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71" r:id="rId2"/>
  </p:sldMasterIdLst>
  <p:notesMasterIdLst>
    <p:notesMasterId r:id="rId227"/>
  </p:notesMasterIdLst>
  <p:sldIdLst>
    <p:sldId id="256" r:id="rId3"/>
    <p:sldId id="694" r:id="rId4"/>
    <p:sldId id="695" r:id="rId5"/>
    <p:sldId id="696" r:id="rId6"/>
    <p:sldId id="697" r:id="rId7"/>
    <p:sldId id="703" r:id="rId8"/>
    <p:sldId id="698" r:id="rId9"/>
    <p:sldId id="702" r:id="rId10"/>
    <p:sldId id="701" r:id="rId11"/>
    <p:sldId id="700" r:id="rId12"/>
    <p:sldId id="699" r:id="rId13"/>
    <p:sldId id="705" r:id="rId14"/>
    <p:sldId id="665" r:id="rId15"/>
    <p:sldId id="666" r:id="rId16"/>
    <p:sldId id="621" r:id="rId17"/>
    <p:sldId id="263" r:id="rId18"/>
    <p:sldId id="290" r:id="rId19"/>
    <p:sldId id="667" r:id="rId20"/>
    <p:sldId id="668" r:id="rId21"/>
    <p:sldId id="291" r:id="rId22"/>
    <p:sldId id="704" r:id="rId23"/>
    <p:sldId id="708" r:id="rId24"/>
    <p:sldId id="292" r:id="rId25"/>
    <p:sldId id="669" r:id="rId26"/>
    <p:sldId id="293" r:id="rId27"/>
    <p:sldId id="709" r:id="rId28"/>
    <p:sldId id="710" r:id="rId29"/>
    <p:sldId id="711" r:id="rId30"/>
    <p:sldId id="670" r:id="rId31"/>
    <p:sldId id="294" r:id="rId32"/>
    <p:sldId id="671" r:id="rId33"/>
    <p:sldId id="364" r:id="rId34"/>
    <p:sldId id="712" r:id="rId35"/>
    <p:sldId id="365" r:id="rId36"/>
    <p:sldId id="366" r:id="rId37"/>
    <p:sldId id="296" r:id="rId38"/>
    <p:sldId id="297" r:id="rId39"/>
    <p:sldId id="685" r:id="rId40"/>
    <p:sldId id="713" r:id="rId41"/>
    <p:sldId id="578" r:id="rId42"/>
    <p:sldId id="298" r:id="rId43"/>
    <p:sldId id="299" r:id="rId44"/>
    <p:sldId id="300" r:id="rId45"/>
    <p:sldId id="672" r:id="rId46"/>
    <p:sldId id="301" r:id="rId47"/>
    <p:sldId id="673" r:id="rId48"/>
    <p:sldId id="686" r:id="rId49"/>
    <p:sldId id="302" r:id="rId50"/>
    <p:sldId id="303" r:id="rId51"/>
    <p:sldId id="304" r:id="rId52"/>
    <p:sldId id="687" r:id="rId53"/>
    <p:sldId id="714" r:id="rId54"/>
    <p:sldId id="715" r:id="rId55"/>
    <p:sldId id="305" r:id="rId56"/>
    <p:sldId id="638" r:id="rId57"/>
    <p:sldId id="375" r:id="rId58"/>
    <p:sldId id="306" r:id="rId59"/>
    <p:sldId id="376" r:id="rId60"/>
    <p:sldId id="307" r:id="rId61"/>
    <p:sldId id="688" r:id="rId62"/>
    <p:sldId id="377" r:id="rId63"/>
    <p:sldId id="308" r:id="rId64"/>
    <p:sldId id="378" r:id="rId65"/>
    <p:sldId id="309" r:id="rId66"/>
    <p:sldId id="310" r:id="rId67"/>
    <p:sldId id="311" r:id="rId68"/>
    <p:sldId id="674" r:id="rId69"/>
    <p:sldId id="312" r:id="rId70"/>
    <p:sldId id="636" r:id="rId71"/>
    <p:sldId id="675" r:id="rId72"/>
    <p:sldId id="676" r:id="rId73"/>
    <p:sldId id="689" r:id="rId74"/>
    <p:sldId id="690" r:id="rId75"/>
    <p:sldId id="380" r:id="rId76"/>
    <p:sldId id="313" r:id="rId77"/>
    <p:sldId id="314" r:id="rId78"/>
    <p:sldId id="315" r:id="rId79"/>
    <p:sldId id="677" r:id="rId80"/>
    <p:sldId id="404" r:id="rId81"/>
    <p:sldId id="691" r:id="rId82"/>
    <p:sldId id="718" r:id="rId83"/>
    <p:sldId id="316" r:id="rId84"/>
    <p:sldId id="383" r:id="rId85"/>
    <p:sldId id="317" r:id="rId86"/>
    <p:sldId id="318" r:id="rId87"/>
    <p:sldId id="678" r:id="rId88"/>
    <p:sldId id="319" r:id="rId89"/>
    <p:sldId id="679" r:id="rId90"/>
    <p:sldId id="320" r:id="rId91"/>
    <p:sldId id="680" r:id="rId92"/>
    <p:sldId id="321" r:id="rId93"/>
    <p:sldId id="692" r:id="rId94"/>
    <p:sldId id="322" r:id="rId95"/>
    <p:sldId id="386" r:id="rId96"/>
    <p:sldId id="579" r:id="rId97"/>
    <p:sldId id="693" r:id="rId98"/>
    <p:sldId id="323" r:id="rId99"/>
    <p:sldId id="681" r:id="rId100"/>
    <p:sldId id="682" r:id="rId101"/>
    <p:sldId id="324" r:id="rId102"/>
    <p:sldId id="683" r:id="rId103"/>
    <p:sldId id="684" r:id="rId104"/>
    <p:sldId id="719" r:id="rId105"/>
    <p:sldId id="721" r:id="rId106"/>
    <p:sldId id="839" r:id="rId107"/>
    <p:sldId id="722" r:id="rId108"/>
    <p:sldId id="723" r:id="rId109"/>
    <p:sldId id="724" r:id="rId110"/>
    <p:sldId id="725" r:id="rId111"/>
    <p:sldId id="726" r:id="rId112"/>
    <p:sldId id="727" r:id="rId113"/>
    <p:sldId id="728" r:id="rId114"/>
    <p:sldId id="729" r:id="rId115"/>
    <p:sldId id="730" r:id="rId116"/>
    <p:sldId id="731" r:id="rId117"/>
    <p:sldId id="732" r:id="rId118"/>
    <p:sldId id="733" r:id="rId119"/>
    <p:sldId id="734" r:id="rId120"/>
    <p:sldId id="735" r:id="rId121"/>
    <p:sldId id="736" r:id="rId122"/>
    <p:sldId id="737" r:id="rId123"/>
    <p:sldId id="738" r:id="rId124"/>
    <p:sldId id="739" r:id="rId125"/>
    <p:sldId id="740" r:id="rId126"/>
    <p:sldId id="741" r:id="rId127"/>
    <p:sldId id="742" r:id="rId128"/>
    <p:sldId id="743" r:id="rId129"/>
    <p:sldId id="744" r:id="rId130"/>
    <p:sldId id="745" r:id="rId131"/>
    <p:sldId id="746" r:id="rId132"/>
    <p:sldId id="747" r:id="rId133"/>
    <p:sldId id="748" r:id="rId134"/>
    <p:sldId id="749" r:id="rId135"/>
    <p:sldId id="750" r:id="rId136"/>
    <p:sldId id="751" r:id="rId137"/>
    <p:sldId id="752" r:id="rId138"/>
    <p:sldId id="753" r:id="rId139"/>
    <p:sldId id="754" r:id="rId140"/>
    <p:sldId id="755" r:id="rId141"/>
    <p:sldId id="756" r:id="rId142"/>
    <p:sldId id="757" r:id="rId143"/>
    <p:sldId id="758" r:id="rId144"/>
    <p:sldId id="759" r:id="rId145"/>
    <p:sldId id="760" r:id="rId146"/>
    <p:sldId id="761" r:id="rId147"/>
    <p:sldId id="762" r:id="rId148"/>
    <p:sldId id="763" r:id="rId149"/>
    <p:sldId id="764" r:id="rId150"/>
    <p:sldId id="765" r:id="rId151"/>
    <p:sldId id="766" r:id="rId152"/>
    <p:sldId id="767" r:id="rId153"/>
    <p:sldId id="768" r:id="rId154"/>
    <p:sldId id="769" r:id="rId155"/>
    <p:sldId id="770" r:id="rId156"/>
    <p:sldId id="771" r:id="rId157"/>
    <p:sldId id="772" r:id="rId158"/>
    <p:sldId id="773" r:id="rId159"/>
    <p:sldId id="774" r:id="rId160"/>
    <p:sldId id="775" r:id="rId161"/>
    <p:sldId id="776" r:id="rId162"/>
    <p:sldId id="777" r:id="rId163"/>
    <p:sldId id="778" r:id="rId164"/>
    <p:sldId id="779" r:id="rId165"/>
    <p:sldId id="780" r:id="rId166"/>
    <p:sldId id="781" r:id="rId167"/>
    <p:sldId id="782" r:id="rId168"/>
    <p:sldId id="783" r:id="rId169"/>
    <p:sldId id="784" r:id="rId170"/>
    <p:sldId id="785" r:id="rId171"/>
    <p:sldId id="786" r:id="rId172"/>
    <p:sldId id="787" r:id="rId173"/>
    <p:sldId id="788" r:id="rId174"/>
    <p:sldId id="789" r:id="rId175"/>
    <p:sldId id="790" r:id="rId176"/>
    <p:sldId id="791" r:id="rId177"/>
    <p:sldId id="792" r:id="rId178"/>
    <p:sldId id="793" r:id="rId179"/>
    <p:sldId id="840" r:id="rId180"/>
    <p:sldId id="794" r:id="rId181"/>
    <p:sldId id="795" r:id="rId182"/>
    <p:sldId id="796" r:id="rId183"/>
    <p:sldId id="797" r:id="rId184"/>
    <p:sldId id="798" r:id="rId185"/>
    <p:sldId id="799" r:id="rId186"/>
    <p:sldId id="800" r:id="rId187"/>
    <p:sldId id="801" r:id="rId188"/>
    <p:sldId id="802" r:id="rId189"/>
    <p:sldId id="803" r:id="rId190"/>
    <p:sldId id="804" r:id="rId191"/>
    <p:sldId id="805" r:id="rId192"/>
    <p:sldId id="806" r:id="rId193"/>
    <p:sldId id="841" r:id="rId194"/>
    <p:sldId id="807" r:id="rId195"/>
    <p:sldId id="808" r:id="rId196"/>
    <p:sldId id="809" r:id="rId197"/>
    <p:sldId id="810" r:id="rId198"/>
    <p:sldId id="811" r:id="rId199"/>
    <p:sldId id="812" r:id="rId200"/>
    <p:sldId id="813" r:id="rId201"/>
    <p:sldId id="814" r:id="rId202"/>
    <p:sldId id="815" r:id="rId203"/>
    <p:sldId id="816" r:id="rId204"/>
    <p:sldId id="817" r:id="rId205"/>
    <p:sldId id="818" r:id="rId206"/>
    <p:sldId id="819" r:id="rId207"/>
    <p:sldId id="820" r:id="rId208"/>
    <p:sldId id="821" r:id="rId209"/>
    <p:sldId id="822" r:id="rId210"/>
    <p:sldId id="823" r:id="rId211"/>
    <p:sldId id="824" r:id="rId212"/>
    <p:sldId id="825" r:id="rId213"/>
    <p:sldId id="826" r:id="rId214"/>
    <p:sldId id="827" r:id="rId215"/>
    <p:sldId id="828" r:id="rId216"/>
    <p:sldId id="829" r:id="rId217"/>
    <p:sldId id="830" r:id="rId218"/>
    <p:sldId id="831" r:id="rId219"/>
    <p:sldId id="832" r:id="rId220"/>
    <p:sldId id="833" r:id="rId221"/>
    <p:sldId id="834" r:id="rId222"/>
    <p:sldId id="835" r:id="rId223"/>
    <p:sldId id="836" r:id="rId224"/>
    <p:sldId id="837" r:id="rId225"/>
    <p:sldId id="838" r:id="rId226"/>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975" autoAdjust="0"/>
    <p:restoredTop sz="94660"/>
  </p:normalViewPr>
  <p:slideViewPr>
    <p:cSldViewPr>
      <p:cViewPr varScale="1">
        <p:scale>
          <a:sx n="95" d="100"/>
          <a:sy n="95" d="100"/>
        </p:scale>
        <p:origin x="-1349" y="-8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63" Type="http://schemas.openxmlformats.org/officeDocument/2006/relationships/slide" Target="slides/slide61.xml"/><Relationship Id="rId84" Type="http://schemas.openxmlformats.org/officeDocument/2006/relationships/slide" Target="slides/slide82.xml"/><Relationship Id="rId138" Type="http://schemas.openxmlformats.org/officeDocument/2006/relationships/slide" Target="slides/slide136.xml"/><Relationship Id="rId159" Type="http://schemas.openxmlformats.org/officeDocument/2006/relationships/slide" Target="slides/slide157.xml"/><Relationship Id="rId170" Type="http://schemas.openxmlformats.org/officeDocument/2006/relationships/slide" Target="slides/slide168.xml"/><Relationship Id="rId191" Type="http://schemas.openxmlformats.org/officeDocument/2006/relationships/slide" Target="slides/slide189.xml"/><Relationship Id="rId205" Type="http://schemas.openxmlformats.org/officeDocument/2006/relationships/slide" Target="slides/slide203.xml"/><Relationship Id="rId226" Type="http://schemas.openxmlformats.org/officeDocument/2006/relationships/slide" Target="slides/slide22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53" Type="http://schemas.openxmlformats.org/officeDocument/2006/relationships/slide" Target="slides/slide51.xml"/><Relationship Id="rId74" Type="http://schemas.openxmlformats.org/officeDocument/2006/relationships/slide" Target="slides/slide72.xml"/><Relationship Id="rId128" Type="http://schemas.openxmlformats.org/officeDocument/2006/relationships/slide" Target="slides/slide126.xml"/><Relationship Id="rId149" Type="http://schemas.openxmlformats.org/officeDocument/2006/relationships/slide" Target="slides/slide147.xml"/><Relationship Id="rId5" Type="http://schemas.openxmlformats.org/officeDocument/2006/relationships/slide" Target="slides/slide3.xml"/><Relationship Id="rId95" Type="http://schemas.openxmlformats.org/officeDocument/2006/relationships/slide" Target="slides/slide93.xml"/><Relationship Id="rId160" Type="http://schemas.openxmlformats.org/officeDocument/2006/relationships/slide" Target="slides/slide158.xml"/><Relationship Id="rId181" Type="http://schemas.openxmlformats.org/officeDocument/2006/relationships/slide" Target="slides/slide179.xml"/><Relationship Id="rId216" Type="http://schemas.openxmlformats.org/officeDocument/2006/relationships/slide" Target="slides/slide214.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134" Type="http://schemas.openxmlformats.org/officeDocument/2006/relationships/slide" Target="slides/slide132.xml"/><Relationship Id="rId139" Type="http://schemas.openxmlformats.org/officeDocument/2006/relationships/slide" Target="slides/slide137.xml"/><Relationship Id="rId80" Type="http://schemas.openxmlformats.org/officeDocument/2006/relationships/slide" Target="slides/slide78.xml"/><Relationship Id="rId85" Type="http://schemas.openxmlformats.org/officeDocument/2006/relationships/slide" Target="slides/slide83.xml"/><Relationship Id="rId150" Type="http://schemas.openxmlformats.org/officeDocument/2006/relationships/slide" Target="slides/slide148.xml"/><Relationship Id="rId155" Type="http://schemas.openxmlformats.org/officeDocument/2006/relationships/slide" Target="slides/slide153.xml"/><Relationship Id="rId171" Type="http://schemas.openxmlformats.org/officeDocument/2006/relationships/slide" Target="slides/slide169.xml"/><Relationship Id="rId176" Type="http://schemas.openxmlformats.org/officeDocument/2006/relationships/slide" Target="slides/slide174.xml"/><Relationship Id="rId192" Type="http://schemas.openxmlformats.org/officeDocument/2006/relationships/slide" Target="slides/slide190.xml"/><Relationship Id="rId197" Type="http://schemas.openxmlformats.org/officeDocument/2006/relationships/slide" Target="slides/slide195.xml"/><Relationship Id="rId206" Type="http://schemas.openxmlformats.org/officeDocument/2006/relationships/slide" Target="slides/slide204.xml"/><Relationship Id="rId227" Type="http://schemas.openxmlformats.org/officeDocument/2006/relationships/notesMaster" Target="notesMasters/notesMaster1.xml"/><Relationship Id="rId201" Type="http://schemas.openxmlformats.org/officeDocument/2006/relationships/slide" Target="slides/slide199.xml"/><Relationship Id="rId222" Type="http://schemas.openxmlformats.org/officeDocument/2006/relationships/slide" Target="slides/slide220.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slide" Target="slides/slide127.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40" Type="http://schemas.openxmlformats.org/officeDocument/2006/relationships/slide" Target="slides/slide138.xml"/><Relationship Id="rId145" Type="http://schemas.openxmlformats.org/officeDocument/2006/relationships/slide" Target="slides/slide143.xml"/><Relationship Id="rId161" Type="http://schemas.openxmlformats.org/officeDocument/2006/relationships/slide" Target="slides/slide159.xml"/><Relationship Id="rId166" Type="http://schemas.openxmlformats.org/officeDocument/2006/relationships/slide" Target="slides/slide164.xml"/><Relationship Id="rId182" Type="http://schemas.openxmlformats.org/officeDocument/2006/relationships/slide" Target="slides/slide180.xml"/><Relationship Id="rId187" Type="http://schemas.openxmlformats.org/officeDocument/2006/relationships/slide" Target="slides/slide185.xml"/><Relationship Id="rId217" Type="http://schemas.openxmlformats.org/officeDocument/2006/relationships/slide" Target="slides/slide215.xml"/><Relationship Id="rId1" Type="http://schemas.openxmlformats.org/officeDocument/2006/relationships/slideMaster" Target="slideMasters/slideMaster1.xml"/><Relationship Id="rId6" Type="http://schemas.openxmlformats.org/officeDocument/2006/relationships/slide" Target="slides/slide4.xml"/><Relationship Id="rId212" Type="http://schemas.openxmlformats.org/officeDocument/2006/relationships/slide" Target="slides/slide210.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119" Type="http://schemas.openxmlformats.org/officeDocument/2006/relationships/slide" Target="slides/slide117.xml"/><Relationship Id="rId44" Type="http://schemas.openxmlformats.org/officeDocument/2006/relationships/slide" Target="slides/slide42.xml"/><Relationship Id="rId60" Type="http://schemas.openxmlformats.org/officeDocument/2006/relationships/slide" Target="slides/slide58.xml"/><Relationship Id="rId65" Type="http://schemas.openxmlformats.org/officeDocument/2006/relationships/slide" Target="slides/slide63.xml"/><Relationship Id="rId81" Type="http://schemas.openxmlformats.org/officeDocument/2006/relationships/slide" Target="slides/slide79.xml"/><Relationship Id="rId86" Type="http://schemas.openxmlformats.org/officeDocument/2006/relationships/slide" Target="slides/slide84.xml"/><Relationship Id="rId130" Type="http://schemas.openxmlformats.org/officeDocument/2006/relationships/slide" Target="slides/slide128.xml"/><Relationship Id="rId135" Type="http://schemas.openxmlformats.org/officeDocument/2006/relationships/slide" Target="slides/slide133.xml"/><Relationship Id="rId151" Type="http://schemas.openxmlformats.org/officeDocument/2006/relationships/slide" Target="slides/slide149.xml"/><Relationship Id="rId156" Type="http://schemas.openxmlformats.org/officeDocument/2006/relationships/slide" Target="slides/slide154.xml"/><Relationship Id="rId177" Type="http://schemas.openxmlformats.org/officeDocument/2006/relationships/slide" Target="slides/slide175.xml"/><Relationship Id="rId198" Type="http://schemas.openxmlformats.org/officeDocument/2006/relationships/slide" Target="slides/slide196.xml"/><Relationship Id="rId172" Type="http://schemas.openxmlformats.org/officeDocument/2006/relationships/slide" Target="slides/slide170.xml"/><Relationship Id="rId193" Type="http://schemas.openxmlformats.org/officeDocument/2006/relationships/slide" Target="slides/slide191.xml"/><Relationship Id="rId202" Type="http://schemas.openxmlformats.org/officeDocument/2006/relationships/slide" Target="slides/slide200.xml"/><Relationship Id="rId207" Type="http://schemas.openxmlformats.org/officeDocument/2006/relationships/slide" Target="slides/slide205.xml"/><Relationship Id="rId223" Type="http://schemas.openxmlformats.org/officeDocument/2006/relationships/slide" Target="slides/slide221.xml"/><Relationship Id="rId228" Type="http://schemas.openxmlformats.org/officeDocument/2006/relationships/presProps" Target="presProps.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slide" Target="slides/slide139.xml"/><Relationship Id="rId146" Type="http://schemas.openxmlformats.org/officeDocument/2006/relationships/slide" Target="slides/slide144.xml"/><Relationship Id="rId167" Type="http://schemas.openxmlformats.org/officeDocument/2006/relationships/slide" Target="slides/slide165.xml"/><Relationship Id="rId188" Type="http://schemas.openxmlformats.org/officeDocument/2006/relationships/slide" Target="slides/slide186.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162" Type="http://schemas.openxmlformats.org/officeDocument/2006/relationships/slide" Target="slides/slide160.xml"/><Relationship Id="rId183" Type="http://schemas.openxmlformats.org/officeDocument/2006/relationships/slide" Target="slides/slide181.xml"/><Relationship Id="rId213" Type="http://schemas.openxmlformats.org/officeDocument/2006/relationships/slide" Target="slides/slide211.xml"/><Relationship Id="rId218" Type="http://schemas.openxmlformats.org/officeDocument/2006/relationships/slide" Target="slides/slide216.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157" Type="http://schemas.openxmlformats.org/officeDocument/2006/relationships/slide" Target="slides/slide155.xml"/><Relationship Id="rId178" Type="http://schemas.openxmlformats.org/officeDocument/2006/relationships/slide" Target="slides/slide176.xml"/><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slide" Target="slides/slide150.xml"/><Relationship Id="rId173" Type="http://schemas.openxmlformats.org/officeDocument/2006/relationships/slide" Target="slides/slide171.xml"/><Relationship Id="rId194" Type="http://schemas.openxmlformats.org/officeDocument/2006/relationships/slide" Target="slides/slide192.xml"/><Relationship Id="rId199" Type="http://schemas.openxmlformats.org/officeDocument/2006/relationships/slide" Target="slides/slide197.xml"/><Relationship Id="rId203" Type="http://schemas.openxmlformats.org/officeDocument/2006/relationships/slide" Target="slides/slide201.xml"/><Relationship Id="rId208" Type="http://schemas.openxmlformats.org/officeDocument/2006/relationships/slide" Target="slides/slide206.xml"/><Relationship Id="rId229" Type="http://schemas.openxmlformats.org/officeDocument/2006/relationships/viewProps" Target="viewProps.xml"/><Relationship Id="rId19" Type="http://schemas.openxmlformats.org/officeDocument/2006/relationships/slide" Target="slides/slide17.xml"/><Relationship Id="rId224" Type="http://schemas.openxmlformats.org/officeDocument/2006/relationships/slide" Target="slides/slide222.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168" Type="http://schemas.openxmlformats.org/officeDocument/2006/relationships/slide" Target="slides/slide166.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163" Type="http://schemas.openxmlformats.org/officeDocument/2006/relationships/slide" Target="slides/slide161.xml"/><Relationship Id="rId184" Type="http://schemas.openxmlformats.org/officeDocument/2006/relationships/slide" Target="slides/slide182.xml"/><Relationship Id="rId189" Type="http://schemas.openxmlformats.org/officeDocument/2006/relationships/slide" Target="slides/slide187.xml"/><Relationship Id="rId219" Type="http://schemas.openxmlformats.org/officeDocument/2006/relationships/slide" Target="slides/slide217.xml"/><Relationship Id="rId3" Type="http://schemas.openxmlformats.org/officeDocument/2006/relationships/slide" Target="slides/slide1.xml"/><Relationship Id="rId214" Type="http://schemas.openxmlformats.org/officeDocument/2006/relationships/slide" Target="slides/slide212.xml"/><Relationship Id="rId230" Type="http://schemas.openxmlformats.org/officeDocument/2006/relationships/theme" Target="theme/them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slide" Target="slides/slide135.xml"/><Relationship Id="rId158" Type="http://schemas.openxmlformats.org/officeDocument/2006/relationships/slide" Target="slides/slide156.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slide" Target="slides/slide151.xml"/><Relationship Id="rId174" Type="http://schemas.openxmlformats.org/officeDocument/2006/relationships/slide" Target="slides/slide172.xml"/><Relationship Id="rId179" Type="http://schemas.openxmlformats.org/officeDocument/2006/relationships/slide" Target="slides/slide177.xml"/><Relationship Id="rId195" Type="http://schemas.openxmlformats.org/officeDocument/2006/relationships/slide" Target="slides/slide193.xml"/><Relationship Id="rId209" Type="http://schemas.openxmlformats.org/officeDocument/2006/relationships/slide" Target="slides/slide207.xml"/><Relationship Id="rId190" Type="http://schemas.openxmlformats.org/officeDocument/2006/relationships/slide" Target="slides/slide188.xml"/><Relationship Id="rId204" Type="http://schemas.openxmlformats.org/officeDocument/2006/relationships/slide" Target="slides/slide202.xml"/><Relationship Id="rId220" Type="http://schemas.openxmlformats.org/officeDocument/2006/relationships/slide" Target="slides/slide218.xml"/><Relationship Id="rId225" Type="http://schemas.openxmlformats.org/officeDocument/2006/relationships/slide" Target="slides/slide223.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43" Type="http://schemas.openxmlformats.org/officeDocument/2006/relationships/slide" Target="slides/slide141.xml"/><Relationship Id="rId148" Type="http://schemas.openxmlformats.org/officeDocument/2006/relationships/slide" Target="slides/slide146.xml"/><Relationship Id="rId164" Type="http://schemas.openxmlformats.org/officeDocument/2006/relationships/slide" Target="slides/slide162.xml"/><Relationship Id="rId169" Type="http://schemas.openxmlformats.org/officeDocument/2006/relationships/slide" Target="slides/slide167.xml"/><Relationship Id="rId185" Type="http://schemas.openxmlformats.org/officeDocument/2006/relationships/slide" Target="slides/slide183.xml"/><Relationship Id="rId4" Type="http://schemas.openxmlformats.org/officeDocument/2006/relationships/slide" Target="slides/slide2.xml"/><Relationship Id="rId9" Type="http://schemas.openxmlformats.org/officeDocument/2006/relationships/slide" Target="slides/slide7.xml"/><Relationship Id="rId180" Type="http://schemas.openxmlformats.org/officeDocument/2006/relationships/slide" Target="slides/slide178.xml"/><Relationship Id="rId210" Type="http://schemas.openxmlformats.org/officeDocument/2006/relationships/slide" Target="slides/slide208.xml"/><Relationship Id="rId215" Type="http://schemas.openxmlformats.org/officeDocument/2006/relationships/slide" Target="slides/slide213.xml"/><Relationship Id="rId26" Type="http://schemas.openxmlformats.org/officeDocument/2006/relationships/slide" Target="slides/slide24.xml"/><Relationship Id="rId231" Type="http://schemas.openxmlformats.org/officeDocument/2006/relationships/tableStyles" Target="tableStyles.xml"/><Relationship Id="rId47" Type="http://schemas.openxmlformats.org/officeDocument/2006/relationships/slide" Target="slides/slide45.xml"/><Relationship Id="rId68" Type="http://schemas.openxmlformats.org/officeDocument/2006/relationships/slide" Target="slides/slide66.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54" Type="http://schemas.openxmlformats.org/officeDocument/2006/relationships/slide" Target="slides/slide152.xml"/><Relationship Id="rId175" Type="http://schemas.openxmlformats.org/officeDocument/2006/relationships/slide" Target="slides/slide173.xml"/><Relationship Id="rId196" Type="http://schemas.openxmlformats.org/officeDocument/2006/relationships/slide" Target="slides/slide194.xml"/><Relationship Id="rId200" Type="http://schemas.openxmlformats.org/officeDocument/2006/relationships/slide" Target="slides/slide198.xml"/><Relationship Id="rId16" Type="http://schemas.openxmlformats.org/officeDocument/2006/relationships/slide" Target="slides/slide14.xml"/><Relationship Id="rId221" Type="http://schemas.openxmlformats.org/officeDocument/2006/relationships/slide" Target="slides/slide219.xml"/><Relationship Id="rId37" Type="http://schemas.openxmlformats.org/officeDocument/2006/relationships/slide" Target="slides/slide35.xml"/><Relationship Id="rId58" Type="http://schemas.openxmlformats.org/officeDocument/2006/relationships/slide" Target="slides/slide56.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44" Type="http://schemas.openxmlformats.org/officeDocument/2006/relationships/slide" Target="slides/slide142.xml"/><Relationship Id="rId90" Type="http://schemas.openxmlformats.org/officeDocument/2006/relationships/slide" Target="slides/slide88.xml"/><Relationship Id="rId165" Type="http://schemas.openxmlformats.org/officeDocument/2006/relationships/slide" Target="slides/slide163.xml"/><Relationship Id="rId186" Type="http://schemas.openxmlformats.org/officeDocument/2006/relationships/slide" Target="slides/slide184.xml"/><Relationship Id="rId211" Type="http://schemas.openxmlformats.org/officeDocument/2006/relationships/slide" Target="slides/slide20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03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ltLang="zh-CN"/>
          </a:p>
        </p:txBody>
      </p:sp>
      <p:sp>
        <p:nvSpPr>
          <p:cNvPr id="27033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ltLang="zh-CN"/>
          </a:p>
        </p:txBody>
      </p:sp>
      <p:sp>
        <p:nvSpPr>
          <p:cNvPr id="233476"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034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27034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ltLang="zh-CN"/>
          </a:p>
        </p:txBody>
      </p:sp>
      <p:sp>
        <p:nvSpPr>
          <p:cNvPr id="27034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CEDD1303-D7BE-4F4B-81E7-9D687A772598}" type="slidenum">
              <a:rPr lang="en-US" altLang="zh-CN"/>
              <a:pPr>
                <a:defRPr/>
              </a:pPr>
              <a:t>‹#›</a:t>
            </a:fld>
            <a:endParaRPr lang="en-US" altLang="zh-CN"/>
          </a:p>
        </p:txBody>
      </p:sp>
    </p:spTree>
    <p:extLst>
      <p:ext uri="{BB962C8B-B14F-4D97-AF65-F5344CB8AC3E}">
        <p14:creationId xmlns:p14="http://schemas.microsoft.com/office/powerpoint/2010/main" val="358178033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幻灯片图像占位符 1"/>
          <p:cNvSpPr>
            <a:spLocks noGrp="1" noRot="1" noChangeAspect="1" noTextEdit="1"/>
          </p:cNvSpPr>
          <p:nvPr>
            <p:ph type="sldImg"/>
          </p:nvPr>
        </p:nvSpPr>
        <p:spPr>
          <a:ln/>
        </p:spPr>
      </p:sp>
      <p:sp>
        <p:nvSpPr>
          <p:cNvPr id="234499"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
        <p:nvSpPr>
          <p:cNvPr id="4" name="灯片编号占位符 3"/>
          <p:cNvSpPr txBox="1">
            <a:spLocks noGrp="1"/>
          </p:cNvSpPr>
          <p:nvPr/>
        </p:nvSpPr>
        <p:spPr>
          <a:xfrm>
            <a:off x="3884613" y="8685213"/>
            <a:ext cx="2971800" cy="457200"/>
          </a:xfrm>
          <a:prstGeom prst="rect">
            <a:avLst/>
          </a:prstGeom>
          <a:noFill/>
        </p:spPr>
        <p:txBody>
          <a:bodyPr anchor="b"/>
          <a:lstStyle/>
          <a:p>
            <a:pPr algn="r" fontAlgn="auto">
              <a:spcBef>
                <a:spcPts val="0"/>
              </a:spcBef>
              <a:spcAft>
                <a:spcPts val="0"/>
              </a:spcAft>
              <a:defRPr/>
            </a:pPr>
            <a:fld id="{571BAA9E-829D-4B45-A336-6725DF39CC39}" type="slidenum">
              <a:rPr lang="zh-CN" altLang="en-US" sz="1200">
                <a:latin typeface="+mn-lt"/>
                <a:ea typeface="+mn-ea"/>
              </a:rPr>
              <a:pPr algn="r" fontAlgn="auto">
                <a:spcBef>
                  <a:spcPts val="0"/>
                </a:spcBef>
                <a:spcAft>
                  <a:spcPts val="0"/>
                </a:spcAft>
                <a:defRPr/>
              </a:pPr>
              <a:t>155</a:t>
            </a:fld>
            <a:endParaRPr lang="zh-CN" altLang="en-US" sz="1200">
              <a:latin typeface="+mn-lt"/>
              <a:ea typeface="+mn-ea"/>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幻灯片图像占位符 1"/>
          <p:cNvSpPr>
            <a:spLocks noGrp="1" noRot="1" noChangeAspect="1" noTextEdit="1"/>
          </p:cNvSpPr>
          <p:nvPr>
            <p:ph type="sldImg"/>
          </p:nvPr>
        </p:nvSpPr>
        <p:spPr>
          <a:ln/>
        </p:spPr>
      </p:sp>
      <p:sp>
        <p:nvSpPr>
          <p:cNvPr id="235523"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zh-CN" smtClean="0"/>
          </a:p>
        </p:txBody>
      </p:sp>
      <p:sp>
        <p:nvSpPr>
          <p:cNvPr id="235524"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FCFA0DAE-7C32-4DFC-A61B-AC9398FC788E}" type="slidenum">
              <a:rPr lang="zh-CN" altLang="en-US" sz="1200">
                <a:solidFill>
                  <a:srgbClr val="000000"/>
                </a:solidFill>
                <a:latin typeface="Calibri" pitchFamily="34" charset="0"/>
              </a:rPr>
              <a:pPr algn="r" eaLnBrk="1" hangingPunct="1"/>
              <a:t>177</a:t>
            </a:fld>
            <a:endParaRPr lang="en-US" altLang="zh-CN" sz="1200">
              <a:solidFill>
                <a:srgbClr val="000000"/>
              </a:solidFill>
              <a:latin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幻灯片图像占位符 1"/>
          <p:cNvSpPr>
            <a:spLocks noGrp="1" noRot="1" noChangeAspect="1" noTextEdit="1"/>
          </p:cNvSpPr>
          <p:nvPr>
            <p:ph type="sldImg"/>
          </p:nvPr>
        </p:nvSpPr>
        <p:spPr>
          <a:ln/>
        </p:spPr>
      </p:sp>
      <p:sp>
        <p:nvSpPr>
          <p:cNvPr id="236547"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zh-CN" smtClean="0"/>
          </a:p>
        </p:txBody>
      </p:sp>
      <p:sp>
        <p:nvSpPr>
          <p:cNvPr id="236548"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17691B7D-0F70-4089-B5AE-68F615F0755B}" type="slidenum">
              <a:rPr lang="zh-CN" altLang="en-US" sz="1200">
                <a:solidFill>
                  <a:srgbClr val="000000"/>
                </a:solidFill>
                <a:latin typeface="Calibri" pitchFamily="34" charset="0"/>
              </a:rPr>
              <a:pPr algn="r" eaLnBrk="1" hangingPunct="1"/>
              <a:t>191</a:t>
            </a:fld>
            <a:endParaRPr lang="en-US" altLang="zh-CN" sz="1200">
              <a:solidFill>
                <a:srgbClr val="000000"/>
              </a:solidFill>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4158DB04-D108-4ECD-B5BD-54A30C9980DD}" type="slidenum">
              <a:rPr lang="en-US" altLang="zh-CN"/>
              <a:pPr>
                <a:defRPr/>
              </a:pPr>
              <a:t>‹#›</a:t>
            </a:fld>
            <a:endParaRPr lang="en-US" altLang="zh-CN"/>
          </a:p>
        </p:txBody>
      </p:sp>
    </p:spTree>
    <p:extLst>
      <p:ext uri="{BB962C8B-B14F-4D97-AF65-F5344CB8AC3E}">
        <p14:creationId xmlns:p14="http://schemas.microsoft.com/office/powerpoint/2010/main" val="40380651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7188" y="609600"/>
            <a:ext cx="2135187" cy="5489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1625" y="609600"/>
            <a:ext cx="6253163" cy="54895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83D4EAA4-E5DA-4213-B570-64BCF67D3052}" type="slidenum">
              <a:rPr lang="en-US" altLang="zh-CN"/>
              <a:pPr>
                <a:defRPr/>
              </a:pPr>
              <a:t>‹#›</a:t>
            </a:fld>
            <a:endParaRPr lang="en-US" altLang="zh-CN"/>
          </a:p>
        </p:txBody>
      </p:sp>
    </p:spTree>
    <p:extLst>
      <p:ext uri="{BB962C8B-B14F-4D97-AF65-F5344CB8AC3E}">
        <p14:creationId xmlns:p14="http://schemas.microsoft.com/office/powerpoint/2010/main" val="39917474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301625" y="609600"/>
            <a:ext cx="8540750" cy="11430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301625" y="1905000"/>
            <a:ext cx="8540750" cy="4194175"/>
          </a:xfrm>
        </p:spPr>
        <p:txBody>
          <a:bodyPr/>
          <a:lstStyle/>
          <a:p>
            <a:pPr lvl="0"/>
            <a:endParaRPr lang="zh-CN" alt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A50CC63D-1806-47DB-AE6F-2F26C52C3CBA}" type="slidenum">
              <a:rPr lang="en-US" altLang="zh-CN"/>
              <a:pPr>
                <a:defRPr/>
              </a:pPr>
              <a:t>‹#›</a:t>
            </a:fld>
            <a:endParaRPr lang="en-US" altLang="zh-CN"/>
          </a:p>
        </p:txBody>
      </p:sp>
    </p:spTree>
    <p:extLst>
      <p:ext uri="{BB962C8B-B14F-4D97-AF65-F5344CB8AC3E}">
        <p14:creationId xmlns:p14="http://schemas.microsoft.com/office/powerpoint/2010/main" val="32013575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50530" name="Rectangle 2"/>
          <p:cNvSpPr>
            <a:spLocks noGrp="1" noRot="1" noChangeArrowheads="1"/>
          </p:cNvSpPr>
          <p:nvPr>
            <p:ph type="ctrTitle"/>
          </p:nvPr>
        </p:nvSpPr>
        <p:spPr>
          <a:xfrm>
            <a:off x="685800" y="2286000"/>
            <a:ext cx="7772400" cy="1143000"/>
          </a:xfrm>
        </p:spPr>
        <p:txBody>
          <a:bodyPr/>
          <a:lstStyle>
            <a:lvl1pPr>
              <a:defRPr/>
            </a:lvl1pPr>
          </a:lstStyle>
          <a:p>
            <a:pPr lvl="0"/>
            <a:r>
              <a:rPr lang="zh-CN" altLang="en-US" noProof="0" smtClean="0"/>
              <a:t>单击此处编辑母版标题样式</a:t>
            </a:r>
          </a:p>
        </p:txBody>
      </p:sp>
      <p:sp>
        <p:nvSpPr>
          <p:cNvPr id="150531" name="Rectangle 3"/>
          <p:cNvSpPr>
            <a:spLocks noGrp="1" noRot="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pPr lvl="0"/>
            <a:r>
              <a:rPr lang="zh-CN" altLang="en-US" noProof="0" smtClean="0"/>
              <a:t>单击此处编辑母版副标题样式</a:t>
            </a:r>
          </a:p>
        </p:txBody>
      </p:sp>
      <p:sp>
        <p:nvSpPr>
          <p:cNvPr id="4" name="Rectangle 4"/>
          <p:cNvSpPr>
            <a:spLocks noGrp="1" noChangeArrowheads="1"/>
          </p:cNvSpPr>
          <p:nvPr>
            <p:ph type="dt" sz="half" idx="10"/>
          </p:nvPr>
        </p:nvSpPr>
        <p:spPr/>
        <p:txBody>
          <a:bodyPr/>
          <a:lstStyle>
            <a:lvl1pPr>
              <a:defRPr smtClean="0"/>
            </a:lvl1pPr>
          </a:lstStyle>
          <a:p>
            <a:pPr>
              <a:defRPr/>
            </a:pPr>
            <a:fld id="{6E4B69AA-DE3F-4524-8190-FF985378AA8C}" type="datetimeFigureOut">
              <a:rPr lang="zh-CN" altLang="en-US"/>
              <a:pPr>
                <a:defRPr/>
              </a:pPr>
              <a:t>2026/3/11</a:t>
            </a:fld>
            <a:endParaRPr lang="en-US" altLang="zh-CN"/>
          </a:p>
        </p:txBody>
      </p:sp>
      <p:sp>
        <p:nvSpPr>
          <p:cNvPr id="5" name="Rectangle 5"/>
          <p:cNvSpPr>
            <a:spLocks noGrp="1" noChangeArrowheads="1"/>
          </p:cNvSpPr>
          <p:nvPr>
            <p:ph type="ftr" sz="quarter" idx="11"/>
          </p:nvPr>
        </p:nvSpPr>
        <p:spPr/>
        <p:txBody>
          <a:bodyPr/>
          <a:lstStyle>
            <a:lvl1pPr>
              <a:defRPr smtClean="0"/>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smtClean="0"/>
            </a:lvl1pPr>
          </a:lstStyle>
          <a:p>
            <a:pPr>
              <a:defRPr/>
            </a:pPr>
            <a:fld id="{5E93BEB7-A7F6-4F73-9214-BBCFE8A6F73B}" type="slidenum">
              <a:rPr lang="zh-CN" altLang="en-US"/>
              <a:pPr>
                <a:defRPr/>
              </a:pPr>
              <a:t>‹#›</a:t>
            </a:fld>
            <a:endParaRPr lang="en-US" altLang="zh-CN"/>
          </a:p>
        </p:txBody>
      </p:sp>
    </p:spTree>
    <p:extLst>
      <p:ext uri="{BB962C8B-B14F-4D97-AF65-F5344CB8AC3E}">
        <p14:creationId xmlns:p14="http://schemas.microsoft.com/office/powerpoint/2010/main" val="39149337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fld id="{26C5E229-2A89-4BC8-B81E-6DDB59A70806}" type="datetimeFigureOut">
              <a:rPr lang="zh-CN" altLang="en-US"/>
              <a:pPr>
                <a:defRPr/>
              </a:pPr>
              <a:t>2026/3/11</a:t>
            </a:fld>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38A4F11B-BC91-47FA-BD0E-AD79EEDE10C1}" type="slidenum">
              <a:rPr lang="zh-CN" altLang="en-US"/>
              <a:pPr>
                <a:defRPr/>
              </a:pPr>
              <a:t>‹#›</a:t>
            </a:fld>
            <a:endParaRPr lang="en-US" altLang="zh-CN"/>
          </a:p>
        </p:txBody>
      </p:sp>
    </p:spTree>
    <p:extLst>
      <p:ext uri="{BB962C8B-B14F-4D97-AF65-F5344CB8AC3E}">
        <p14:creationId xmlns:p14="http://schemas.microsoft.com/office/powerpoint/2010/main" val="40299168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fld id="{C6F3C204-28BC-44AA-8676-1B996014EA91}" type="datetimeFigureOut">
              <a:rPr lang="zh-CN" altLang="en-US"/>
              <a:pPr>
                <a:defRPr/>
              </a:pPr>
              <a:t>2026/3/11</a:t>
            </a:fld>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C889023A-ED77-4EB1-A401-FAC16F3F12A8}" type="slidenum">
              <a:rPr lang="zh-CN" altLang="en-US"/>
              <a:pPr>
                <a:defRPr/>
              </a:pPr>
              <a:t>‹#›</a:t>
            </a:fld>
            <a:endParaRPr lang="en-US" altLang="zh-CN"/>
          </a:p>
        </p:txBody>
      </p:sp>
    </p:spTree>
    <p:extLst>
      <p:ext uri="{BB962C8B-B14F-4D97-AF65-F5344CB8AC3E}">
        <p14:creationId xmlns:p14="http://schemas.microsoft.com/office/powerpoint/2010/main" val="37187825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1625" y="1905000"/>
            <a:ext cx="41941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05000"/>
            <a:ext cx="41941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fld id="{D2B07046-9D0D-41F5-9A18-9E16D0FEFE26}" type="datetimeFigureOut">
              <a:rPr lang="zh-CN" altLang="en-US"/>
              <a:pPr>
                <a:defRPr/>
              </a:pPr>
              <a:t>2026/3/11</a:t>
            </a:fld>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BDD83991-0995-4AAC-A59B-F6C1EF46AC7A}" type="slidenum">
              <a:rPr lang="zh-CN" altLang="en-US"/>
              <a:pPr>
                <a:defRPr/>
              </a:pPr>
              <a:t>‹#›</a:t>
            </a:fld>
            <a:endParaRPr lang="en-US" altLang="zh-CN"/>
          </a:p>
        </p:txBody>
      </p:sp>
    </p:spTree>
    <p:extLst>
      <p:ext uri="{BB962C8B-B14F-4D97-AF65-F5344CB8AC3E}">
        <p14:creationId xmlns:p14="http://schemas.microsoft.com/office/powerpoint/2010/main" val="28879362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fld id="{53158C31-71E0-464D-BC80-3B6C54061298}" type="datetimeFigureOut">
              <a:rPr lang="zh-CN" altLang="en-US"/>
              <a:pPr>
                <a:defRPr/>
              </a:pPr>
              <a:t>2026/3/11</a:t>
            </a:fld>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50389051-81CF-433B-AA6C-4DDA039E1C70}" type="slidenum">
              <a:rPr lang="zh-CN" altLang="en-US"/>
              <a:pPr>
                <a:defRPr/>
              </a:pPr>
              <a:t>‹#›</a:t>
            </a:fld>
            <a:endParaRPr lang="en-US" altLang="zh-CN"/>
          </a:p>
        </p:txBody>
      </p:sp>
    </p:spTree>
    <p:extLst>
      <p:ext uri="{BB962C8B-B14F-4D97-AF65-F5344CB8AC3E}">
        <p14:creationId xmlns:p14="http://schemas.microsoft.com/office/powerpoint/2010/main" val="3907252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fld id="{F97DD8D0-3097-4427-9405-F9B2E0168B21}" type="datetimeFigureOut">
              <a:rPr lang="zh-CN" altLang="en-US"/>
              <a:pPr>
                <a:defRPr/>
              </a:pPr>
              <a:t>2026/3/11</a:t>
            </a:fld>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2A31C80B-4EEF-4777-A563-09FDCF718884}" type="slidenum">
              <a:rPr lang="zh-CN" altLang="en-US"/>
              <a:pPr>
                <a:defRPr/>
              </a:pPr>
              <a:t>‹#›</a:t>
            </a:fld>
            <a:endParaRPr lang="en-US" altLang="zh-CN"/>
          </a:p>
        </p:txBody>
      </p:sp>
    </p:spTree>
    <p:extLst>
      <p:ext uri="{BB962C8B-B14F-4D97-AF65-F5344CB8AC3E}">
        <p14:creationId xmlns:p14="http://schemas.microsoft.com/office/powerpoint/2010/main" val="394100840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ADE0D49C-79F4-4FFE-B0FE-F46345EA53E1}" type="datetimeFigureOut">
              <a:rPr lang="zh-CN" altLang="en-US"/>
              <a:pPr>
                <a:defRPr/>
              </a:pPr>
              <a:t>2026/3/11</a:t>
            </a:fld>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E5D177AF-47AF-4CF5-B540-5400C34B69E3}" type="slidenum">
              <a:rPr lang="zh-CN" altLang="en-US"/>
              <a:pPr>
                <a:defRPr/>
              </a:pPr>
              <a:t>‹#›</a:t>
            </a:fld>
            <a:endParaRPr lang="en-US" altLang="zh-CN"/>
          </a:p>
        </p:txBody>
      </p:sp>
    </p:spTree>
    <p:extLst>
      <p:ext uri="{BB962C8B-B14F-4D97-AF65-F5344CB8AC3E}">
        <p14:creationId xmlns:p14="http://schemas.microsoft.com/office/powerpoint/2010/main" val="4617423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fld id="{47FF07C8-BC1D-40F3-B8E4-D96CE5E9A4C6}" type="datetimeFigureOut">
              <a:rPr lang="zh-CN" altLang="en-US"/>
              <a:pPr>
                <a:defRPr/>
              </a:pPr>
              <a:t>2026/3/11</a:t>
            </a:fld>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67010378-A831-46DC-964F-D1303163BD5D}" type="slidenum">
              <a:rPr lang="zh-CN" altLang="en-US"/>
              <a:pPr>
                <a:defRPr/>
              </a:pPr>
              <a:t>‹#›</a:t>
            </a:fld>
            <a:endParaRPr lang="en-US" altLang="zh-CN"/>
          </a:p>
        </p:txBody>
      </p:sp>
    </p:spTree>
    <p:extLst>
      <p:ext uri="{BB962C8B-B14F-4D97-AF65-F5344CB8AC3E}">
        <p14:creationId xmlns:p14="http://schemas.microsoft.com/office/powerpoint/2010/main" val="17281449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1E9AED21-9EC5-424D-9476-971BE2F99E92}" type="slidenum">
              <a:rPr lang="en-US" altLang="zh-CN"/>
              <a:pPr>
                <a:defRPr/>
              </a:pPr>
              <a:t>‹#›</a:t>
            </a:fld>
            <a:endParaRPr lang="en-US" altLang="zh-CN"/>
          </a:p>
        </p:txBody>
      </p:sp>
    </p:spTree>
    <p:extLst>
      <p:ext uri="{BB962C8B-B14F-4D97-AF65-F5344CB8AC3E}">
        <p14:creationId xmlns:p14="http://schemas.microsoft.com/office/powerpoint/2010/main" val="420875195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fld id="{6DE48816-8751-45FE-B882-9608ACF29897}" type="datetimeFigureOut">
              <a:rPr lang="zh-CN" altLang="en-US"/>
              <a:pPr>
                <a:defRPr/>
              </a:pPr>
              <a:t>2026/3/11</a:t>
            </a:fld>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E724E4D3-09AE-4EC5-9335-F5E5005A3E6B}" type="slidenum">
              <a:rPr lang="zh-CN" altLang="en-US"/>
              <a:pPr>
                <a:defRPr/>
              </a:pPr>
              <a:t>‹#›</a:t>
            </a:fld>
            <a:endParaRPr lang="en-US" altLang="zh-CN"/>
          </a:p>
        </p:txBody>
      </p:sp>
    </p:spTree>
    <p:extLst>
      <p:ext uri="{BB962C8B-B14F-4D97-AF65-F5344CB8AC3E}">
        <p14:creationId xmlns:p14="http://schemas.microsoft.com/office/powerpoint/2010/main" val="29676234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fld id="{35260C8B-8EA5-4A94-9A0C-482C72457563}" type="datetimeFigureOut">
              <a:rPr lang="zh-CN" altLang="en-US"/>
              <a:pPr>
                <a:defRPr/>
              </a:pPr>
              <a:t>2026/3/11</a:t>
            </a:fld>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BC812EFA-6C63-434E-B1EC-9FDEC549B920}" type="slidenum">
              <a:rPr lang="zh-CN" altLang="en-US"/>
              <a:pPr>
                <a:defRPr/>
              </a:pPr>
              <a:t>‹#›</a:t>
            </a:fld>
            <a:endParaRPr lang="en-US" altLang="zh-CN"/>
          </a:p>
        </p:txBody>
      </p:sp>
    </p:spTree>
    <p:extLst>
      <p:ext uri="{BB962C8B-B14F-4D97-AF65-F5344CB8AC3E}">
        <p14:creationId xmlns:p14="http://schemas.microsoft.com/office/powerpoint/2010/main" val="295249661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7188" y="609600"/>
            <a:ext cx="2135187" cy="5489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1625" y="609600"/>
            <a:ext cx="6253163" cy="54895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fld id="{77DE12B2-7A75-4BC1-9C29-499703F65F6C}" type="datetimeFigureOut">
              <a:rPr lang="zh-CN" altLang="en-US"/>
              <a:pPr>
                <a:defRPr/>
              </a:pPr>
              <a:t>2026/3/11</a:t>
            </a:fld>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7128A7F9-E569-4E43-87EE-8D2194BD5FF4}" type="slidenum">
              <a:rPr lang="zh-CN" altLang="en-US"/>
              <a:pPr>
                <a:defRPr/>
              </a:pPr>
              <a:t>‹#›</a:t>
            </a:fld>
            <a:endParaRPr lang="en-US" altLang="zh-CN"/>
          </a:p>
        </p:txBody>
      </p:sp>
    </p:spTree>
    <p:extLst>
      <p:ext uri="{BB962C8B-B14F-4D97-AF65-F5344CB8AC3E}">
        <p14:creationId xmlns:p14="http://schemas.microsoft.com/office/powerpoint/2010/main" val="2263157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301625" y="609600"/>
            <a:ext cx="854075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301625" y="1905000"/>
            <a:ext cx="4194175" cy="41941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05000"/>
            <a:ext cx="4194175" cy="41941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fld id="{A9735FFE-7974-47CF-BD3A-76AFDEF12E23}" type="datetimeFigureOut">
              <a:rPr lang="zh-CN" altLang="en-US"/>
              <a:pPr>
                <a:defRPr/>
              </a:pPr>
              <a:t>2026/3/11</a:t>
            </a:fld>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C50F6EFD-94CE-40AD-AA29-CD18413E9633}" type="slidenum">
              <a:rPr lang="zh-CN" altLang="en-US"/>
              <a:pPr>
                <a:defRPr/>
              </a:pPr>
              <a:t>‹#›</a:t>
            </a:fld>
            <a:endParaRPr lang="en-US" altLang="zh-CN"/>
          </a:p>
        </p:txBody>
      </p:sp>
    </p:spTree>
    <p:extLst>
      <p:ext uri="{BB962C8B-B14F-4D97-AF65-F5344CB8AC3E}">
        <p14:creationId xmlns:p14="http://schemas.microsoft.com/office/powerpoint/2010/main" val="80805334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301625" y="609600"/>
            <a:ext cx="8540750" cy="11430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301625" y="1905000"/>
            <a:ext cx="8540750" cy="4194175"/>
          </a:xfrm>
        </p:spPr>
        <p:txBody>
          <a:bodyPr/>
          <a:lstStyle/>
          <a:p>
            <a:pPr lvl="0"/>
            <a:endParaRPr lang="zh-CN" alt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fld id="{C027799F-BF6F-4B84-81B1-27F6F8427F83}" type="datetimeFigureOut">
              <a:rPr lang="zh-CN" altLang="en-US"/>
              <a:pPr>
                <a:defRPr/>
              </a:pPr>
              <a:t>2026/3/11</a:t>
            </a:fld>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EFAE3F2C-27F3-46E1-AA41-59ABAF4ED766}" type="slidenum">
              <a:rPr lang="zh-CN" altLang="en-US"/>
              <a:pPr>
                <a:defRPr/>
              </a:pPr>
              <a:t>‹#›</a:t>
            </a:fld>
            <a:endParaRPr lang="en-US" altLang="zh-CN"/>
          </a:p>
        </p:txBody>
      </p:sp>
    </p:spTree>
    <p:extLst>
      <p:ext uri="{BB962C8B-B14F-4D97-AF65-F5344CB8AC3E}">
        <p14:creationId xmlns:p14="http://schemas.microsoft.com/office/powerpoint/2010/main" val="31389421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1625" y="1905000"/>
            <a:ext cx="41941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05000"/>
            <a:ext cx="41941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DAE4D1AC-787F-4A97-BF71-00C7420117C0}" type="slidenum">
              <a:rPr lang="en-US" altLang="zh-CN"/>
              <a:pPr>
                <a:defRPr/>
              </a:pPr>
              <a:t>‹#›</a:t>
            </a:fld>
            <a:endParaRPr lang="en-US" altLang="zh-CN"/>
          </a:p>
        </p:txBody>
      </p:sp>
    </p:spTree>
    <p:extLst>
      <p:ext uri="{BB962C8B-B14F-4D97-AF65-F5344CB8AC3E}">
        <p14:creationId xmlns:p14="http://schemas.microsoft.com/office/powerpoint/2010/main" val="36131928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2EA8DED3-1D00-4C5D-87E8-993BBBE7C85F}" type="slidenum">
              <a:rPr lang="en-US" altLang="zh-CN"/>
              <a:pPr>
                <a:defRPr/>
              </a:pPr>
              <a:t>‹#›</a:t>
            </a:fld>
            <a:endParaRPr lang="en-US" altLang="zh-CN"/>
          </a:p>
        </p:txBody>
      </p:sp>
    </p:spTree>
    <p:extLst>
      <p:ext uri="{BB962C8B-B14F-4D97-AF65-F5344CB8AC3E}">
        <p14:creationId xmlns:p14="http://schemas.microsoft.com/office/powerpoint/2010/main" val="40365666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410976C7-D141-4C61-B126-07F27D7CB3B9}" type="slidenum">
              <a:rPr lang="en-US" altLang="zh-CN"/>
              <a:pPr>
                <a:defRPr/>
              </a:pPr>
              <a:t>‹#›</a:t>
            </a:fld>
            <a:endParaRPr lang="en-US" altLang="zh-CN"/>
          </a:p>
        </p:txBody>
      </p:sp>
    </p:spTree>
    <p:extLst>
      <p:ext uri="{BB962C8B-B14F-4D97-AF65-F5344CB8AC3E}">
        <p14:creationId xmlns:p14="http://schemas.microsoft.com/office/powerpoint/2010/main" val="6556190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8BFB7A76-EF8E-4F01-B69D-7C6E68EB479E}" type="slidenum">
              <a:rPr lang="en-US" altLang="zh-CN"/>
              <a:pPr>
                <a:defRPr/>
              </a:pPr>
              <a:t>‹#›</a:t>
            </a:fld>
            <a:endParaRPr lang="en-US" altLang="zh-CN"/>
          </a:p>
        </p:txBody>
      </p:sp>
    </p:spTree>
    <p:extLst>
      <p:ext uri="{BB962C8B-B14F-4D97-AF65-F5344CB8AC3E}">
        <p14:creationId xmlns:p14="http://schemas.microsoft.com/office/powerpoint/2010/main" val="31490330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07029550-E448-4B0F-8148-A7B8089D1BE2}" type="slidenum">
              <a:rPr lang="en-US" altLang="zh-CN"/>
              <a:pPr>
                <a:defRPr/>
              </a:pPr>
              <a:t>‹#›</a:t>
            </a:fld>
            <a:endParaRPr lang="en-US" altLang="zh-CN"/>
          </a:p>
        </p:txBody>
      </p:sp>
    </p:spTree>
    <p:extLst>
      <p:ext uri="{BB962C8B-B14F-4D97-AF65-F5344CB8AC3E}">
        <p14:creationId xmlns:p14="http://schemas.microsoft.com/office/powerpoint/2010/main" val="10913496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BFC6D22D-892F-459F-B4FF-79B61995B24A}" type="slidenum">
              <a:rPr lang="en-US" altLang="zh-CN"/>
              <a:pPr>
                <a:defRPr/>
              </a:pPr>
              <a:t>‹#›</a:t>
            </a:fld>
            <a:endParaRPr lang="en-US" altLang="zh-CN"/>
          </a:p>
        </p:txBody>
      </p:sp>
    </p:spTree>
    <p:extLst>
      <p:ext uri="{BB962C8B-B14F-4D97-AF65-F5344CB8AC3E}">
        <p14:creationId xmlns:p14="http://schemas.microsoft.com/office/powerpoint/2010/main" val="27578468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B2E1936A-5AE7-4A5A-BF02-B002A6252977}" type="slidenum">
              <a:rPr lang="en-US" altLang="zh-CN"/>
              <a:pPr>
                <a:defRPr/>
              </a:pPr>
              <a:t>‹#›</a:t>
            </a:fld>
            <a:endParaRPr lang="en-US" altLang="zh-CN"/>
          </a:p>
        </p:txBody>
      </p:sp>
    </p:spTree>
    <p:extLst>
      <p:ext uri="{BB962C8B-B14F-4D97-AF65-F5344CB8AC3E}">
        <p14:creationId xmlns:p14="http://schemas.microsoft.com/office/powerpoint/2010/main" val="41812049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jpe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title"/>
          </p:nvPr>
        </p:nvSpPr>
        <p:spPr bwMode="auto">
          <a:xfrm>
            <a:off x="301625" y="609600"/>
            <a:ext cx="85407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Rot="1" noChangeArrowheads="1"/>
          </p:cNvSpPr>
          <p:nvPr>
            <p:ph type="body" idx="1"/>
          </p:nvPr>
        </p:nvSpPr>
        <p:spPr bwMode="auto">
          <a:xfrm>
            <a:off x="301625" y="1905000"/>
            <a:ext cx="8540750" cy="419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100" name="Rectangle 4"/>
          <p:cNvSpPr>
            <a:spLocks noGrp="1" noChangeArrowheads="1"/>
          </p:cNvSpPr>
          <p:nvPr>
            <p:ph type="dt" sz="half" idx="2"/>
          </p:nvPr>
        </p:nvSpPr>
        <p:spPr bwMode="auto">
          <a:xfrm>
            <a:off x="301625" y="6245225"/>
            <a:ext cx="2289175"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n-US" altLang="zh-CN"/>
          </a:p>
        </p:txBody>
      </p:sp>
      <p:sp>
        <p:nvSpPr>
          <p:cNvPr id="410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ltLang="zh-CN"/>
          </a:p>
        </p:txBody>
      </p:sp>
      <p:sp>
        <p:nvSpPr>
          <p:cNvPr id="4102" name="Rectangle 6"/>
          <p:cNvSpPr>
            <a:spLocks noGrp="1" noChangeArrowheads="1"/>
          </p:cNvSpPr>
          <p:nvPr>
            <p:ph type="sldNum" sz="quarter" idx="4"/>
          </p:nvPr>
        </p:nvSpPr>
        <p:spPr bwMode="auto">
          <a:xfrm>
            <a:off x="6553200" y="6245225"/>
            <a:ext cx="2289175"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2F259F3E-1D9A-4DF1-A4F6-6F0E970D6068}"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lr>
          <a:schemeClr val="hlink"/>
        </a:buClr>
        <a:buSzPct val="75000"/>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85000"/>
        <a:buFont typeface="Wingdings"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90000"/>
        <a:buFont typeface="Wingdings"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5pPr>
      <a:lvl6pPr marL="25146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6pPr>
      <a:lvl7pPr marL="29718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7pPr>
      <a:lvl8pPr marL="34290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8pPr>
      <a:lvl9pPr marL="38862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Rot="1" noChangeArrowheads="1"/>
          </p:cNvSpPr>
          <p:nvPr>
            <p:ph type="title"/>
          </p:nvPr>
        </p:nvSpPr>
        <p:spPr bwMode="auto">
          <a:xfrm>
            <a:off x="301625" y="609600"/>
            <a:ext cx="854075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Rectangle 3"/>
          <p:cNvSpPr>
            <a:spLocks noGrp="1" noRot="1" noChangeArrowheads="1"/>
          </p:cNvSpPr>
          <p:nvPr>
            <p:ph type="body" idx="1"/>
          </p:nvPr>
        </p:nvSpPr>
        <p:spPr bwMode="auto">
          <a:xfrm>
            <a:off x="301625" y="1905000"/>
            <a:ext cx="8540750" cy="419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49508" name="Rectangle 4"/>
          <p:cNvSpPr>
            <a:spLocks noGrp="1" noChangeArrowheads="1"/>
          </p:cNvSpPr>
          <p:nvPr>
            <p:ph type="dt" sz="half" idx="2"/>
          </p:nvPr>
        </p:nvSpPr>
        <p:spPr bwMode="auto">
          <a:xfrm>
            <a:off x="301625"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vl1pPr>
          </a:lstStyle>
          <a:p>
            <a:pPr>
              <a:defRPr/>
            </a:pPr>
            <a:fld id="{5CD18688-A224-438D-A6C7-3F110232EAFD}" type="datetimeFigureOut">
              <a:rPr lang="zh-CN" altLang="en-US"/>
              <a:pPr>
                <a:defRPr/>
              </a:pPr>
              <a:t>2026/3/11</a:t>
            </a:fld>
            <a:endParaRPr lang="en-US" altLang="zh-CN"/>
          </a:p>
        </p:txBody>
      </p:sp>
      <p:sp>
        <p:nvSpPr>
          <p:cNvPr id="14950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n-US" altLang="zh-CN"/>
          </a:p>
        </p:txBody>
      </p:sp>
      <p:sp>
        <p:nvSpPr>
          <p:cNvPr id="149510" name="Rectangle 6"/>
          <p:cNvSpPr>
            <a:spLocks noGrp="1" noChangeArrowheads="1"/>
          </p:cNvSpPr>
          <p:nvPr>
            <p:ph type="sldNum" sz="quarter" idx="4"/>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vl1pPr>
          </a:lstStyle>
          <a:p>
            <a:pPr>
              <a:defRPr/>
            </a:pPr>
            <a:fld id="{E438B0AB-7EA9-4563-B5D7-B527B8D99956}"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720"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18" r:id="rId12"/>
    <p:sldLayoutId id="2147483719" r:id="rId1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lr>
          <a:schemeClr val="hlink"/>
        </a:buClr>
        <a:buSzPct val="75000"/>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85000"/>
        <a:buFont typeface="Wingdings"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90000"/>
        <a:buFont typeface="Wingdings"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5pPr>
      <a:lvl6pPr marL="25146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6pPr>
      <a:lvl7pPr marL="29718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7pPr>
      <a:lvl8pPr marL="34290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8pPr>
      <a:lvl9pPr marL="38862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2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4A73E423-6E65-47BE-8526-36CAF6EAE88B}" type="slidenum">
              <a:rPr lang="en-US" altLang="zh-CN" sz="1400"/>
              <a:pPr eaLnBrk="1" hangingPunct="1">
                <a:spcBef>
                  <a:spcPct val="0"/>
                </a:spcBef>
                <a:buClrTx/>
                <a:buSzTx/>
                <a:buFontTx/>
                <a:buNone/>
              </a:pPr>
              <a:t>1</a:t>
            </a:fld>
            <a:endParaRPr lang="en-US" altLang="zh-CN" sz="1400"/>
          </a:p>
        </p:txBody>
      </p:sp>
      <p:sp>
        <p:nvSpPr>
          <p:cNvPr id="4099" name="Rectangle 2"/>
          <p:cNvSpPr>
            <a:spLocks noGrp="1" noRot="1" noChangeArrowheads="1"/>
          </p:cNvSpPr>
          <p:nvPr>
            <p:ph type="ctrTitle" idx="4294967295"/>
          </p:nvPr>
        </p:nvSpPr>
        <p:spPr>
          <a:xfrm>
            <a:off x="684213" y="1557338"/>
            <a:ext cx="7772400" cy="2735262"/>
          </a:xfrm>
        </p:spPr>
        <p:txBody>
          <a:bodyPr/>
          <a:lstStyle/>
          <a:p>
            <a:pPr eaLnBrk="1" hangingPunct="1"/>
            <a:r>
              <a:rPr lang="en-US" altLang="zh-CN" sz="4800" b="1" smtClean="0">
                <a:ea typeface="华文行楷" pitchFamily="2" charset="-122"/>
              </a:rPr>
              <a:t/>
            </a:r>
            <a:br>
              <a:rPr lang="en-US" altLang="zh-CN" sz="4800" b="1" smtClean="0">
                <a:ea typeface="华文行楷" pitchFamily="2" charset="-122"/>
              </a:rPr>
            </a:br>
            <a:r>
              <a:rPr lang="zh-CN" altLang="en-US" sz="5400" b="1" smtClean="0">
                <a:ea typeface="华文行楷" pitchFamily="2" charset="-122"/>
              </a:rPr>
              <a:t>小企业会计准则讲解</a:t>
            </a:r>
            <a:br>
              <a:rPr lang="zh-CN" altLang="en-US" sz="5400" b="1" smtClean="0">
                <a:ea typeface="华文行楷" pitchFamily="2" charset="-122"/>
              </a:rPr>
            </a:br>
            <a:r>
              <a:rPr lang="zh-CN" altLang="en-US" sz="5400" b="1" smtClean="0">
                <a:ea typeface="华文行楷" pitchFamily="2" charset="-122"/>
              </a:rPr>
              <a:t/>
            </a:r>
            <a:br>
              <a:rPr lang="zh-CN" altLang="en-US" sz="5400" b="1" smtClean="0">
                <a:ea typeface="华文行楷" pitchFamily="2" charset="-122"/>
              </a:rPr>
            </a:br>
            <a:r>
              <a:rPr lang="zh-CN" altLang="en-US" sz="4800" b="1" smtClean="0">
                <a:ea typeface="华文行楷" pitchFamily="2" charset="-122"/>
              </a:rPr>
              <a:t/>
            </a:r>
            <a:br>
              <a:rPr lang="zh-CN" altLang="en-US" sz="4800" b="1" smtClean="0">
                <a:ea typeface="华文行楷" pitchFamily="2" charset="-122"/>
              </a:rPr>
            </a:br>
            <a:endParaRPr lang="zh-CN" altLang="en-US" sz="4800" b="1" smtClean="0">
              <a:ea typeface="华文行楷" pitchFamily="2" charset="-122"/>
            </a:endParaRPr>
          </a:p>
        </p:txBody>
      </p:sp>
      <p:sp>
        <p:nvSpPr>
          <p:cNvPr id="4100" name="Rectangle 3"/>
          <p:cNvSpPr>
            <a:spLocks noGrp="1" noRot="1" noChangeArrowheads="1"/>
          </p:cNvSpPr>
          <p:nvPr>
            <p:ph type="subTitle" idx="4294967295"/>
          </p:nvPr>
        </p:nvSpPr>
        <p:spPr>
          <a:xfrm>
            <a:off x="1116013" y="3933825"/>
            <a:ext cx="6840537" cy="1271588"/>
          </a:xfrm>
        </p:spPr>
        <p:txBody>
          <a:bodyPr/>
          <a:lstStyle/>
          <a:p>
            <a:pPr marL="0" indent="0" eaLnBrk="1" hangingPunct="1">
              <a:lnSpc>
                <a:spcPct val="90000"/>
              </a:lnSpc>
              <a:buFont typeface="Wingdings" pitchFamily="2" charset="2"/>
              <a:buNone/>
            </a:pPr>
            <a:endParaRPr lang="en-US" altLang="zh-CN" b="1" smtClean="0">
              <a:solidFill>
                <a:schemeClr val="tx2"/>
              </a:solidFill>
              <a:latin typeface="华文行楷" pitchFamily="2" charset="-122"/>
              <a:ea typeface="华文行楷" pitchFamily="2" charset="-122"/>
            </a:endParaRPr>
          </a:p>
          <a:p>
            <a:pPr marL="0" indent="0" eaLnBrk="1" hangingPunct="1">
              <a:lnSpc>
                <a:spcPct val="90000"/>
              </a:lnSpc>
              <a:buFont typeface="Wingdings" pitchFamily="2" charset="2"/>
              <a:buNone/>
            </a:pPr>
            <a:r>
              <a:rPr lang="zh-CN" altLang="en-US" sz="4000" b="1" smtClean="0">
                <a:solidFill>
                  <a:schemeClr val="tx2"/>
                </a:solidFill>
                <a:latin typeface="华文楷体" pitchFamily="2" charset="-122"/>
                <a:ea typeface="华文楷体" pitchFamily="2" charset="-122"/>
              </a:rPr>
              <a:t>          </a:t>
            </a:r>
            <a:r>
              <a:rPr lang="zh-CN" altLang="en-US" b="1" smtClean="0">
                <a:solidFill>
                  <a:schemeClr val="tx2"/>
                </a:solidFill>
                <a:latin typeface="仿宋_GB2312" pitchFamily="49" charset="-122"/>
                <a:ea typeface="仿宋_GB2312" pitchFamily="49" charset="-122"/>
              </a:rPr>
              <a:t>胡 群 英</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Rot="1" noChangeArrowheads="1"/>
          </p:cNvSpPr>
          <p:nvPr>
            <p:ph type="body" idx="1"/>
          </p:nvPr>
        </p:nvSpPr>
        <p:spPr>
          <a:xfrm>
            <a:off x="0" y="549275"/>
            <a:ext cx="9094788" cy="5549900"/>
          </a:xfrm>
        </p:spPr>
        <p:txBody>
          <a:bodyPr/>
          <a:lstStyle/>
          <a:p>
            <a:pPr eaLnBrk="1" hangingPunct="1"/>
            <a:r>
              <a:rPr lang="zh-CN" altLang="en-US" b="1" smtClean="0"/>
              <a:t>二）与</a:t>
            </a:r>
            <a:r>
              <a:rPr lang="en-US" altLang="zh-CN" b="1" smtClean="0"/>
              <a:t>《</a:t>
            </a:r>
            <a:r>
              <a:rPr lang="zh-CN" altLang="en-US" b="1" smtClean="0"/>
              <a:t>企业会计准则</a:t>
            </a:r>
            <a:r>
              <a:rPr lang="en-US" altLang="zh-CN" b="1" smtClean="0"/>
              <a:t>》</a:t>
            </a:r>
            <a:r>
              <a:rPr lang="zh-CN" altLang="en-US" b="1" smtClean="0"/>
              <a:t>比较</a:t>
            </a:r>
          </a:p>
          <a:p>
            <a:pPr eaLnBrk="1" hangingPunct="1">
              <a:buFont typeface="Wingdings" pitchFamily="2" charset="2"/>
              <a:buNone/>
            </a:pPr>
            <a:r>
              <a:rPr lang="zh-CN" altLang="en-US" b="1" smtClean="0"/>
              <a:t>     小企业会计准则：设置</a:t>
            </a:r>
            <a:r>
              <a:rPr lang="en-US" altLang="zh-CN" b="1" smtClean="0"/>
              <a:t>66</a:t>
            </a:r>
            <a:r>
              <a:rPr lang="zh-CN" altLang="en-US" b="1" smtClean="0"/>
              <a:t>个一级会计科目</a:t>
            </a:r>
          </a:p>
          <a:p>
            <a:pPr eaLnBrk="1" hangingPunct="1">
              <a:buFont typeface="Wingdings" pitchFamily="2" charset="2"/>
              <a:buNone/>
            </a:pPr>
            <a:r>
              <a:rPr lang="zh-CN" altLang="en-US" b="1" smtClean="0"/>
              <a:t>            分为：资产类、负债类、所有者权益类、</a:t>
            </a:r>
          </a:p>
          <a:p>
            <a:pPr eaLnBrk="1" hangingPunct="1">
              <a:buFont typeface="Wingdings" pitchFamily="2" charset="2"/>
              <a:buNone/>
            </a:pPr>
            <a:r>
              <a:rPr lang="zh-CN" altLang="en-US" b="1" smtClean="0"/>
              <a:t>                       成本类、损益类五类；</a:t>
            </a:r>
          </a:p>
          <a:p>
            <a:pPr eaLnBrk="1" hangingPunct="1">
              <a:buFont typeface="Wingdings" pitchFamily="2" charset="2"/>
              <a:buNone/>
            </a:pPr>
            <a:r>
              <a:rPr lang="zh-CN" altLang="en-US" b="1" smtClean="0"/>
              <a:t>      企业会计准则：设置</a:t>
            </a:r>
            <a:r>
              <a:rPr lang="en-US" altLang="zh-CN" b="1" smtClean="0"/>
              <a:t>162</a:t>
            </a:r>
            <a:r>
              <a:rPr lang="zh-CN" altLang="en-US" b="1" smtClean="0"/>
              <a:t>个一级会计科目</a:t>
            </a:r>
          </a:p>
          <a:p>
            <a:pPr eaLnBrk="1" hangingPunct="1">
              <a:buFont typeface="Wingdings" pitchFamily="2" charset="2"/>
              <a:buNone/>
            </a:pPr>
            <a:r>
              <a:rPr lang="zh-CN" altLang="en-US" b="1" smtClean="0"/>
              <a:t>           分为：资产类、负债类、共同类、</a:t>
            </a:r>
          </a:p>
          <a:p>
            <a:pPr eaLnBrk="1" hangingPunct="1">
              <a:buFont typeface="Wingdings" pitchFamily="2" charset="2"/>
              <a:buNone/>
            </a:pPr>
            <a:r>
              <a:rPr lang="zh-CN" altLang="en-US" b="1" smtClean="0"/>
              <a:t>                所有者权益类、成本类、损益类六类</a:t>
            </a:r>
          </a:p>
          <a:p>
            <a:pPr eaLnBrk="1" hangingPunct="1">
              <a:buFont typeface="Wingdings" pitchFamily="2" charset="2"/>
              <a:buNone/>
            </a:pPr>
            <a:r>
              <a:rPr lang="zh-CN" altLang="en-US" smtClean="0"/>
              <a:t>                       </a:t>
            </a:r>
          </a:p>
          <a:p>
            <a:pPr eaLnBrk="1" hangingPunct="1">
              <a:buFont typeface="Wingdings" pitchFamily="2" charset="2"/>
              <a:buNone/>
            </a:pPr>
            <a:endParaRPr lang="zh-CN" altLang="en-US" smtClean="0"/>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E451D49B-D183-480D-A381-FCB26773730A}" type="slidenum">
              <a:rPr lang="en-US" altLang="zh-CN" sz="1400" smtClean="0"/>
              <a:pPr eaLnBrk="1" hangingPunct="1">
                <a:spcBef>
                  <a:spcPct val="0"/>
                </a:spcBef>
                <a:buClrTx/>
                <a:buSzTx/>
                <a:buFontTx/>
                <a:buNone/>
              </a:pPr>
              <a:t>100</a:t>
            </a:fld>
            <a:endParaRPr lang="en-US" altLang="zh-CN" sz="1400" smtClean="0"/>
          </a:p>
        </p:txBody>
      </p:sp>
      <p:sp>
        <p:nvSpPr>
          <p:cNvPr id="105475" name="Rectangle 2"/>
          <p:cNvSpPr>
            <a:spLocks noGrp="1" noRot="1" noChangeArrowheads="1"/>
          </p:cNvSpPr>
          <p:nvPr>
            <p:ph type="title"/>
          </p:nvPr>
        </p:nvSpPr>
        <p:spPr>
          <a:xfrm>
            <a:off x="301625" y="765175"/>
            <a:ext cx="8540750" cy="647700"/>
          </a:xfrm>
        </p:spPr>
        <p:txBody>
          <a:bodyPr/>
          <a:lstStyle/>
          <a:p>
            <a:pPr algn="l" eaLnBrk="1" hangingPunct="1"/>
            <a:r>
              <a:rPr lang="zh-CN" altLang="en-US" sz="2400" b="1" smtClean="0">
                <a:ea typeface="黑体" pitchFamily="2" charset="-122"/>
              </a:rPr>
              <a:t>二、长期待摊费用摊销的会计处理（第</a:t>
            </a:r>
            <a:r>
              <a:rPr lang="en-US" altLang="zh-CN" sz="2400" b="1" smtClean="0">
                <a:ea typeface="黑体" pitchFamily="2" charset="-122"/>
              </a:rPr>
              <a:t>44</a:t>
            </a:r>
            <a:r>
              <a:rPr lang="zh-CN" altLang="en-US" sz="2400" b="1" smtClean="0">
                <a:ea typeface="黑体" pitchFamily="2" charset="-122"/>
              </a:rPr>
              <a:t>条）</a:t>
            </a:r>
            <a:endParaRPr lang="zh-CN" altLang="zh-CN" sz="2400" b="1" smtClean="0">
              <a:ea typeface="黑体" pitchFamily="2" charset="-122"/>
            </a:endParaRPr>
          </a:p>
        </p:txBody>
      </p:sp>
      <p:sp>
        <p:nvSpPr>
          <p:cNvPr id="105476" name="Rectangle 3"/>
          <p:cNvSpPr>
            <a:spLocks noGrp="1" noRot="1" noChangeArrowheads="1"/>
          </p:cNvSpPr>
          <p:nvPr>
            <p:ph type="body" idx="1"/>
          </p:nvPr>
        </p:nvSpPr>
        <p:spPr>
          <a:xfrm>
            <a:off x="250825" y="1484313"/>
            <a:ext cx="8540750" cy="4897437"/>
          </a:xfrm>
        </p:spPr>
        <p:txBody>
          <a:bodyPr/>
          <a:lstStyle/>
          <a:p>
            <a:pPr eaLnBrk="1" hangingPunct="1">
              <a:lnSpc>
                <a:spcPct val="105000"/>
              </a:lnSpc>
            </a:pPr>
            <a:r>
              <a:rPr lang="zh-CN" altLang="en-US" sz="2400" b="1" smtClean="0"/>
              <a:t>长期待摊费用应当在其摊销期限内采用</a:t>
            </a:r>
            <a:r>
              <a:rPr lang="zh-CN" altLang="en-US" sz="2400" b="1" smtClean="0">
                <a:solidFill>
                  <a:schemeClr val="hlink"/>
                </a:solidFill>
              </a:rPr>
              <a:t>年限平均法</a:t>
            </a:r>
            <a:r>
              <a:rPr lang="zh-CN" altLang="en-US" sz="2400" b="1" smtClean="0"/>
              <a:t>进行摊销，根据其受益对象计入相关资产的成本或者管理费用，并冲减长期待摊费用。（会计处理与企业所得税法一致）</a:t>
            </a:r>
          </a:p>
          <a:p>
            <a:pPr eaLnBrk="1" hangingPunct="1">
              <a:lnSpc>
                <a:spcPct val="105000"/>
              </a:lnSpc>
              <a:buFont typeface="Wingdings" pitchFamily="2" charset="2"/>
              <a:buNone/>
            </a:pPr>
            <a:r>
              <a:rPr lang="zh-CN" altLang="en-US" sz="2400" b="1" smtClean="0"/>
              <a:t>注：</a:t>
            </a:r>
          </a:p>
          <a:p>
            <a:pPr eaLnBrk="1" hangingPunct="1">
              <a:lnSpc>
                <a:spcPct val="105000"/>
              </a:lnSpc>
              <a:buFont typeface="Wingdings" pitchFamily="2" charset="2"/>
              <a:buNone/>
            </a:pPr>
            <a:r>
              <a:rPr lang="en-US" altLang="zh-CN" sz="2400" b="1" smtClean="0"/>
              <a:t>1</a:t>
            </a:r>
            <a:r>
              <a:rPr lang="zh-CN" altLang="en-US" sz="2400" b="1" smtClean="0"/>
              <a:t>、根据受益对象，摊销分两种情况：用于生产产品或自行开发无形资产，则摊销额计入产品成本或无形资产成本；否则，简化核算，摊销额计入管理费用。并冲减长期待摊费用。</a:t>
            </a:r>
          </a:p>
          <a:p>
            <a:pPr eaLnBrk="1" hangingPunct="1">
              <a:lnSpc>
                <a:spcPct val="105000"/>
              </a:lnSpc>
              <a:buFont typeface="Wingdings" pitchFamily="2" charset="2"/>
              <a:buNone/>
            </a:pPr>
            <a:endParaRPr lang="en-US" altLang="zh-CN" sz="2400" b="1" smtClean="0"/>
          </a:p>
          <a:p>
            <a:pPr eaLnBrk="1" hangingPunct="1">
              <a:lnSpc>
                <a:spcPct val="105000"/>
              </a:lnSpc>
              <a:buFont typeface="Wingdings" pitchFamily="2" charset="2"/>
              <a:buNone/>
            </a:pPr>
            <a:r>
              <a:rPr lang="en-US" altLang="zh-CN" sz="2400" b="1" smtClean="0"/>
              <a:t>2</a:t>
            </a:r>
            <a:r>
              <a:rPr lang="zh-CN" altLang="en-US" sz="2400" b="1" smtClean="0"/>
              <a:t>、自支出发生月份的下月起开始摊销， “算尾不算头”，与固定资产折旧起始点相同。</a:t>
            </a: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Rot="1" noChangeArrowheads="1"/>
          </p:cNvSpPr>
          <p:nvPr>
            <p:ph type="title"/>
          </p:nvPr>
        </p:nvSpPr>
        <p:spPr>
          <a:xfrm>
            <a:off x="301625" y="692150"/>
            <a:ext cx="8540750" cy="576263"/>
          </a:xfrm>
        </p:spPr>
        <p:txBody>
          <a:bodyPr/>
          <a:lstStyle/>
          <a:p>
            <a:pPr algn="l"/>
            <a:r>
              <a:rPr lang="zh-CN" altLang="en-US" sz="2400" b="1" smtClean="0">
                <a:ea typeface="黑体" pitchFamily="2" charset="-122"/>
              </a:rPr>
              <a:t>摊销期的具体确定：</a:t>
            </a:r>
          </a:p>
        </p:txBody>
      </p:sp>
      <p:sp>
        <p:nvSpPr>
          <p:cNvPr id="106499" name="Rectangle 3"/>
          <p:cNvSpPr>
            <a:spLocks noGrp="1" noRot="1" noChangeArrowheads="1"/>
          </p:cNvSpPr>
          <p:nvPr>
            <p:ph type="body" idx="1"/>
          </p:nvPr>
        </p:nvSpPr>
        <p:spPr>
          <a:xfrm>
            <a:off x="323850" y="1268413"/>
            <a:ext cx="8640763" cy="5256212"/>
          </a:xfrm>
        </p:spPr>
        <p:txBody>
          <a:bodyPr/>
          <a:lstStyle/>
          <a:p>
            <a:pPr eaLnBrk="1" hangingPunct="1">
              <a:lnSpc>
                <a:spcPct val="105000"/>
              </a:lnSpc>
              <a:buFont typeface="Wingdings" pitchFamily="2" charset="2"/>
              <a:buNone/>
            </a:pPr>
            <a:r>
              <a:rPr lang="zh-CN" altLang="en-US" sz="2400" b="1" smtClean="0"/>
              <a:t>（一）已提足折旧的固定资产的改建支出，按照固定资产</a:t>
            </a:r>
            <a:r>
              <a:rPr lang="zh-CN" altLang="en-US" sz="2400" b="1" smtClean="0">
                <a:solidFill>
                  <a:schemeClr val="hlink"/>
                </a:solidFill>
              </a:rPr>
              <a:t>预计尚可使用年限</a:t>
            </a:r>
            <a:r>
              <a:rPr lang="zh-CN" altLang="en-US" sz="2400" b="1" smtClean="0"/>
              <a:t>分期摊销。（ 企业所得税法实施条例第</a:t>
            </a:r>
            <a:r>
              <a:rPr lang="en-US" altLang="zh-CN" sz="2400" b="1" smtClean="0"/>
              <a:t>68</a:t>
            </a:r>
            <a:r>
              <a:rPr lang="zh-CN" altLang="en-US" sz="2400" b="1" smtClean="0"/>
              <a:t>条 ）</a:t>
            </a:r>
          </a:p>
          <a:p>
            <a:pPr eaLnBrk="1" hangingPunct="1">
              <a:lnSpc>
                <a:spcPct val="105000"/>
              </a:lnSpc>
              <a:buFont typeface="Wingdings" pitchFamily="2" charset="2"/>
              <a:buNone/>
            </a:pPr>
            <a:r>
              <a:rPr lang="zh-CN" altLang="en-US" sz="2400" b="1" smtClean="0"/>
              <a:t>如：小企业对一提足折旧的厂房进行改造和加固，发生支出</a:t>
            </a:r>
            <a:r>
              <a:rPr lang="en-US" altLang="zh-CN" sz="2400" b="1" smtClean="0"/>
              <a:t>100</a:t>
            </a:r>
            <a:r>
              <a:rPr lang="zh-CN" altLang="en-US" sz="2400" b="1" smtClean="0"/>
              <a:t>万，估计该厂房可再使用</a:t>
            </a:r>
            <a:r>
              <a:rPr lang="en-US" altLang="zh-CN" sz="2400" b="1" smtClean="0"/>
              <a:t>10</a:t>
            </a:r>
            <a:r>
              <a:rPr lang="zh-CN" altLang="en-US" sz="2400" b="1" smtClean="0"/>
              <a:t>年，则摊销期</a:t>
            </a:r>
            <a:r>
              <a:rPr lang="en-US" altLang="zh-CN" sz="2400" b="1" smtClean="0"/>
              <a:t>10</a:t>
            </a:r>
            <a:r>
              <a:rPr lang="zh-CN" altLang="en-US" sz="2400" b="1" smtClean="0"/>
              <a:t>年。</a:t>
            </a:r>
          </a:p>
          <a:p>
            <a:pPr eaLnBrk="1" hangingPunct="1">
              <a:lnSpc>
                <a:spcPct val="105000"/>
              </a:lnSpc>
              <a:buFont typeface="Wingdings" pitchFamily="2" charset="2"/>
              <a:buNone/>
            </a:pPr>
            <a:r>
              <a:rPr lang="zh-CN" altLang="en-US" sz="2400" b="1" smtClean="0"/>
              <a:t>（二）经营租入固定资产的改建支出，按照</a:t>
            </a:r>
            <a:r>
              <a:rPr lang="zh-CN" altLang="en-US" sz="2400" b="1" smtClean="0">
                <a:solidFill>
                  <a:schemeClr val="hlink"/>
                </a:solidFill>
              </a:rPr>
              <a:t>合同约定的剩余租赁期限</a:t>
            </a:r>
            <a:r>
              <a:rPr lang="zh-CN" altLang="en-US" sz="2400" b="1" smtClean="0"/>
              <a:t>分期摊销。 （ 企业所得税法实施条例第</a:t>
            </a:r>
            <a:r>
              <a:rPr lang="en-US" altLang="zh-CN" sz="2400" b="1" smtClean="0"/>
              <a:t>68</a:t>
            </a:r>
            <a:r>
              <a:rPr lang="zh-CN" altLang="en-US" sz="2400" b="1" smtClean="0"/>
              <a:t>条 ）</a:t>
            </a:r>
          </a:p>
          <a:p>
            <a:pPr eaLnBrk="1" hangingPunct="1">
              <a:lnSpc>
                <a:spcPct val="105000"/>
              </a:lnSpc>
              <a:buFont typeface="Wingdings" pitchFamily="2" charset="2"/>
              <a:buNone/>
            </a:pPr>
            <a:r>
              <a:rPr lang="zh-CN" altLang="en-US" sz="2400" b="1" smtClean="0"/>
              <a:t>如：小企业对一租赁期为</a:t>
            </a:r>
            <a:r>
              <a:rPr lang="en-US" altLang="zh-CN" sz="2400" b="1" smtClean="0"/>
              <a:t>10</a:t>
            </a:r>
            <a:r>
              <a:rPr lang="zh-CN" altLang="en-US" sz="2400" b="1" smtClean="0"/>
              <a:t>年的厂房，在租入第</a:t>
            </a:r>
            <a:r>
              <a:rPr lang="en-US" altLang="zh-CN" sz="2400" b="1" smtClean="0"/>
              <a:t>3</a:t>
            </a:r>
            <a:r>
              <a:rPr lang="zh-CN" altLang="en-US" sz="2400" b="1" smtClean="0"/>
              <a:t>年进行改建，发生支出</a:t>
            </a:r>
            <a:r>
              <a:rPr lang="en-US" altLang="zh-CN" sz="2400" b="1" smtClean="0"/>
              <a:t>100</a:t>
            </a:r>
            <a:r>
              <a:rPr lang="zh-CN" altLang="en-US" sz="2400" b="1" smtClean="0"/>
              <a:t>万，则摊销期为剩余的</a:t>
            </a:r>
            <a:r>
              <a:rPr lang="en-US" altLang="zh-CN" sz="2400" b="1" smtClean="0"/>
              <a:t>8</a:t>
            </a:r>
            <a:r>
              <a:rPr lang="zh-CN" altLang="en-US" sz="2400" b="1" smtClean="0"/>
              <a:t>年。</a:t>
            </a:r>
          </a:p>
          <a:p>
            <a:pPr eaLnBrk="1" hangingPunct="1">
              <a:lnSpc>
                <a:spcPct val="105000"/>
              </a:lnSpc>
              <a:buFont typeface="Wingdings" pitchFamily="2" charset="2"/>
              <a:buNone/>
            </a:pPr>
            <a:r>
              <a:rPr lang="zh-CN" altLang="en-US" sz="2400" b="1" smtClean="0"/>
              <a:t>（三）固定资产的大修理支出，按照固定资产</a:t>
            </a:r>
            <a:r>
              <a:rPr lang="zh-CN" altLang="en-US" sz="2400" b="1" smtClean="0">
                <a:solidFill>
                  <a:schemeClr val="hlink"/>
                </a:solidFill>
              </a:rPr>
              <a:t>尚可使用年限</a:t>
            </a:r>
            <a:r>
              <a:rPr lang="zh-CN" altLang="en-US" sz="2400" b="1" smtClean="0"/>
              <a:t>分期摊销。 （ 企业所得税法实施条例第</a:t>
            </a:r>
            <a:r>
              <a:rPr lang="en-US" altLang="zh-CN" sz="2400" b="1" smtClean="0"/>
              <a:t>69</a:t>
            </a:r>
            <a:r>
              <a:rPr lang="zh-CN" altLang="en-US" sz="2400" b="1" smtClean="0"/>
              <a:t>条 ）</a:t>
            </a:r>
          </a:p>
          <a:p>
            <a:pPr eaLnBrk="1" hangingPunct="1">
              <a:lnSpc>
                <a:spcPct val="105000"/>
              </a:lnSpc>
              <a:buFont typeface="Wingdings" pitchFamily="2" charset="2"/>
              <a:buNone/>
            </a:pPr>
            <a:r>
              <a:rPr lang="zh-CN" altLang="en-US" sz="2400" b="1" smtClean="0"/>
              <a:t>（四）其他长期待摊费用，</a:t>
            </a:r>
            <a:r>
              <a:rPr lang="zh-CN" altLang="en-US" sz="2400" b="1" smtClean="0">
                <a:solidFill>
                  <a:schemeClr val="hlink"/>
                </a:solidFill>
              </a:rPr>
              <a:t>自支出发生月份的下月起</a:t>
            </a:r>
            <a:r>
              <a:rPr lang="zh-CN" altLang="en-US" sz="2400" b="1" smtClean="0"/>
              <a:t>分期摊销，摊销期</a:t>
            </a:r>
            <a:r>
              <a:rPr lang="zh-CN" altLang="en-US" sz="2400" b="1" smtClean="0">
                <a:solidFill>
                  <a:schemeClr val="hlink"/>
                </a:solidFill>
              </a:rPr>
              <a:t>不得低于</a:t>
            </a:r>
            <a:r>
              <a:rPr lang="en-US" altLang="zh-CN" sz="2400" b="1" smtClean="0">
                <a:solidFill>
                  <a:schemeClr val="hlink"/>
                </a:solidFill>
              </a:rPr>
              <a:t>3</a:t>
            </a:r>
            <a:r>
              <a:rPr lang="zh-CN" altLang="en-US" sz="2400" b="1" smtClean="0">
                <a:solidFill>
                  <a:schemeClr val="hlink"/>
                </a:solidFill>
              </a:rPr>
              <a:t>年</a:t>
            </a:r>
            <a:r>
              <a:rPr lang="zh-CN" altLang="en-US" sz="2400" b="1" smtClean="0"/>
              <a:t>。 （ 企业所得税法实施条例第</a:t>
            </a:r>
            <a:r>
              <a:rPr lang="en-US" altLang="zh-CN" sz="2400" b="1" smtClean="0"/>
              <a:t>70</a:t>
            </a:r>
            <a:r>
              <a:rPr lang="zh-CN" altLang="en-US" sz="2400" b="1" smtClean="0"/>
              <a:t>条 ）</a:t>
            </a: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Rot="1" noChangeArrowheads="1"/>
          </p:cNvSpPr>
          <p:nvPr>
            <p:ph type="title"/>
          </p:nvPr>
        </p:nvSpPr>
        <p:spPr>
          <a:xfrm>
            <a:off x="323850" y="476250"/>
            <a:ext cx="8540750" cy="298450"/>
          </a:xfrm>
        </p:spPr>
        <p:txBody>
          <a:bodyPr/>
          <a:lstStyle/>
          <a:p>
            <a:pPr algn="l"/>
            <a:r>
              <a:rPr lang="zh-CN" altLang="en-US" sz="2400" b="1" smtClean="0">
                <a:ea typeface="黑体" pitchFamily="2" charset="-122"/>
              </a:rPr>
              <a:t>例</a:t>
            </a:r>
            <a:r>
              <a:rPr lang="en-US" altLang="zh-CN" sz="2400" b="1" smtClean="0">
                <a:ea typeface="黑体" pitchFamily="2" charset="-122"/>
              </a:rPr>
              <a:t>13</a:t>
            </a:r>
            <a:r>
              <a:rPr lang="zh-CN" altLang="en-US" sz="2400" b="1" smtClean="0">
                <a:ea typeface="黑体" pitchFamily="2" charset="-122"/>
              </a:rPr>
              <a:t>：</a:t>
            </a:r>
          </a:p>
        </p:txBody>
      </p:sp>
      <p:sp>
        <p:nvSpPr>
          <p:cNvPr id="107523" name="Rectangle 3"/>
          <p:cNvSpPr>
            <a:spLocks noGrp="1" noRot="1" noChangeArrowheads="1"/>
          </p:cNvSpPr>
          <p:nvPr>
            <p:ph type="body" idx="1"/>
          </p:nvPr>
        </p:nvSpPr>
        <p:spPr>
          <a:xfrm>
            <a:off x="323850" y="765175"/>
            <a:ext cx="8540750" cy="5688013"/>
          </a:xfrm>
        </p:spPr>
        <p:txBody>
          <a:bodyPr/>
          <a:lstStyle/>
          <a:p>
            <a:pPr>
              <a:lnSpc>
                <a:spcPct val="90000"/>
              </a:lnSpc>
              <a:buFont typeface="Wingdings" pitchFamily="2" charset="2"/>
              <a:buNone/>
            </a:pPr>
            <a:r>
              <a:rPr lang="en-US" altLang="zh-CN" sz="2000" b="1" smtClean="0"/>
              <a:t>5</a:t>
            </a:r>
            <a:r>
              <a:rPr lang="zh-CN" altLang="en-US" sz="2000" b="1" smtClean="0"/>
              <a:t>月</a:t>
            </a:r>
            <a:r>
              <a:rPr lang="en-US" altLang="zh-CN" sz="2000" b="1" smtClean="0"/>
              <a:t>10</a:t>
            </a:r>
            <a:r>
              <a:rPr lang="zh-CN" altLang="en-US" sz="2000" b="1" smtClean="0"/>
              <a:t>日，公司对其经营租赁方式新租入的办公楼进行装修，支出如下：领用材料</a:t>
            </a:r>
            <a:r>
              <a:rPr lang="en-US" altLang="zh-CN" sz="2000" b="1" smtClean="0"/>
              <a:t>500000</a:t>
            </a:r>
            <a:r>
              <a:rPr lang="zh-CN" altLang="en-US" sz="2000" b="1" smtClean="0"/>
              <a:t>元，购进该批材料的增值税进项税为</a:t>
            </a:r>
            <a:r>
              <a:rPr lang="en-US" altLang="zh-CN" sz="2000" b="1" smtClean="0"/>
              <a:t>85000</a:t>
            </a:r>
            <a:r>
              <a:rPr lang="zh-CN" altLang="en-US" sz="2000" b="1" smtClean="0"/>
              <a:t>元；辅助生产车间提供装修劳务支出</a:t>
            </a:r>
            <a:r>
              <a:rPr lang="en-US" altLang="zh-CN" sz="2000" b="1" smtClean="0"/>
              <a:t>180000</a:t>
            </a:r>
            <a:r>
              <a:rPr lang="zh-CN" altLang="en-US" sz="2000" b="1" smtClean="0"/>
              <a:t>元；有关人员工资</a:t>
            </a:r>
            <a:r>
              <a:rPr lang="en-US" altLang="zh-CN" sz="2000" b="1" smtClean="0"/>
              <a:t>435000</a:t>
            </a:r>
            <a:r>
              <a:rPr lang="zh-CN" altLang="en-US" sz="2000" b="1" smtClean="0"/>
              <a:t>元。</a:t>
            </a:r>
            <a:r>
              <a:rPr lang="en-US" altLang="zh-CN" sz="2000" b="1" smtClean="0"/>
              <a:t>11</a:t>
            </a:r>
            <a:r>
              <a:rPr lang="zh-CN" altLang="en-US" sz="2000" b="1" smtClean="0"/>
              <a:t>月</a:t>
            </a:r>
            <a:r>
              <a:rPr lang="en-US" altLang="zh-CN" sz="2000" b="1" smtClean="0"/>
              <a:t>30</a:t>
            </a:r>
            <a:r>
              <a:rPr lang="zh-CN" altLang="en-US" sz="2000" b="1" smtClean="0"/>
              <a:t>日完工并交付使用，按租赁期</a:t>
            </a:r>
            <a:r>
              <a:rPr lang="en-US" altLang="zh-CN" sz="2000" b="1" smtClean="0"/>
              <a:t>10</a:t>
            </a:r>
            <a:r>
              <a:rPr lang="zh-CN" altLang="en-US" sz="2000" b="1" smtClean="0"/>
              <a:t>年进行摊销，不考虑其他因素。</a:t>
            </a:r>
          </a:p>
          <a:p>
            <a:pPr>
              <a:lnSpc>
                <a:spcPct val="90000"/>
              </a:lnSpc>
              <a:buFont typeface="Wingdings" pitchFamily="2" charset="2"/>
              <a:buNone/>
            </a:pPr>
            <a:r>
              <a:rPr lang="zh-CN" altLang="en-US" sz="2000" b="1" smtClean="0"/>
              <a:t>（</a:t>
            </a:r>
            <a:r>
              <a:rPr lang="en-US" altLang="zh-CN" sz="2000" b="1" smtClean="0"/>
              <a:t>1</a:t>
            </a:r>
            <a:r>
              <a:rPr lang="zh-CN" altLang="en-US" sz="2000" b="1" smtClean="0"/>
              <a:t>）装修领用原材料：</a:t>
            </a:r>
          </a:p>
          <a:p>
            <a:pPr>
              <a:lnSpc>
                <a:spcPct val="90000"/>
              </a:lnSpc>
              <a:buFont typeface="Wingdings" pitchFamily="2" charset="2"/>
              <a:buNone/>
            </a:pPr>
            <a:r>
              <a:rPr lang="zh-CN" altLang="en-US" sz="2000" b="1" smtClean="0"/>
              <a:t>          借：长期待摊费用                                        </a:t>
            </a:r>
            <a:r>
              <a:rPr lang="en-US" altLang="zh-CN" sz="2000" b="1" smtClean="0"/>
              <a:t>585 000</a:t>
            </a:r>
          </a:p>
          <a:p>
            <a:pPr>
              <a:lnSpc>
                <a:spcPct val="90000"/>
              </a:lnSpc>
              <a:buFont typeface="Wingdings" pitchFamily="2" charset="2"/>
              <a:buNone/>
            </a:pPr>
            <a:r>
              <a:rPr lang="zh-CN" altLang="en-US" sz="2000" b="1" smtClean="0"/>
              <a:t>               贷：原材料                                                       </a:t>
            </a:r>
            <a:r>
              <a:rPr lang="en-US" altLang="zh-CN" sz="2000" b="1" smtClean="0"/>
              <a:t>500 000</a:t>
            </a:r>
          </a:p>
          <a:p>
            <a:pPr>
              <a:lnSpc>
                <a:spcPct val="90000"/>
              </a:lnSpc>
              <a:buFont typeface="Wingdings" pitchFamily="2" charset="2"/>
              <a:buNone/>
            </a:pPr>
            <a:r>
              <a:rPr lang="en-US" altLang="zh-CN" sz="2000" b="1" smtClean="0"/>
              <a:t>                       </a:t>
            </a:r>
            <a:r>
              <a:rPr lang="zh-CN" altLang="en-US" sz="2000" b="1" smtClean="0"/>
              <a:t>应交税费</a:t>
            </a:r>
            <a:r>
              <a:rPr lang="en-US" altLang="zh-CN" sz="2000" b="1" smtClean="0"/>
              <a:t>—</a:t>
            </a:r>
            <a:r>
              <a:rPr lang="zh-CN" altLang="en-US" sz="2000" b="1" smtClean="0"/>
              <a:t>应交增值税（进项税额转出）  </a:t>
            </a:r>
            <a:r>
              <a:rPr lang="en-US" altLang="zh-CN" sz="2000" b="1" smtClean="0"/>
              <a:t>85 000</a:t>
            </a:r>
          </a:p>
          <a:p>
            <a:pPr>
              <a:lnSpc>
                <a:spcPct val="90000"/>
              </a:lnSpc>
              <a:buFont typeface="Wingdings" pitchFamily="2" charset="2"/>
              <a:buNone/>
            </a:pPr>
            <a:r>
              <a:rPr lang="zh-CN" altLang="en-US" sz="2000" b="1" smtClean="0"/>
              <a:t>（</a:t>
            </a:r>
            <a:r>
              <a:rPr lang="en-US" altLang="zh-CN" sz="2000" b="1" smtClean="0"/>
              <a:t>2</a:t>
            </a:r>
            <a:r>
              <a:rPr lang="zh-CN" altLang="en-US" sz="2000" b="1" smtClean="0"/>
              <a:t>）辅助生产车间提供劳务：</a:t>
            </a:r>
          </a:p>
          <a:p>
            <a:pPr>
              <a:lnSpc>
                <a:spcPct val="90000"/>
              </a:lnSpc>
              <a:buFont typeface="Wingdings" pitchFamily="2" charset="2"/>
              <a:buNone/>
            </a:pPr>
            <a:r>
              <a:rPr lang="zh-CN" altLang="en-US" sz="2000" b="1" smtClean="0"/>
              <a:t>          借：长期待摊费用                     </a:t>
            </a:r>
            <a:r>
              <a:rPr lang="en-US" altLang="zh-CN" sz="2000" b="1" smtClean="0"/>
              <a:t>180 000</a:t>
            </a:r>
          </a:p>
          <a:p>
            <a:pPr>
              <a:lnSpc>
                <a:spcPct val="90000"/>
              </a:lnSpc>
              <a:buFont typeface="Wingdings" pitchFamily="2" charset="2"/>
              <a:buNone/>
            </a:pPr>
            <a:r>
              <a:rPr lang="zh-CN" altLang="en-US" sz="2000" b="1" smtClean="0"/>
              <a:t>               贷：生产成本</a:t>
            </a:r>
            <a:r>
              <a:rPr lang="en-US" altLang="zh-CN" sz="2000" b="1" smtClean="0"/>
              <a:t>—</a:t>
            </a:r>
            <a:r>
              <a:rPr lang="zh-CN" altLang="en-US" sz="2000" b="1" smtClean="0"/>
              <a:t>辅助生产成本   </a:t>
            </a:r>
            <a:r>
              <a:rPr lang="en-US" altLang="zh-CN" sz="2000" b="1" smtClean="0"/>
              <a:t>180 000</a:t>
            </a:r>
          </a:p>
          <a:p>
            <a:pPr>
              <a:lnSpc>
                <a:spcPct val="90000"/>
              </a:lnSpc>
              <a:buFont typeface="Wingdings" pitchFamily="2" charset="2"/>
              <a:buNone/>
            </a:pPr>
            <a:r>
              <a:rPr lang="zh-CN" altLang="en-US" sz="2000" b="1" smtClean="0"/>
              <a:t>（</a:t>
            </a:r>
            <a:r>
              <a:rPr lang="en-US" altLang="zh-CN" sz="2000" b="1" smtClean="0"/>
              <a:t>3</a:t>
            </a:r>
            <a:r>
              <a:rPr lang="zh-CN" altLang="en-US" sz="2000" b="1" smtClean="0"/>
              <a:t>）确认工人工资：</a:t>
            </a:r>
          </a:p>
          <a:p>
            <a:pPr>
              <a:lnSpc>
                <a:spcPct val="90000"/>
              </a:lnSpc>
              <a:buFont typeface="Wingdings" pitchFamily="2" charset="2"/>
              <a:buNone/>
            </a:pPr>
            <a:r>
              <a:rPr lang="zh-CN" altLang="en-US" sz="2000" b="1" smtClean="0"/>
              <a:t>          借：长期待摊费用          </a:t>
            </a:r>
            <a:r>
              <a:rPr lang="en-US" altLang="zh-CN" sz="2000" b="1" smtClean="0"/>
              <a:t>435 000</a:t>
            </a:r>
          </a:p>
          <a:p>
            <a:pPr>
              <a:lnSpc>
                <a:spcPct val="90000"/>
              </a:lnSpc>
              <a:buFont typeface="Wingdings" pitchFamily="2" charset="2"/>
              <a:buNone/>
            </a:pPr>
            <a:r>
              <a:rPr lang="zh-CN" altLang="en-US" sz="2000" b="1" smtClean="0"/>
              <a:t>               贷：应付职工薪酬            </a:t>
            </a:r>
            <a:r>
              <a:rPr lang="en-US" altLang="zh-CN" sz="2000" b="1" smtClean="0"/>
              <a:t>435 000</a:t>
            </a:r>
          </a:p>
          <a:p>
            <a:pPr>
              <a:lnSpc>
                <a:spcPct val="90000"/>
              </a:lnSpc>
              <a:buFont typeface="Wingdings" pitchFamily="2" charset="2"/>
              <a:buNone/>
            </a:pPr>
            <a:r>
              <a:rPr lang="zh-CN" altLang="en-US" sz="2000" b="1" smtClean="0"/>
              <a:t>（</a:t>
            </a:r>
            <a:r>
              <a:rPr lang="en-US" altLang="zh-CN" sz="2000" b="1" smtClean="0"/>
              <a:t>4</a:t>
            </a:r>
            <a:r>
              <a:rPr lang="zh-CN" altLang="en-US" sz="2000" b="1" smtClean="0"/>
              <a:t>）按月摊销额 </a:t>
            </a:r>
            <a:r>
              <a:rPr lang="en-US" altLang="zh-CN" sz="2000" b="1" smtClean="0"/>
              <a:t>= </a:t>
            </a:r>
            <a:r>
              <a:rPr lang="zh-CN" altLang="en-US" sz="2000" b="1" smtClean="0"/>
              <a:t>（</a:t>
            </a:r>
            <a:r>
              <a:rPr lang="en-US" altLang="zh-CN" sz="2000" b="1" smtClean="0"/>
              <a:t>585000+180000+435000</a:t>
            </a:r>
            <a:r>
              <a:rPr lang="zh-CN" altLang="en-US" sz="2000" b="1" smtClean="0"/>
              <a:t>）</a:t>
            </a:r>
            <a:r>
              <a:rPr lang="en-US" altLang="zh-CN" sz="2000" b="1" smtClean="0"/>
              <a:t>÷10 ÷12 = 10000</a:t>
            </a:r>
          </a:p>
          <a:p>
            <a:pPr>
              <a:lnSpc>
                <a:spcPct val="90000"/>
              </a:lnSpc>
              <a:buFont typeface="Wingdings" pitchFamily="2" charset="2"/>
              <a:buNone/>
            </a:pPr>
            <a:r>
              <a:rPr lang="zh-CN" altLang="en-US" sz="2000" b="1" smtClean="0"/>
              <a:t>          借：管理费用                     </a:t>
            </a:r>
            <a:r>
              <a:rPr lang="en-US" altLang="zh-CN" sz="2000" b="1" smtClean="0"/>
              <a:t>10 000</a:t>
            </a:r>
          </a:p>
          <a:p>
            <a:pPr>
              <a:lnSpc>
                <a:spcPct val="90000"/>
              </a:lnSpc>
              <a:buFont typeface="Wingdings" pitchFamily="2" charset="2"/>
              <a:buNone/>
            </a:pPr>
            <a:r>
              <a:rPr lang="en-US" altLang="zh-CN" sz="2000" b="1" smtClean="0"/>
              <a:t>               </a:t>
            </a:r>
            <a:r>
              <a:rPr lang="zh-CN" altLang="en-US" sz="2000" b="1" smtClean="0"/>
              <a:t>贷：长期待摊费用              </a:t>
            </a:r>
            <a:r>
              <a:rPr lang="en-US" altLang="zh-CN" sz="2000" b="1" smtClean="0"/>
              <a:t>10 000</a:t>
            </a: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3"/>
          <p:cNvSpPr>
            <a:spLocks noGrp="1" noRot="1" noChangeArrowheads="1"/>
          </p:cNvSpPr>
          <p:nvPr>
            <p:ph type="body" idx="1"/>
          </p:nvPr>
        </p:nvSpPr>
        <p:spPr>
          <a:xfrm>
            <a:off x="250825" y="765175"/>
            <a:ext cx="8540750" cy="5400675"/>
          </a:xfrm>
        </p:spPr>
        <p:txBody>
          <a:bodyPr/>
          <a:lstStyle/>
          <a:p>
            <a:r>
              <a:rPr lang="zh-CN" altLang="en-US" smtClean="0"/>
              <a:t>  </a:t>
            </a:r>
            <a:r>
              <a:rPr lang="zh-CN" altLang="en-US" sz="2400" b="1" smtClean="0">
                <a:ea typeface="黑体" pitchFamily="2" charset="-122"/>
              </a:rPr>
              <a:t>长期待摊费用新旧制度的变化：</a:t>
            </a:r>
          </a:p>
          <a:p>
            <a:pPr>
              <a:buFont typeface="Wingdings" pitchFamily="2" charset="2"/>
              <a:buNone/>
            </a:pPr>
            <a:r>
              <a:rPr lang="zh-CN" altLang="en-US" sz="2400" b="1" smtClean="0">
                <a:ea typeface="黑体" pitchFamily="2" charset="-122"/>
              </a:rPr>
              <a:t>  </a:t>
            </a:r>
          </a:p>
          <a:p>
            <a:pPr>
              <a:buFont typeface="Wingdings" pitchFamily="2" charset="2"/>
              <a:buNone/>
            </a:pPr>
            <a:r>
              <a:rPr lang="zh-CN" altLang="en-US" sz="2400" b="1" smtClean="0">
                <a:solidFill>
                  <a:schemeClr val="hlink"/>
                </a:solidFill>
                <a:ea typeface="黑体" pitchFamily="2" charset="-122"/>
              </a:rPr>
              <a:t>          新准则规定：</a:t>
            </a:r>
            <a:r>
              <a:rPr lang="zh-CN" altLang="en-US" sz="2400" b="1" smtClean="0">
                <a:ea typeface="黑体" pitchFamily="2" charset="-122"/>
              </a:rPr>
              <a:t>小企业在筹建期间内发生的开办费（包括：相关人员的职工薪酬、办公费、培训费、差旅费、印刷费、注册登记费及不计入固定资产成本的借款费用等）在“管理费用”科目中核算；</a:t>
            </a:r>
          </a:p>
          <a:p>
            <a:pPr>
              <a:buFont typeface="Wingdings" pitchFamily="2" charset="2"/>
              <a:buNone/>
            </a:pPr>
            <a:endParaRPr lang="zh-CN" altLang="en-US" sz="2400" b="1" smtClean="0">
              <a:ea typeface="黑体" pitchFamily="2" charset="-122"/>
            </a:endParaRPr>
          </a:p>
          <a:p>
            <a:pPr>
              <a:buFont typeface="Wingdings" pitchFamily="2" charset="2"/>
              <a:buNone/>
            </a:pPr>
            <a:r>
              <a:rPr lang="zh-CN" altLang="en-US" sz="2400" b="1" smtClean="0">
                <a:solidFill>
                  <a:schemeClr val="hlink"/>
                </a:solidFill>
                <a:ea typeface="黑体" pitchFamily="2" charset="-122"/>
              </a:rPr>
              <a:t>           原制度：</a:t>
            </a:r>
            <a:r>
              <a:rPr lang="zh-CN" altLang="en-US" sz="2400" b="1" smtClean="0">
                <a:ea typeface="黑体" pitchFamily="2" charset="-122"/>
              </a:rPr>
              <a:t>开办费计入“长期待摊费用”科目，在开始生经营的当月转入当期损益。</a:t>
            </a: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5B20D3E6-53A3-4C1D-9AFF-7299D18CDF18}" type="slidenum">
              <a:rPr lang="en-US" altLang="zh-CN" sz="1400">
                <a:solidFill>
                  <a:srgbClr val="007A77"/>
                </a:solidFill>
              </a:rPr>
              <a:pPr algn="r" eaLnBrk="1" hangingPunct="1">
                <a:spcBef>
                  <a:spcPct val="0"/>
                </a:spcBef>
                <a:buClrTx/>
                <a:buSzTx/>
                <a:buFontTx/>
                <a:buNone/>
              </a:pPr>
              <a:t>104</a:t>
            </a:fld>
            <a:endParaRPr lang="en-US" altLang="zh-CN" sz="1400">
              <a:solidFill>
                <a:srgbClr val="007A77"/>
              </a:solidFill>
            </a:endParaRPr>
          </a:p>
        </p:txBody>
      </p:sp>
      <p:sp>
        <p:nvSpPr>
          <p:cNvPr id="109571"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b="1" smtClean="0"/>
          </a:p>
          <a:p>
            <a:pPr marL="0" indent="0" eaLnBrk="1" hangingPunct="1">
              <a:buFont typeface="Wingdings" pitchFamily="2" charset="2"/>
              <a:buNone/>
            </a:pPr>
            <a:r>
              <a:rPr lang="zh-CN" altLang="en-US" b="1" smtClean="0"/>
              <a:t>                     </a:t>
            </a:r>
            <a:r>
              <a:rPr lang="zh-CN" altLang="en-US" sz="2800" b="1" smtClean="0">
                <a:latin typeface="黑体" pitchFamily="2" charset="-122"/>
                <a:ea typeface="黑体" pitchFamily="2" charset="-122"/>
              </a:rPr>
              <a:t>第三章   负债</a:t>
            </a:r>
          </a:p>
          <a:p>
            <a:pPr marL="0" indent="0" eaLnBrk="1" hangingPunct="1">
              <a:buFont typeface="Wingdings" pitchFamily="2" charset="2"/>
              <a:buNone/>
            </a:pPr>
            <a:endParaRPr lang="en-US" altLang="zh-CN" b="1" smtClean="0"/>
          </a:p>
          <a:p>
            <a:pPr marL="0" indent="0" eaLnBrk="1" hangingPunct="1">
              <a:buFont typeface="Wingdings" pitchFamily="2" charset="2"/>
              <a:buChar char=""/>
            </a:pPr>
            <a:r>
              <a:rPr lang="en-US" altLang="zh-CN" sz="2400" b="1" smtClean="0">
                <a:latin typeface="黑体" pitchFamily="2" charset="-122"/>
                <a:ea typeface="黑体" pitchFamily="2" charset="-122"/>
              </a:rPr>
              <a:t>  </a:t>
            </a:r>
            <a:r>
              <a:rPr lang="zh-CN" altLang="en-US" sz="2400" b="1" smtClean="0">
                <a:latin typeface="黑体" pitchFamily="2" charset="-122"/>
                <a:ea typeface="黑体" pitchFamily="2" charset="-122"/>
              </a:rPr>
              <a:t>从准则的第</a:t>
            </a:r>
            <a:r>
              <a:rPr lang="en-US" altLang="zh-CN" sz="2400" b="1" smtClean="0">
                <a:latin typeface="黑体" pitchFamily="2" charset="-122"/>
                <a:ea typeface="黑体" pitchFamily="2" charset="-122"/>
              </a:rPr>
              <a:t>45</a:t>
            </a:r>
            <a:r>
              <a:rPr lang="zh-CN" altLang="en-US" sz="2400" b="1" smtClean="0">
                <a:latin typeface="黑体" pitchFamily="2" charset="-122"/>
                <a:ea typeface="黑体" pitchFamily="2" charset="-122"/>
              </a:rPr>
              <a:t>条至第</a:t>
            </a:r>
            <a:r>
              <a:rPr lang="en-US" altLang="zh-CN" sz="2400" b="1" smtClean="0">
                <a:latin typeface="黑体" pitchFamily="2" charset="-122"/>
                <a:ea typeface="黑体" pitchFamily="2" charset="-122"/>
              </a:rPr>
              <a:t>52</a:t>
            </a:r>
            <a:r>
              <a:rPr lang="zh-CN" altLang="en-US" sz="2400" b="1" smtClean="0">
                <a:latin typeface="黑体" pitchFamily="2" charset="-122"/>
                <a:ea typeface="黑体" pitchFamily="2" charset="-122"/>
              </a:rPr>
              <a:t>条共</a:t>
            </a:r>
            <a:r>
              <a:rPr lang="en-US" altLang="zh-CN" sz="2400" b="1" smtClean="0">
                <a:latin typeface="黑体" pitchFamily="2" charset="-122"/>
                <a:ea typeface="黑体" pitchFamily="2" charset="-122"/>
              </a:rPr>
              <a:t>8</a:t>
            </a:r>
            <a:r>
              <a:rPr lang="zh-CN" altLang="en-US" sz="2400" b="1" smtClean="0">
                <a:latin typeface="黑体" pitchFamily="2" charset="-122"/>
                <a:ea typeface="黑体" pitchFamily="2" charset="-122"/>
              </a:rPr>
              <a:t>条</a:t>
            </a:r>
            <a:endParaRPr lang="en-US" altLang="zh-CN" sz="2400" b="1" smtClean="0">
              <a:latin typeface="黑体" pitchFamily="2" charset="-122"/>
              <a:ea typeface="黑体" pitchFamily="2" charset="-122"/>
            </a:endParaRPr>
          </a:p>
          <a:p>
            <a:pPr marL="0" indent="0" eaLnBrk="1" hangingPunct="1">
              <a:buFont typeface="Wingdings" pitchFamily="2" charset="2"/>
              <a:buChar char=""/>
            </a:pPr>
            <a:endParaRPr lang="en-US" altLang="zh-CN" sz="2400" b="1" smtClean="0">
              <a:latin typeface="黑体" pitchFamily="2" charset="-122"/>
              <a:ea typeface="黑体" pitchFamily="2" charset="-122"/>
            </a:endParaRPr>
          </a:p>
          <a:p>
            <a:pPr marL="0" indent="0" eaLnBrk="1" hangingPunct="1">
              <a:buFont typeface="Wingdings" pitchFamily="2" charset="2"/>
              <a:buChar char=""/>
            </a:pPr>
            <a:r>
              <a:rPr lang="zh-CN" altLang="en-US" sz="2400" b="1" smtClean="0">
                <a:ea typeface="黑体" pitchFamily="2" charset="-122"/>
              </a:rPr>
              <a:t>主要内容为负债的定义、类别、确认和计量</a:t>
            </a:r>
            <a:endParaRPr lang="en-US" altLang="zh-CN" sz="2400" b="1" smtClean="0">
              <a:ea typeface="黑体" pitchFamily="2" charset="-122"/>
            </a:endParaRPr>
          </a:p>
          <a:p>
            <a:pPr marL="0" indent="0" eaLnBrk="1" hangingPunct="1">
              <a:buFont typeface="Wingdings" pitchFamily="2" charset="2"/>
              <a:buNone/>
            </a:pPr>
            <a:endParaRPr lang="en-US" altLang="zh-CN" b="1" smtClean="0"/>
          </a:p>
          <a:p>
            <a:pPr marL="0" indent="0" eaLnBrk="1" hangingPunct="1">
              <a:buFont typeface="Wingdings" pitchFamily="2" charset="2"/>
              <a:buNone/>
            </a:pPr>
            <a:endParaRPr lang="en-US" altLang="zh-CN" b="1" smtClean="0"/>
          </a:p>
          <a:p>
            <a:pPr marL="0" indent="0" eaLnBrk="1" hangingPunct="1">
              <a:buFont typeface="Wingdings" pitchFamily="2" charset="2"/>
              <a:buNone/>
            </a:pPr>
            <a:endParaRPr lang="zh-CN" altLang="en-US" b="1" smtClean="0"/>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Rot="1" noChangeArrowheads="1"/>
          </p:cNvSpPr>
          <p:nvPr>
            <p:ph type="title"/>
          </p:nvPr>
        </p:nvSpPr>
        <p:spPr>
          <a:xfrm>
            <a:off x="301625" y="609600"/>
            <a:ext cx="8540750" cy="803275"/>
          </a:xfrm>
        </p:spPr>
        <p:txBody>
          <a:bodyPr/>
          <a:lstStyle/>
          <a:p>
            <a:r>
              <a:rPr lang="zh-CN" altLang="en-US" sz="2800" smtClean="0">
                <a:ea typeface="黑体" pitchFamily="2" charset="-122"/>
              </a:rPr>
              <a:t>新旧准则中负债确认与计量的比较</a:t>
            </a:r>
          </a:p>
        </p:txBody>
      </p:sp>
      <p:sp>
        <p:nvSpPr>
          <p:cNvPr id="110595" name="Rectangle 3"/>
          <p:cNvSpPr>
            <a:spLocks noGrp="1" noRot="1" noChangeArrowheads="1"/>
          </p:cNvSpPr>
          <p:nvPr>
            <p:ph type="body" idx="1"/>
          </p:nvPr>
        </p:nvSpPr>
        <p:spPr>
          <a:xfrm>
            <a:off x="179388" y="1484313"/>
            <a:ext cx="8785225" cy="4824412"/>
          </a:xfrm>
        </p:spPr>
        <p:txBody>
          <a:bodyPr/>
          <a:lstStyle/>
          <a:p>
            <a:r>
              <a:rPr lang="en-US" altLang="zh-CN" sz="2400" smtClean="0">
                <a:latin typeface="黑体" pitchFamily="2" charset="-122"/>
                <a:ea typeface="黑体" pitchFamily="2" charset="-122"/>
              </a:rPr>
              <a:t>1</a:t>
            </a:r>
            <a:r>
              <a:rPr lang="zh-CN" altLang="en-US" sz="2400" smtClean="0">
                <a:latin typeface="黑体" pitchFamily="2" charset="-122"/>
                <a:ea typeface="黑体" pitchFamily="2" charset="-122"/>
              </a:rPr>
              <a:t>、新准则规定：负债要求以实际发生额入账，利息计算统一采用票面利率或合同利率；</a:t>
            </a:r>
          </a:p>
          <a:p>
            <a:endParaRPr lang="zh-CN" altLang="en-US" sz="2400" smtClean="0">
              <a:latin typeface="黑体" pitchFamily="2" charset="-122"/>
              <a:ea typeface="黑体" pitchFamily="2" charset="-122"/>
            </a:endParaRPr>
          </a:p>
          <a:p>
            <a:r>
              <a:rPr lang="en-US" altLang="zh-CN" sz="2400" smtClean="0">
                <a:latin typeface="黑体" pitchFamily="2" charset="-122"/>
                <a:ea typeface="黑体" pitchFamily="2" charset="-122"/>
              </a:rPr>
              <a:t>2</a:t>
            </a:r>
            <a:r>
              <a:rPr lang="zh-CN" altLang="en-US" sz="2400" smtClean="0">
                <a:latin typeface="黑体" pitchFamily="2" charset="-122"/>
                <a:ea typeface="黑体" pitchFamily="2" charset="-122"/>
              </a:rPr>
              <a:t>、减少预提会计方法的使用；</a:t>
            </a:r>
          </a:p>
          <a:p>
            <a:endParaRPr lang="zh-CN" altLang="en-US" sz="2400" smtClean="0">
              <a:latin typeface="黑体" pitchFamily="2" charset="-122"/>
              <a:ea typeface="黑体" pitchFamily="2" charset="-122"/>
            </a:endParaRPr>
          </a:p>
          <a:p>
            <a:r>
              <a:rPr lang="en-US" altLang="zh-CN" sz="2400" smtClean="0">
                <a:latin typeface="黑体" pitchFamily="2" charset="-122"/>
                <a:ea typeface="黑体" pitchFamily="2" charset="-122"/>
              </a:rPr>
              <a:t>3</a:t>
            </a:r>
            <a:r>
              <a:rPr lang="zh-CN" altLang="en-US" sz="2400" smtClean="0">
                <a:latin typeface="黑体" pitchFamily="2" charset="-122"/>
                <a:ea typeface="黑体" pitchFamily="2" charset="-122"/>
              </a:rPr>
              <a:t>、扩大了应付职工薪酬核算的范围；</a:t>
            </a:r>
          </a:p>
          <a:p>
            <a:endParaRPr lang="zh-CN" altLang="en-US" sz="2400" smtClean="0">
              <a:latin typeface="黑体" pitchFamily="2" charset="-122"/>
              <a:ea typeface="黑体" pitchFamily="2" charset="-122"/>
            </a:endParaRPr>
          </a:p>
          <a:p>
            <a:r>
              <a:rPr lang="en-US" altLang="zh-CN" sz="2400" smtClean="0">
                <a:latin typeface="黑体" pitchFamily="2" charset="-122"/>
                <a:ea typeface="黑体" pitchFamily="2" charset="-122"/>
              </a:rPr>
              <a:t>4</a:t>
            </a:r>
            <a:r>
              <a:rPr lang="zh-CN" altLang="en-US" sz="2400" smtClean="0">
                <a:latin typeface="黑体" pitchFamily="2" charset="-122"/>
                <a:ea typeface="黑体" pitchFamily="2" charset="-122"/>
              </a:rPr>
              <a:t>、不预计负债：</a:t>
            </a:r>
          </a:p>
          <a:p>
            <a:pPr>
              <a:buFont typeface="Wingdings" pitchFamily="2" charset="2"/>
              <a:buNone/>
            </a:pPr>
            <a:r>
              <a:rPr lang="zh-CN" altLang="en-US" sz="2400" smtClean="0">
                <a:latin typeface="黑体" pitchFamily="2" charset="-122"/>
                <a:ea typeface="黑体" pitchFamily="2" charset="-122"/>
              </a:rPr>
              <a:t>   对于尚未实际发生的事项，如产品保修形成的预计负债等都不提前预计，而是在实际发生时再进行确认的记录。</a:t>
            </a:r>
          </a:p>
          <a:p>
            <a:endParaRPr lang="zh-CN" altLang="en-US" sz="2400" smtClean="0">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FE12BF7E-97A9-497C-A984-4056C97C1267}" type="slidenum">
              <a:rPr lang="en-US" altLang="zh-CN" sz="1400">
                <a:solidFill>
                  <a:srgbClr val="007A77"/>
                </a:solidFill>
              </a:rPr>
              <a:pPr algn="r" eaLnBrk="1" hangingPunct="1">
                <a:spcBef>
                  <a:spcPct val="0"/>
                </a:spcBef>
                <a:buClrTx/>
                <a:buSzTx/>
                <a:buFontTx/>
                <a:buNone/>
              </a:pPr>
              <a:t>106</a:t>
            </a:fld>
            <a:endParaRPr lang="en-US" altLang="zh-CN" sz="1400">
              <a:solidFill>
                <a:srgbClr val="007A77"/>
              </a:solidFill>
            </a:endParaRPr>
          </a:p>
        </p:txBody>
      </p:sp>
      <p:sp>
        <p:nvSpPr>
          <p:cNvPr id="111619" name="Rectangle 2"/>
          <p:cNvSpPr>
            <a:spLocks noGrp="1" noRot="1" noChangeArrowheads="1"/>
          </p:cNvSpPr>
          <p:nvPr>
            <p:ph type="title" idx="4294967295"/>
          </p:nvPr>
        </p:nvSpPr>
        <p:spPr>
          <a:xfrm>
            <a:off x="301625" y="609600"/>
            <a:ext cx="8540750" cy="1450975"/>
          </a:xfrm>
        </p:spPr>
        <p:txBody>
          <a:bodyPr/>
          <a:lstStyle/>
          <a:p>
            <a:pPr eaLnBrk="1" hangingPunct="1"/>
            <a:r>
              <a:rPr lang="zh-CN" altLang="en-US" sz="3600" b="1" smtClean="0"/>
              <a:t>第一节  负债的定义与分类</a:t>
            </a:r>
            <a:r>
              <a:rPr lang="en-US" altLang="zh-CN" sz="3600" b="1" smtClean="0"/>
              <a:t/>
            </a:r>
            <a:br>
              <a:rPr lang="en-US" altLang="zh-CN" sz="3600" b="1" smtClean="0"/>
            </a:br>
            <a:r>
              <a:rPr lang="en-US" altLang="zh-CN" sz="1100" b="1" smtClean="0"/>
              <a:t/>
            </a:r>
            <a:br>
              <a:rPr lang="en-US" altLang="zh-CN" sz="1100" b="1" smtClean="0"/>
            </a:br>
            <a:r>
              <a:rPr lang="zh-CN" altLang="en-US" sz="2400" b="1" smtClean="0"/>
              <a:t>（第四十五条）</a:t>
            </a:r>
            <a:r>
              <a:rPr lang="en-US" altLang="zh-CN" sz="3600" b="1" smtClean="0"/>
              <a:t/>
            </a:r>
            <a:br>
              <a:rPr lang="en-US" altLang="zh-CN" sz="3600" b="1" smtClean="0"/>
            </a:br>
            <a:endParaRPr lang="zh-CN" altLang="en-US" sz="3600" b="1" smtClean="0"/>
          </a:p>
        </p:txBody>
      </p:sp>
      <p:sp>
        <p:nvSpPr>
          <p:cNvPr id="77827" name="Rectangle 3"/>
          <p:cNvSpPr>
            <a:spLocks noGrp="1" noRot="1" noChangeArrowheads="1"/>
          </p:cNvSpPr>
          <p:nvPr>
            <p:ph type="body" idx="4294967295"/>
          </p:nvPr>
        </p:nvSpPr>
        <p:spPr>
          <a:xfrm>
            <a:off x="301625" y="2060575"/>
            <a:ext cx="8540750" cy="4038600"/>
          </a:xfrm>
        </p:spPr>
        <p:txBody>
          <a:bodyPr/>
          <a:lstStyle/>
          <a:p>
            <a:pPr marL="0" indent="0" eaLnBrk="1" hangingPunct="1">
              <a:buFont typeface="Wingdings" pitchFamily="2" charset="2"/>
              <a:buNone/>
              <a:defRPr/>
            </a:pPr>
            <a:r>
              <a:rPr lang="zh-CN" altLang="en-US" b="1" dirty="0" smtClean="0"/>
              <a:t>一、负债的定义</a:t>
            </a:r>
            <a:endParaRPr lang="en-US" altLang="zh-CN" b="1" dirty="0" smtClean="0"/>
          </a:p>
          <a:p>
            <a:pPr marL="0" indent="0" eaLnBrk="1" hangingPunct="1">
              <a:buFont typeface="Wingdings" pitchFamily="2" charset="2"/>
              <a:buNone/>
              <a:defRPr/>
            </a:pPr>
            <a:r>
              <a:rPr lang="en-US" altLang="zh-CN" sz="1800" b="1" dirty="0"/>
              <a:t> </a:t>
            </a:r>
            <a:r>
              <a:rPr lang="en-US" altLang="zh-CN" sz="1800" b="1" dirty="0" smtClean="0"/>
              <a:t>         </a:t>
            </a:r>
            <a:r>
              <a:rPr lang="zh-CN" altLang="en-US" sz="2400" b="1" dirty="0" smtClean="0"/>
              <a:t>负债，是指过去的交易、事项形成的现时义务，履行该义务预期会导致经济利益流出企业。</a:t>
            </a:r>
            <a:endParaRPr lang="en-US" altLang="zh-CN" sz="2400" b="1" dirty="0" smtClean="0"/>
          </a:p>
          <a:p>
            <a:pPr marL="0" indent="0" eaLnBrk="1" hangingPunct="1">
              <a:buFont typeface="Wingdings" pitchFamily="2" charset="2"/>
              <a:buNone/>
              <a:defRPr/>
            </a:pPr>
            <a:endParaRPr lang="en-US" altLang="zh-CN" sz="2400" b="1" dirty="0"/>
          </a:p>
          <a:p>
            <a:pPr eaLnBrk="1" hangingPunct="1">
              <a:defRPr/>
            </a:pPr>
            <a:r>
              <a:rPr lang="zh-CN" altLang="en-US" sz="2400" b="1" dirty="0" smtClean="0"/>
              <a:t>由过去的交易、事项产生</a:t>
            </a:r>
            <a:endParaRPr lang="en-US" altLang="zh-CN" sz="2400" b="1" dirty="0" smtClean="0"/>
          </a:p>
          <a:p>
            <a:pPr eaLnBrk="1" hangingPunct="1">
              <a:defRPr/>
            </a:pPr>
            <a:endParaRPr lang="en-US" altLang="zh-CN" sz="2400" b="1" dirty="0"/>
          </a:p>
          <a:p>
            <a:pPr eaLnBrk="1" hangingPunct="1">
              <a:defRPr/>
            </a:pPr>
            <a:r>
              <a:rPr lang="zh-CN" altLang="en-US" sz="2400" b="1" dirty="0" smtClean="0"/>
              <a:t>是企业承担的现实义务</a:t>
            </a:r>
            <a:endParaRPr lang="en-US" altLang="zh-CN" sz="2400" b="1" dirty="0" smtClean="0"/>
          </a:p>
          <a:p>
            <a:pPr eaLnBrk="1" hangingPunct="1">
              <a:defRPr/>
            </a:pPr>
            <a:endParaRPr lang="en-US" altLang="zh-CN" sz="2400" b="1" dirty="0"/>
          </a:p>
          <a:p>
            <a:pPr eaLnBrk="1" hangingPunct="1">
              <a:defRPr/>
            </a:pPr>
            <a:r>
              <a:rPr lang="zh-CN" altLang="en-US" sz="2400" b="1" dirty="0" smtClean="0"/>
              <a:t>未来的经济利益流出企业</a:t>
            </a:r>
            <a:endParaRPr lang="en-US" altLang="zh-CN" sz="2400" b="1" dirty="0" smtClean="0"/>
          </a:p>
          <a:p>
            <a:pPr marL="0" indent="0" eaLnBrk="1" hangingPunct="1">
              <a:buFont typeface="Wingdings" pitchFamily="2" charset="2"/>
              <a:buNone/>
              <a:defRPr/>
            </a:pPr>
            <a:r>
              <a:rPr lang="en-US" altLang="zh-CN" b="1" dirty="0"/>
              <a:t> </a:t>
            </a:r>
            <a:r>
              <a:rPr lang="en-US" altLang="zh-CN" b="1" dirty="0" smtClean="0"/>
              <a:t>     </a:t>
            </a:r>
            <a:endParaRPr lang="zh-CN" altLang="en-US" b="1" dirty="0"/>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C3CC3C75-5461-4852-82D8-27D3C10CA756}" type="slidenum">
              <a:rPr lang="en-US" altLang="zh-CN" sz="1400">
                <a:solidFill>
                  <a:srgbClr val="007A77"/>
                </a:solidFill>
              </a:rPr>
              <a:pPr algn="r" eaLnBrk="1" hangingPunct="1">
                <a:spcBef>
                  <a:spcPct val="0"/>
                </a:spcBef>
                <a:buClrTx/>
                <a:buSzTx/>
                <a:buFontTx/>
                <a:buNone/>
              </a:pPr>
              <a:t>107</a:t>
            </a:fld>
            <a:endParaRPr lang="en-US" altLang="zh-CN" sz="1400">
              <a:solidFill>
                <a:srgbClr val="007A77"/>
              </a:solidFill>
            </a:endParaRPr>
          </a:p>
        </p:txBody>
      </p:sp>
      <p:sp>
        <p:nvSpPr>
          <p:cNvPr id="112643" name="Rectangle 3"/>
          <p:cNvSpPr>
            <a:spLocks noGrp="1" noRot="1" noChangeArrowheads="1"/>
          </p:cNvSpPr>
          <p:nvPr>
            <p:ph type="body" idx="4294967295"/>
          </p:nvPr>
        </p:nvSpPr>
        <p:spPr>
          <a:xfrm>
            <a:off x="301625" y="981075"/>
            <a:ext cx="8540750" cy="5118100"/>
          </a:xfrm>
        </p:spPr>
        <p:txBody>
          <a:bodyPr/>
          <a:lstStyle/>
          <a:p>
            <a:pPr marL="0" indent="0" eaLnBrk="1" hangingPunct="1">
              <a:buFont typeface="Wingdings" pitchFamily="2" charset="2"/>
              <a:buNone/>
            </a:pPr>
            <a:r>
              <a:rPr lang="zh-CN" altLang="en-US" b="1" smtClean="0"/>
              <a:t>      负债的特征</a:t>
            </a:r>
            <a:endParaRPr lang="en-US" altLang="zh-CN" b="1" smtClean="0"/>
          </a:p>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zh-CN" altLang="en-US" sz="2800" b="1" smtClean="0"/>
              <a:t>（一）负债会导致经济利益流出小企业</a:t>
            </a:r>
            <a:r>
              <a:rPr lang="en-US" altLang="zh-CN" sz="2800" b="1" smtClean="0"/>
              <a:t> </a:t>
            </a:r>
          </a:p>
          <a:p>
            <a:pPr marL="0" indent="0" eaLnBrk="1" hangingPunct="1">
              <a:buFont typeface="Wingdings" pitchFamily="2" charset="2"/>
              <a:buNone/>
            </a:pPr>
            <a:endParaRPr lang="en-US" altLang="zh-CN" sz="2800" b="1" smtClean="0"/>
          </a:p>
          <a:p>
            <a:pPr marL="0" indent="0" eaLnBrk="1" hangingPunct="1">
              <a:buFont typeface="Wingdings" pitchFamily="2" charset="2"/>
              <a:buNone/>
            </a:pPr>
            <a:r>
              <a:rPr lang="en-US" altLang="zh-CN" sz="2400" b="1" smtClean="0"/>
              <a:t>    </a:t>
            </a:r>
            <a:r>
              <a:rPr lang="zh-CN" altLang="en-US" sz="2400" b="1" smtClean="0"/>
              <a:t>预期会导致经济利益流出小企业是小企业负债的本质特征。只有小企业在履行义务时会导致经济利益流出小企业的，才符合小企业负债的定义。小企业在履行现时义务清偿负债时，导致经济利益流出的形式多种多样。</a:t>
            </a:r>
            <a:endParaRPr lang="en-US" altLang="zh-CN" sz="2400" b="1" smtClean="0"/>
          </a:p>
          <a:p>
            <a:pPr marL="0" indent="0" eaLnBrk="1" hangingPunct="1">
              <a:buFont typeface="Wingdings" pitchFamily="2" charset="2"/>
              <a:buNone/>
            </a:pPr>
            <a:r>
              <a:rPr lang="en-US" altLang="zh-CN" sz="2800" b="1" smtClean="0"/>
              <a:t>     </a:t>
            </a:r>
            <a:endParaRPr lang="zh-CN" altLang="en-US" sz="2800" b="1" smtClean="0"/>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015D5519-808E-4D22-8BA8-08EF26CD7800}" type="slidenum">
              <a:rPr lang="en-US" altLang="zh-CN" sz="1400">
                <a:solidFill>
                  <a:srgbClr val="007A77"/>
                </a:solidFill>
              </a:rPr>
              <a:pPr algn="r" eaLnBrk="1" hangingPunct="1">
                <a:spcBef>
                  <a:spcPct val="0"/>
                </a:spcBef>
                <a:buClrTx/>
                <a:buSzTx/>
                <a:buFontTx/>
                <a:buNone/>
              </a:pPr>
              <a:t>108</a:t>
            </a:fld>
            <a:endParaRPr lang="en-US" altLang="zh-CN" sz="1400">
              <a:solidFill>
                <a:srgbClr val="007A77"/>
              </a:solidFill>
            </a:endParaRPr>
          </a:p>
        </p:txBody>
      </p:sp>
      <p:sp>
        <p:nvSpPr>
          <p:cNvPr id="113667" name="Rectangle 3"/>
          <p:cNvSpPr>
            <a:spLocks noGrp="1" noRot="1" noChangeArrowheads="1"/>
          </p:cNvSpPr>
          <p:nvPr>
            <p:ph type="body" idx="4294967295"/>
          </p:nvPr>
        </p:nvSpPr>
        <p:spPr>
          <a:xfrm>
            <a:off x="301625" y="981075"/>
            <a:ext cx="8540750" cy="5118100"/>
          </a:xfrm>
        </p:spPr>
        <p:txBody>
          <a:bodyPr/>
          <a:lstStyle/>
          <a:p>
            <a:pPr marL="0" indent="0" eaLnBrk="1" hangingPunct="1">
              <a:buFont typeface="Wingdings" pitchFamily="2" charset="2"/>
              <a:buNone/>
            </a:pPr>
            <a:r>
              <a:rPr lang="zh-CN" altLang="en-US" b="1" smtClean="0"/>
              <a:t>      </a:t>
            </a:r>
            <a:endParaRPr lang="en-US" altLang="zh-CN" b="1" smtClean="0"/>
          </a:p>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zh-CN" altLang="en-US" sz="2800" b="1" smtClean="0"/>
              <a:t>（二）负债是小企业的现时义务</a:t>
            </a:r>
            <a:endParaRPr lang="en-US" altLang="zh-CN" sz="2800" b="1" smtClean="0"/>
          </a:p>
          <a:p>
            <a:pPr marL="0" indent="0" eaLnBrk="1" hangingPunct="1">
              <a:buFont typeface="Wingdings" pitchFamily="2" charset="2"/>
              <a:buNone/>
            </a:pPr>
            <a:endParaRPr lang="en-US" altLang="zh-CN" sz="2800" b="1" smtClean="0"/>
          </a:p>
          <a:p>
            <a:pPr marL="0" indent="0" eaLnBrk="1" hangingPunct="1">
              <a:buFont typeface="Wingdings" pitchFamily="2" charset="2"/>
              <a:buNone/>
            </a:pPr>
            <a:r>
              <a:rPr lang="en-US" altLang="zh-CN" sz="2400" b="1" smtClean="0"/>
              <a:t>      </a:t>
            </a:r>
            <a:r>
              <a:rPr lang="zh-CN" altLang="en-US" sz="2400" b="1" smtClean="0"/>
              <a:t>负债必须是小企业承担的现时义务，这是小企业负债的一个基本特征。其中，现时义务是指小企业在现行条件下已承担的义务。未来发生的交易或者事项形成的义务，不属于现时义务，不应当确认为小企业负债。</a:t>
            </a:r>
            <a:endParaRPr lang="en-US" altLang="zh-CN" sz="2400" b="1" smtClean="0"/>
          </a:p>
          <a:p>
            <a:pPr marL="0" indent="0" eaLnBrk="1" hangingPunct="1">
              <a:buFont typeface="Wingdings" pitchFamily="2" charset="2"/>
              <a:buNone/>
            </a:pPr>
            <a:r>
              <a:rPr lang="en-US" altLang="zh-CN" sz="2400" b="1" smtClean="0"/>
              <a:t>       </a:t>
            </a:r>
            <a:r>
              <a:rPr lang="zh-CN" altLang="en-US" sz="2400" b="1" smtClean="0"/>
              <a:t>这里所指的义务可以是法定义务，也可以是推定义务。</a:t>
            </a:r>
            <a:endParaRPr lang="en-US" altLang="zh-CN" sz="2400" b="1" smtClean="0"/>
          </a:p>
          <a:p>
            <a:pPr marL="0" indent="0" eaLnBrk="1" hangingPunct="1">
              <a:buFont typeface="Wingdings" pitchFamily="2" charset="2"/>
              <a:buNone/>
            </a:pPr>
            <a:r>
              <a:rPr lang="en-US" altLang="zh-CN" sz="2400" b="1" smtClean="0"/>
              <a:t>      </a:t>
            </a:r>
          </a:p>
          <a:p>
            <a:pPr marL="0" indent="0" eaLnBrk="1" hangingPunct="1">
              <a:buFont typeface="Wingdings" pitchFamily="2" charset="2"/>
              <a:buNone/>
            </a:pPr>
            <a:r>
              <a:rPr lang="en-US" altLang="zh-CN" sz="2800" b="1" smtClean="0"/>
              <a:t>     </a:t>
            </a:r>
            <a:endParaRPr lang="zh-CN" altLang="en-US" sz="2800" b="1" smtClean="0"/>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9EDAE014-C712-443D-A951-4788961C4E42}" type="slidenum">
              <a:rPr lang="en-US" altLang="zh-CN" sz="1400">
                <a:solidFill>
                  <a:srgbClr val="007A77"/>
                </a:solidFill>
              </a:rPr>
              <a:pPr algn="r" eaLnBrk="1" hangingPunct="1">
                <a:spcBef>
                  <a:spcPct val="0"/>
                </a:spcBef>
                <a:buClrTx/>
                <a:buSzTx/>
                <a:buFontTx/>
                <a:buNone/>
              </a:pPr>
              <a:t>109</a:t>
            </a:fld>
            <a:endParaRPr lang="en-US" altLang="zh-CN" sz="1400">
              <a:solidFill>
                <a:srgbClr val="007A77"/>
              </a:solidFill>
            </a:endParaRPr>
          </a:p>
        </p:txBody>
      </p:sp>
      <p:sp>
        <p:nvSpPr>
          <p:cNvPr id="77827" name="Rectangle 3"/>
          <p:cNvSpPr>
            <a:spLocks noGrp="1" noRot="1" noChangeArrowheads="1"/>
          </p:cNvSpPr>
          <p:nvPr>
            <p:ph type="body" idx="4294967295"/>
          </p:nvPr>
        </p:nvSpPr>
        <p:spPr>
          <a:xfrm>
            <a:off x="301625" y="981075"/>
            <a:ext cx="8540750" cy="5118100"/>
          </a:xfrm>
        </p:spPr>
        <p:txBody>
          <a:bodyPr/>
          <a:lstStyle/>
          <a:p>
            <a:pPr marL="0" indent="0" eaLnBrk="1" hangingPunct="1">
              <a:buFont typeface="Wingdings" pitchFamily="2" charset="2"/>
              <a:buNone/>
              <a:defRPr/>
            </a:pPr>
            <a:r>
              <a:rPr lang="zh-CN" altLang="en-US" b="1" dirty="0"/>
              <a:t> </a:t>
            </a:r>
            <a:r>
              <a:rPr lang="zh-CN" altLang="en-US" b="1" dirty="0" smtClean="0"/>
              <a:t>     </a:t>
            </a:r>
            <a:endParaRPr lang="en-US" altLang="zh-CN" b="1" dirty="0" smtClean="0"/>
          </a:p>
          <a:p>
            <a:pPr marL="0" indent="0" eaLnBrk="1" hangingPunct="1">
              <a:buFont typeface="Wingdings" pitchFamily="2" charset="2"/>
              <a:buNone/>
              <a:defRPr/>
            </a:pPr>
            <a:endParaRPr lang="en-US" altLang="zh-CN" sz="1100" b="1" dirty="0"/>
          </a:p>
          <a:p>
            <a:pPr eaLnBrk="1" hangingPunct="1">
              <a:defRPr/>
            </a:pPr>
            <a:r>
              <a:rPr lang="zh-CN" altLang="en-US" sz="2400" b="1" dirty="0" smtClean="0"/>
              <a:t>法定义务是指具有</a:t>
            </a:r>
            <a:r>
              <a:rPr lang="zh-CN" altLang="en-US" sz="2400" b="1" dirty="0"/>
              <a:t>约束力</a:t>
            </a:r>
            <a:r>
              <a:rPr lang="zh-CN" altLang="en-US" sz="2400" b="1" dirty="0" smtClean="0"/>
              <a:t>的的合同或者法律法规规定的义务，必须依法执行。</a:t>
            </a:r>
            <a:endParaRPr lang="en-US" altLang="zh-CN" sz="2400" b="1" dirty="0" smtClean="0"/>
          </a:p>
          <a:p>
            <a:pPr marL="0" indent="0" eaLnBrk="1" hangingPunct="1">
              <a:buFont typeface="Wingdings" pitchFamily="2" charset="2"/>
              <a:buNone/>
              <a:defRPr/>
            </a:pPr>
            <a:endParaRPr lang="en-US" altLang="zh-CN" sz="2400" b="1" dirty="0" smtClean="0"/>
          </a:p>
          <a:p>
            <a:pPr eaLnBrk="1" hangingPunct="1">
              <a:defRPr/>
            </a:pPr>
            <a:r>
              <a:rPr lang="zh-CN" altLang="en-US" sz="2400" b="1" dirty="0" smtClean="0"/>
              <a:t>推定义务是指根据小企业多年来的习惯做法、公开的承诺或公开宣布的政策而导致小企业将承担的责任，这些责任也使有关各方面形成了小企业将履行义务解脱责任的合理预期。</a:t>
            </a:r>
            <a:endParaRPr lang="en-US" altLang="zh-CN" sz="2400" b="1" dirty="0" smtClean="0"/>
          </a:p>
          <a:p>
            <a:pPr marL="0" indent="0" eaLnBrk="1" hangingPunct="1">
              <a:buFont typeface="Wingdings" pitchFamily="2" charset="2"/>
              <a:buNone/>
              <a:defRPr/>
            </a:pPr>
            <a:r>
              <a:rPr lang="en-US" altLang="zh-CN" sz="2800" b="1" dirty="0" smtClean="0"/>
              <a:t>     </a:t>
            </a:r>
            <a:endParaRPr lang="zh-CN" altLang="en-US" sz="2800" b="1"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rrowheads="1"/>
          </p:cNvSpPr>
          <p:nvPr>
            <p:ph type="title"/>
          </p:nvPr>
        </p:nvSpPr>
        <p:spPr>
          <a:xfrm>
            <a:off x="323850" y="404813"/>
            <a:ext cx="8540750" cy="803275"/>
          </a:xfrm>
        </p:spPr>
        <p:txBody>
          <a:bodyPr/>
          <a:lstStyle/>
          <a:p>
            <a:pPr eaLnBrk="1" hangingPunct="1"/>
            <a:r>
              <a:rPr lang="zh-CN" altLang="en-US" sz="3200" b="1" smtClean="0"/>
              <a:t>第三节      小企业会计准则的框架与总则</a:t>
            </a:r>
          </a:p>
        </p:txBody>
      </p:sp>
      <p:graphicFrame>
        <p:nvGraphicFramePr>
          <p:cNvPr id="134168" name="Group 24"/>
          <p:cNvGraphicFramePr>
            <a:graphicFrameLocks noGrp="1"/>
          </p:cNvGraphicFramePr>
          <p:nvPr>
            <p:ph sz="half" idx="2"/>
          </p:nvPr>
        </p:nvGraphicFramePr>
        <p:xfrm>
          <a:off x="179388" y="1212850"/>
          <a:ext cx="8713787" cy="5445125"/>
        </p:xfrm>
        <a:graphic>
          <a:graphicData uri="http://schemas.openxmlformats.org/drawingml/2006/table">
            <a:tbl>
              <a:tblPr/>
              <a:tblGrid>
                <a:gridCol w="4248150"/>
                <a:gridCol w="4465637"/>
              </a:tblGrid>
              <a:tr h="5445125">
                <a:tc>
                  <a:txBody>
                    <a:bodyPr/>
                    <a:lstStyle>
                      <a:lvl1pPr>
                        <a:spcBef>
                          <a:spcPct val="20000"/>
                        </a:spcBef>
                        <a:buClr>
                          <a:schemeClr val="hlink"/>
                        </a:buClr>
                        <a:buSzPct val="75000"/>
                        <a:buFont typeface="Wingdings" pitchFamily="2" charset="2"/>
                        <a:defRPr sz="2800">
                          <a:solidFill>
                            <a:schemeClr val="tx1"/>
                          </a:solidFill>
                          <a:latin typeface="Arial" charset="0"/>
                          <a:ea typeface="宋体" pitchFamily="2" charset="-122"/>
                        </a:defRPr>
                      </a:lvl1pPr>
                      <a:lvl2pPr>
                        <a:spcBef>
                          <a:spcPct val="20000"/>
                        </a:spcBef>
                        <a:buClr>
                          <a:schemeClr val="accent2"/>
                        </a:buClr>
                        <a:buSzPct val="85000"/>
                        <a:buFont typeface="Wingdings" pitchFamily="2" charset="2"/>
                        <a:defRPr sz="2400">
                          <a:solidFill>
                            <a:schemeClr val="tx1"/>
                          </a:solidFill>
                          <a:latin typeface="Arial" charset="0"/>
                          <a:ea typeface="宋体" pitchFamily="2" charset="-122"/>
                        </a:defRPr>
                      </a:lvl2pPr>
                      <a:lvl3pPr>
                        <a:spcBef>
                          <a:spcPct val="20000"/>
                        </a:spcBef>
                        <a:buClr>
                          <a:schemeClr val="hlink"/>
                        </a:buClr>
                        <a:buSzPct val="85000"/>
                        <a:buFont typeface="Wingdings" pitchFamily="2" charset="2"/>
                        <a:defRPr sz="2000">
                          <a:solidFill>
                            <a:schemeClr val="tx1"/>
                          </a:solidFill>
                          <a:latin typeface="Arial" charset="0"/>
                          <a:ea typeface="宋体" pitchFamily="2" charset="-122"/>
                        </a:defRPr>
                      </a:lvl3pPr>
                      <a:lvl4pPr>
                        <a:spcBef>
                          <a:spcPct val="20000"/>
                        </a:spcBef>
                        <a:buClr>
                          <a:schemeClr val="accent2"/>
                        </a:buClr>
                        <a:buSzPct val="90000"/>
                        <a:buFont typeface="Wingdings" pitchFamily="2" charset="2"/>
                        <a:defRPr>
                          <a:solidFill>
                            <a:schemeClr val="tx1"/>
                          </a:solidFill>
                          <a:latin typeface="Arial" charset="0"/>
                          <a:ea typeface="宋体" pitchFamily="2" charset="-122"/>
                        </a:defRPr>
                      </a:lvl4pPr>
                      <a:lvl5pPr>
                        <a:spcBef>
                          <a:spcPct val="20000"/>
                        </a:spcBef>
                        <a:buClr>
                          <a:schemeClr val="hlink"/>
                        </a:buClr>
                        <a:buSzPct val="85000"/>
                        <a:buFont typeface="Wingdings" pitchFamily="2" charset="2"/>
                        <a:defRPr>
                          <a:solidFill>
                            <a:schemeClr val="tx1"/>
                          </a:solidFill>
                          <a:latin typeface="Arial" charset="0"/>
                          <a:ea typeface="宋体" pitchFamily="2" charset="-122"/>
                        </a:defRPr>
                      </a:lvl5pPr>
                      <a:lvl6pPr fontAlgn="base">
                        <a:spcBef>
                          <a:spcPct val="20000"/>
                        </a:spcBef>
                        <a:spcAft>
                          <a:spcPct val="0"/>
                        </a:spcAft>
                        <a:buClr>
                          <a:schemeClr val="hlink"/>
                        </a:buClr>
                        <a:buSzPct val="85000"/>
                        <a:buFont typeface="Wingdings" pitchFamily="2" charset="2"/>
                        <a:defRPr>
                          <a:solidFill>
                            <a:schemeClr val="tx1"/>
                          </a:solidFill>
                          <a:latin typeface="Arial" charset="0"/>
                          <a:ea typeface="宋体" pitchFamily="2" charset="-122"/>
                        </a:defRPr>
                      </a:lvl6pPr>
                      <a:lvl7pPr fontAlgn="base">
                        <a:spcBef>
                          <a:spcPct val="20000"/>
                        </a:spcBef>
                        <a:spcAft>
                          <a:spcPct val="0"/>
                        </a:spcAft>
                        <a:buClr>
                          <a:schemeClr val="hlink"/>
                        </a:buClr>
                        <a:buSzPct val="85000"/>
                        <a:buFont typeface="Wingdings" pitchFamily="2" charset="2"/>
                        <a:defRPr>
                          <a:solidFill>
                            <a:schemeClr val="tx1"/>
                          </a:solidFill>
                          <a:latin typeface="Arial" charset="0"/>
                          <a:ea typeface="宋体" pitchFamily="2" charset="-122"/>
                        </a:defRPr>
                      </a:lvl7pPr>
                      <a:lvl8pPr fontAlgn="base">
                        <a:spcBef>
                          <a:spcPct val="20000"/>
                        </a:spcBef>
                        <a:spcAft>
                          <a:spcPct val="0"/>
                        </a:spcAft>
                        <a:buClr>
                          <a:schemeClr val="hlink"/>
                        </a:buClr>
                        <a:buSzPct val="85000"/>
                        <a:buFont typeface="Wingdings" pitchFamily="2" charset="2"/>
                        <a:defRPr>
                          <a:solidFill>
                            <a:schemeClr val="tx1"/>
                          </a:solidFill>
                          <a:latin typeface="Arial" charset="0"/>
                          <a:ea typeface="宋体" pitchFamily="2" charset="-122"/>
                        </a:defRPr>
                      </a:lvl8pPr>
                      <a:lvl9pPr fontAlgn="base">
                        <a:spcBef>
                          <a:spcPct val="20000"/>
                        </a:spcBef>
                        <a:spcAft>
                          <a:spcPct val="0"/>
                        </a:spcAft>
                        <a:buClr>
                          <a:schemeClr val="hlink"/>
                        </a:buClr>
                        <a:buSzPct val="85000"/>
                        <a:buFont typeface="Wingdings" pitchFamily="2" charset="2"/>
                        <a:defRPr>
                          <a:solidFill>
                            <a:schemeClr val="tx1"/>
                          </a:solidFill>
                          <a:latin typeface="Arial"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小企业会计准则（框架）</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   （共十章  、九十条）</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第一章  总则</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第二章  资产</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第三章  负债</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第四章  所有者权益</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第五章  收入</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第六章  费用</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第七章  利润及利润分配</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第八章  外币业务</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第九章  财务报表</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第十章  附则</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75000"/>
                        <a:buFont typeface="Wingdings" pitchFamily="2" charset="2"/>
                        <a:defRPr sz="2800">
                          <a:solidFill>
                            <a:schemeClr val="tx1"/>
                          </a:solidFill>
                          <a:latin typeface="Arial" charset="0"/>
                          <a:ea typeface="宋体" pitchFamily="2" charset="-122"/>
                        </a:defRPr>
                      </a:lvl1pPr>
                      <a:lvl2pPr>
                        <a:spcBef>
                          <a:spcPct val="20000"/>
                        </a:spcBef>
                        <a:buClr>
                          <a:schemeClr val="accent2"/>
                        </a:buClr>
                        <a:buSzPct val="85000"/>
                        <a:buFont typeface="Wingdings" pitchFamily="2" charset="2"/>
                        <a:defRPr sz="2400">
                          <a:solidFill>
                            <a:schemeClr val="tx1"/>
                          </a:solidFill>
                          <a:latin typeface="Arial" charset="0"/>
                          <a:ea typeface="宋体" pitchFamily="2" charset="-122"/>
                        </a:defRPr>
                      </a:lvl2pPr>
                      <a:lvl3pPr>
                        <a:spcBef>
                          <a:spcPct val="20000"/>
                        </a:spcBef>
                        <a:buClr>
                          <a:schemeClr val="hlink"/>
                        </a:buClr>
                        <a:buSzPct val="85000"/>
                        <a:buFont typeface="Wingdings" pitchFamily="2" charset="2"/>
                        <a:defRPr sz="2000">
                          <a:solidFill>
                            <a:schemeClr val="tx1"/>
                          </a:solidFill>
                          <a:latin typeface="Arial" charset="0"/>
                          <a:ea typeface="宋体" pitchFamily="2" charset="-122"/>
                        </a:defRPr>
                      </a:lvl3pPr>
                      <a:lvl4pPr>
                        <a:spcBef>
                          <a:spcPct val="20000"/>
                        </a:spcBef>
                        <a:buClr>
                          <a:schemeClr val="accent2"/>
                        </a:buClr>
                        <a:buSzPct val="90000"/>
                        <a:buFont typeface="Wingdings" pitchFamily="2" charset="2"/>
                        <a:defRPr>
                          <a:solidFill>
                            <a:schemeClr val="tx1"/>
                          </a:solidFill>
                          <a:latin typeface="Arial" charset="0"/>
                          <a:ea typeface="宋体" pitchFamily="2" charset="-122"/>
                        </a:defRPr>
                      </a:lvl4pPr>
                      <a:lvl5pPr>
                        <a:spcBef>
                          <a:spcPct val="20000"/>
                        </a:spcBef>
                        <a:buClr>
                          <a:schemeClr val="hlink"/>
                        </a:buClr>
                        <a:buSzPct val="85000"/>
                        <a:buFont typeface="Wingdings" pitchFamily="2" charset="2"/>
                        <a:defRPr>
                          <a:solidFill>
                            <a:schemeClr val="tx1"/>
                          </a:solidFill>
                          <a:latin typeface="Arial" charset="0"/>
                          <a:ea typeface="宋体" pitchFamily="2" charset="-122"/>
                        </a:defRPr>
                      </a:lvl5pPr>
                      <a:lvl6pPr fontAlgn="base">
                        <a:spcBef>
                          <a:spcPct val="20000"/>
                        </a:spcBef>
                        <a:spcAft>
                          <a:spcPct val="0"/>
                        </a:spcAft>
                        <a:buClr>
                          <a:schemeClr val="hlink"/>
                        </a:buClr>
                        <a:buSzPct val="85000"/>
                        <a:buFont typeface="Wingdings" pitchFamily="2" charset="2"/>
                        <a:defRPr>
                          <a:solidFill>
                            <a:schemeClr val="tx1"/>
                          </a:solidFill>
                          <a:latin typeface="Arial" charset="0"/>
                          <a:ea typeface="宋体" pitchFamily="2" charset="-122"/>
                        </a:defRPr>
                      </a:lvl6pPr>
                      <a:lvl7pPr fontAlgn="base">
                        <a:spcBef>
                          <a:spcPct val="20000"/>
                        </a:spcBef>
                        <a:spcAft>
                          <a:spcPct val="0"/>
                        </a:spcAft>
                        <a:buClr>
                          <a:schemeClr val="hlink"/>
                        </a:buClr>
                        <a:buSzPct val="85000"/>
                        <a:buFont typeface="Wingdings" pitchFamily="2" charset="2"/>
                        <a:defRPr>
                          <a:solidFill>
                            <a:schemeClr val="tx1"/>
                          </a:solidFill>
                          <a:latin typeface="Arial" charset="0"/>
                          <a:ea typeface="宋体" pitchFamily="2" charset="-122"/>
                        </a:defRPr>
                      </a:lvl7pPr>
                      <a:lvl8pPr fontAlgn="base">
                        <a:spcBef>
                          <a:spcPct val="20000"/>
                        </a:spcBef>
                        <a:spcAft>
                          <a:spcPct val="0"/>
                        </a:spcAft>
                        <a:buClr>
                          <a:schemeClr val="hlink"/>
                        </a:buClr>
                        <a:buSzPct val="85000"/>
                        <a:buFont typeface="Wingdings" pitchFamily="2" charset="2"/>
                        <a:defRPr>
                          <a:solidFill>
                            <a:schemeClr val="tx1"/>
                          </a:solidFill>
                          <a:latin typeface="Arial" charset="0"/>
                          <a:ea typeface="宋体" pitchFamily="2" charset="-122"/>
                        </a:defRPr>
                      </a:lvl8pPr>
                      <a:lvl9pPr fontAlgn="base">
                        <a:spcBef>
                          <a:spcPct val="20000"/>
                        </a:spcBef>
                        <a:spcAft>
                          <a:spcPct val="0"/>
                        </a:spcAft>
                        <a:buClr>
                          <a:schemeClr val="hlink"/>
                        </a:buClr>
                        <a:buSzPct val="85000"/>
                        <a:buFont typeface="Wingdings" pitchFamily="2" charset="2"/>
                        <a:defRPr>
                          <a:solidFill>
                            <a:schemeClr val="tx1"/>
                          </a:solidFill>
                          <a:latin typeface="Arial"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800" b="1" i="0" u="none" strike="noStrike" cap="none" normalizeH="0" baseline="0" smtClean="0">
                          <a:ln>
                            <a:noFill/>
                          </a:ln>
                          <a:solidFill>
                            <a:schemeClr val="tx1"/>
                          </a:solidFill>
                          <a:effectLst/>
                          <a:latin typeface="Arial" charset="0"/>
                          <a:ea typeface="宋体" pitchFamily="2" charset="-122"/>
                        </a:rPr>
                        <a:t>小企业会计制度（框架）</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800" b="1" i="0" u="none" strike="noStrike" cap="none" normalizeH="0" baseline="0" smtClean="0">
                          <a:ln>
                            <a:noFill/>
                          </a:ln>
                          <a:solidFill>
                            <a:schemeClr val="tx1"/>
                          </a:solidFill>
                          <a:effectLst/>
                          <a:latin typeface="Arial" charset="0"/>
                          <a:ea typeface="宋体" pitchFamily="2" charset="-122"/>
                        </a:rPr>
                        <a:t>   </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800" b="1" i="0" u="none" strike="noStrike" cap="none" normalizeH="0" baseline="0" smtClean="0">
                          <a:ln>
                            <a:noFill/>
                          </a:ln>
                          <a:solidFill>
                            <a:schemeClr val="tx1"/>
                          </a:solidFill>
                          <a:effectLst/>
                          <a:latin typeface="Arial" charset="0"/>
                          <a:ea typeface="宋体" pitchFamily="2" charset="-122"/>
                        </a:rPr>
                        <a:t>  一、总说明</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800" b="1" i="0" u="none" strike="noStrike" cap="none" normalizeH="0" baseline="0" smtClean="0">
                          <a:ln>
                            <a:noFill/>
                          </a:ln>
                          <a:solidFill>
                            <a:schemeClr val="tx1"/>
                          </a:solidFill>
                          <a:effectLst/>
                          <a:latin typeface="Arial" charset="0"/>
                          <a:ea typeface="宋体" pitchFamily="2" charset="-122"/>
                        </a:rPr>
                        <a:t>  二、会计科目名称和编号</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800" b="1" i="0" u="none" strike="noStrike" cap="none" normalizeH="0" baseline="0" smtClean="0">
                          <a:ln>
                            <a:noFill/>
                          </a:ln>
                          <a:solidFill>
                            <a:schemeClr val="tx1"/>
                          </a:solidFill>
                          <a:effectLst/>
                          <a:latin typeface="Arial" charset="0"/>
                          <a:ea typeface="宋体" pitchFamily="2" charset="-122"/>
                        </a:rPr>
                        <a:t>  三、会计科目使用说明</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800" b="1" i="0" u="none" strike="noStrike" cap="none" normalizeH="0" baseline="0" smtClean="0">
                          <a:ln>
                            <a:noFill/>
                          </a:ln>
                          <a:solidFill>
                            <a:schemeClr val="tx1"/>
                          </a:solidFill>
                          <a:effectLst/>
                          <a:latin typeface="Arial" charset="0"/>
                          <a:ea typeface="宋体" pitchFamily="2" charset="-122"/>
                        </a:rPr>
                        <a:t>  四、会计报表格式</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800" b="1" i="0" u="none" strike="noStrike" cap="none" normalizeH="0" baseline="0" smtClean="0">
                          <a:ln>
                            <a:noFill/>
                          </a:ln>
                          <a:solidFill>
                            <a:schemeClr val="tx1"/>
                          </a:solidFill>
                          <a:effectLst/>
                          <a:latin typeface="Arial" charset="0"/>
                          <a:ea typeface="宋体" pitchFamily="2" charset="-122"/>
                        </a:rPr>
                        <a:t>  五、会计报表编制说明</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1F2D99C1-428B-4A69-B413-B1FE78411027}" type="slidenum">
              <a:rPr lang="en-US" altLang="zh-CN" sz="1400">
                <a:solidFill>
                  <a:srgbClr val="007A77"/>
                </a:solidFill>
              </a:rPr>
              <a:pPr algn="r" eaLnBrk="1" hangingPunct="1">
                <a:spcBef>
                  <a:spcPct val="0"/>
                </a:spcBef>
                <a:buClrTx/>
                <a:buSzTx/>
                <a:buFontTx/>
                <a:buNone/>
              </a:pPr>
              <a:t>110</a:t>
            </a:fld>
            <a:endParaRPr lang="en-US" altLang="zh-CN" sz="1400">
              <a:solidFill>
                <a:srgbClr val="007A77"/>
              </a:solidFill>
            </a:endParaRPr>
          </a:p>
        </p:txBody>
      </p:sp>
      <p:sp>
        <p:nvSpPr>
          <p:cNvPr id="115715" name="Rectangle 3"/>
          <p:cNvSpPr>
            <a:spLocks noGrp="1" noRot="1" noChangeArrowheads="1"/>
          </p:cNvSpPr>
          <p:nvPr>
            <p:ph type="body" idx="4294967295"/>
          </p:nvPr>
        </p:nvSpPr>
        <p:spPr>
          <a:xfrm>
            <a:off x="301625" y="981075"/>
            <a:ext cx="8540750" cy="5118100"/>
          </a:xfrm>
        </p:spPr>
        <p:txBody>
          <a:bodyPr/>
          <a:lstStyle/>
          <a:p>
            <a:pPr marL="0" indent="0" eaLnBrk="1" hangingPunct="1">
              <a:buFont typeface="Wingdings" pitchFamily="2" charset="2"/>
              <a:buNone/>
            </a:pPr>
            <a:r>
              <a:rPr lang="zh-CN" altLang="en-US" b="1" smtClean="0"/>
              <a:t>      </a:t>
            </a:r>
            <a:endParaRPr lang="en-US" altLang="zh-CN" b="1" smtClean="0"/>
          </a:p>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zh-CN" altLang="en-US" sz="2800" b="1" smtClean="0"/>
              <a:t>（三）负债因过去的交易或者事项的发生所引起的</a:t>
            </a:r>
            <a:endParaRPr lang="en-US" altLang="zh-CN" sz="2800" b="1" smtClean="0"/>
          </a:p>
          <a:p>
            <a:pPr marL="0" indent="0" eaLnBrk="1" hangingPunct="1">
              <a:buFont typeface="Wingdings" pitchFamily="2" charset="2"/>
              <a:buNone/>
            </a:pPr>
            <a:endParaRPr lang="en-US" altLang="zh-CN" sz="2800" b="1" smtClean="0"/>
          </a:p>
          <a:p>
            <a:pPr marL="0" indent="0" eaLnBrk="1" hangingPunct="1">
              <a:buFont typeface="Wingdings" pitchFamily="2" charset="2"/>
              <a:buNone/>
            </a:pPr>
            <a:r>
              <a:rPr lang="zh-CN" altLang="en-US" sz="2400" b="1" smtClean="0"/>
              <a:t>        小企业负债应当由小企业过去的交易或者事项所形成的义务，预期未来发生的交易或者事项产生的债务，不能确认为小企业的负债。</a:t>
            </a:r>
            <a:endParaRPr lang="en-US" altLang="zh-CN" sz="2400" b="1" smtClean="0"/>
          </a:p>
          <a:p>
            <a:pPr marL="0" indent="0" eaLnBrk="1" hangingPunct="1">
              <a:buFont typeface="Wingdings" pitchFamily="2" charset="2"/>
              <a:buNone/>
            </a:pPr>
            <a:r>
              <a:rPr lang="en-US" altLang="zh-CN" sz="2400" b="1" smtClean="0"/>
              <a:t>      </a:t>
            </a:r>
          </a:p>
          <a:p>
            <a:pPr marL="0" indent="0" eaLnBrk="1" hangingPunct="1">
              <a:buFont typeface="Wingdings" pitchFamily="2" charset="2"/>
              <a:buNone/>
            </a:pPr>
            <a:r>
              <a:rPr lang="en-US" altLang="zh-CN" sz="2800" b="1" smtClean="0"/>
              <a:t>     </a:t>
            </a:r>
            <a:endParaRPr lang="zh-CN" altLang="en-US" sz="2800" b="1" smtClean="0"/>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7F5BCC82-60CA-4123-B911-CCFEA8B47735}" type="slidenum">
              <a:rPr lang="en-US" altLang="zh-CN" sz="1400">
                <a:solidFill>
                  <a:srgbClr val="007A77"/>
                </a:solidFill>
              </a:rPr>
              <a:pPr algn="r" eaLnBrk="1" hangingPunct="1">
                <a:spcBef>
                  <a:spcPct val="0"/>
                </a:spcBef>
                <a:buClrTx/>
                <a:buSzTx/>
                <a:buFontTx/>
                <a:buNone/>
              </a:pPr>
              <a:t>111</a:t>
            </a:fld>
            <a:endParaRPr lang="en-US" altLang="zh-CN" sz="1400">
              <a:solidFill>
                <a:srgbClr val="007A77"/>
              </a:solidFill>
            </a:endParaRPr>
          </a:p>
        </p:txBody>
      </p:sp>
      <p:sp>
        <p:nvSpPr>
          <p:cNvPr id="77827"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defRPr/>
            </a:pPr>
            <a:endParaRPr lang="en-US" altLang="zh-CN" sz="1100" b="1" dirty="0" smtClean="0"/>
          </a:p>
          <a:p>
            <a:pPr marL="0" indent="0" eaLnBrk="1" hangingPunct="1">
              <a:buFont typeface="Wingdings" pitchFamily="2" charset="2"/>
              <a:buNone/>
              <a:defRPr/>
            </a:pPr>
            <a:r>
              <a:rPr lang="zh-CN" altLang="en-US" b="1" dirty="0" smtClean="0"/>
              <a:t>二、负债的确认</a:t>
            </a:r>
            <a:endParaRPr lang="en-US" altLang="zh-CN" b="1" dirty="0" smtClean="0"/>
          </a:p>
          <a:p>
            <a:pPr marL="0" indent="0" eaLnBrk="1" hangingPunct="1">
              <a:buFont typeface="Wingdings" pitchFamily="2" charset="2"/>
              <a:buNone/>
              <a:defRPr/>
            </a:pPr>
            <a:endParaRPr lang="en-US" altLang="zh-CN" sz="1100" b="1" dirty="0" smtClean="0"/>
          </a:p>
          <a:p>
            <a:pPr marL="0" indent="0" eaLnBrk="1" hangingPunct="1">
              <a:buFont typeface="Wingdings" pitchFamily="2" charset="2"/>
              <a:buNone/>
              <a:defRPr/>
            </a:pPr>
            <a:r>
              <a:rPr lang="zh-CN" altLang="en-US" sz="2400" b="1" dirty="0" smtClean="0"/>
              <a:t>    负债的确认要同时满足以下条件：</a:t>
            </a:r>
            <a:endParaRPr lang="en-US" altLang="zh-CN" sz="2400" b="1" dirty="0" smtClean="0"/>
          </a:p>
          <a:p>
            <a:pPr marL="0" indent="0" eaLnBrk="1" hangingPunct="1">
              <a:buFont typeface="Wingdings" pitchFamily="2" charset="2"/>
              <a:buNone/>
              <a:defRPr/>
            </a:pPr>
            <a:endParaRPr lang="en-US" altLang="zh-CN" sz="2400" b="1" dirty="0"/>
          </a:p>
          <a:p>
            <a:pPr eaLnBrk="1" hangingPunct="1">
              <a:defRPr/>
            </a:pPr>
            <a:r>
              <a:rPr lang="zh-CN" altLang="en-US" sz="2400" b="1" dirty="0" smtClean="0"/>
              <a:t>与该义务有关的经济利益很可能流出小企业</a:t>
            </a:r>
            <a:endParaRPr lang="en-US" altLang="zh-CN" sz="2400" b="1" dirty="0" smtClean="0"/>
          </a:p>
          <a:p>
            <a:pPr eaLnBrk="1" hangingPunct="1">
              <a:defRPr/>
            </a:pPr>
            <a:endParaRPr lang="en-US" altLang="zh-CN" sz="2400" b="1" dirty="0"/>
          </a:p>
          <a:p>
            <a:pPr eaLnBrk="1" hangingPunct="1">
              <a:defRPr/>
            </a:pPr>
            <a:r>
              <a:rPr lang="zh-CN" altLang="en-US" sz="2400" b="1" dirty="0" smtClean="0"/>
              <a:t>未来流出的经济利益的金额能够可靠地计量</a:t>
            </a:r>
            <a:endParaRPr lang="en-US" altLang="zh-CN" sz="2400" b="1" dirty="0" smtClean="0"/>
          </a:p>
          <a:p>
            <a:pPr marL="0" indent="0" eaLnBrk="1" hangingPunct="1">
              <a:buFont typeface="Wingdings" pitchFamily="2" charset="2"/>
              <a:buNone/>
              <a:defRPr/>
            </a:pPr>
            <a:r>
              <a:rPr lang="en-US" altLang="zh-CN" b="1" dirty="0" smtClean="0"/>
              <a:t>      </a:t>
            </a:r>
            <a:endParaRPr lang="zh-CN" altLang="en-US" b="1" dirty="0"/>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40F3E0FC-3DCE-4322-AC18-E301D4A2085B}" type="slidenum">
              <a:rPr lang="en-US" altLang="zh-CN" sz="1400">
                <a:solidFill>
                  <a:srgbClr val="007A77"/>
                </a:solidFill>
              </a:rPr>
              <a:pPr algn="r" eaLnBrk="1" hangingPunct="1">
                <a:spcBef>
                  <a:spcPct val="0"/>
                </a:spcBef>
                <a:buClrTx/>
                <a:buSzTx/>
                <a:buFontTx/>
                <a:buNone/>
              </a:pPr>
              <a:t>112</a:t>
            </a:fld>
            <a:endParaRPr lang="en-US" altLang="zh-CN" sz="1400">
              <a:solidFill>
                <a:srgbClr val="007A77"/>
              </a:solidFill>
            </a:endParaRPr>
          </a:p>
        </p:txBody>
      </p:sp>
      <p:sp>
        <p:nvSpPr>
          <p:cNvPr id="117763" name="Rectangle 3"/>
          <p:cNvSpPr>
            <a:spLocks noGrp="1" noRot="1" noChangeArrowheads="1"/>
          </p:cNvSpPr>
          <p:nvPr>
            <p:ph type="body" idx="4294967295"/>
          </p:nvPr>
        </p:nvSpPr>
        <p:spPr>
          <a:xfrm>
            <a:off x="301625" y="981075"/>
            <a:ext cx="8540750" cy="5118100"/>
          </a:xfrm>
        </p:spPr>
        <p:txBody>
          <a:bodyPr/>
          <a:lstStyle/>
          <a:p>
            <a:pPr marL="0" indent="0" eaLnBrk="1" hangingPunct="1">
              <a:buFont typeface="Wingdings" pitchFamily="2" charset="2"/>
              <a:buNone/>
            </a:pPr>
            <a:r>
              <a:rPr lang="zh-CN" altLang="en-US" b="1" smtClean="0"/>
              <a:t>     </a:t>
            </a:r>
            <a:r>
              <a:rPr lang="zh-CN" altLang="en-US" sz="2400" b="1" smtClean="0"/>
              <a:t> 从负债的定义来看，负债预期会导致经济利益流出小企业，但是履行义务多需要</a:t>
            </a:r>
            <a:r>
              <a:rPr lang="zh-CN" altLang="zh-CN" sz="2400" b="1" smtClean="0">
                <a:latin typeface="Calibri" pitchFamily="34" charset="0"/>
                <a:cs typeface="Times New Roman" pitchFamily="18" charset="0"/>
              </a:rPr>
              <a:t>从负债的定义来看，负债预期会导致经济利益流出小企业，但是履行义务所需要流出的经济利益带有不确定性，尤其是与推定义务有关的经济利益通常需要依赖于大量的估计。因此，负债的确认应当与经济利益流出的不确定性程度的判断结合起来。如果有确凿证据表明，与现时义务有关的经济利益很可能流出小企业，就应当将其作为负债予以确认；反之，如果小企业承担了现时义务，但是导致经济利益流出小企业的可能性若已不复存在，就不符合负债的确认条件，不应将其作为负债予以确认。</a:t>
            </a:r>
            <a:r>
              <a:rPr lang="en-US" altLang="zh-CN" sz="2400" b="1" smtClean="0"/>
              <a:t>     </a:t>
            </a:r>
          </a:p>
          <a:p>
            <a:pPr marL="0" indent="0" eaLnBrk="1" hangingPunct="1">
              <a:buFont typeface="Wingdings" pitchFamily="2" charset="2"/>
              <a:buNone/>
            </a:pPr>
            <a:r>
              <a:rPr lang="en-US" altLang="zh-CN" sz="2800" b="1" smtClean="0"/>
              <a:t>     </a:t>
            </a:r>
            <a:endParaRPr lang="zh-CN" altLang="en-US" sz="2800" b="1" smtClean="0"/>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8D56A10C-F165-40AE-B17E-C70FB8A85DE3}" type="slidenum">
              <a:rPr lang="en-US" altLang="zh-CN" sz="1400">
                <a:solidFill>
                  <a:srgbClr val="007A77"/>
                </a:solidFill>
              </a:rPr>
              <a:pPr algn="r" eaLnBrk="1" hangingPunct="1">
                <a:spcBef>
                  <a:spcPct val="0"/>
                </a:spcBef>
                <a:buClrTx/>
                <a:buSzTx/>
                <a:buFontTx/>
                <a:buNone/>
              </a:pPr>
              <a:t>113</a:t>
            </a:fld>
            <a:endParaRPr lang="en-US" altLang="zh-CN" sz="1400">
              <a:solidFill>
                <a:srgbClr val="007A77"/>
              </a:solidFill>
            </a:endParaRPr>
          </a:p>
        </p:txBody>
      </p:sp>
      <p:sp>
        <p:nvSpPr>
          <p:cNvPr id="118787" name="Rectangle 3"/>
          <p:cNvSpPr>
            <a:spLocks noGrp="1" noRot="1" noChangeArrowheads="1"/>
          </p:cNvSpPr>
          <p:nvPr>
            <p:ph type="body" idx="4294967295"/>
          </p:nvPr>
        </p:nvSpPr>
        <p:spPr>
          <a:xfrm>
            <a:off x="301625" y="981075"/>
            <a:ext cx="8540750" cy="5118100"/>
          </a:xfrm>
        </p:spPr>
        <p:txBody>
          <a:bodyPr/>
          <a:lstStyle/>
          <a:p>
            <a:pPr marL="0" indent="0" eaLnBrk="1" hangingPunct="1">
              <a:buFont typeface="Wingdings" pitchFamily="2" charset="2"/>
              <a:buNone/>
            </a:pPr>
            <a:r>
              <a:rPr lang="zh-CN" altLang="en-US" b="1" smtClean="0"/>
              <a:t>     </a:t>
            </a:r>
            <a:r>
              <a:rPr lang="zh-CN" altLang="en-US" sz="2400" b="1" smtClean="0"/>
              <a:t> 小企业负债的确认在考虑经济利益流出小企业的同时，对于未来流出的经济利益的金额应该能够可靠计量。对于与法定义务有关的经济利益流出金额，通常可以根据合同或者法律规定的金额予以确定，考虑到经济利益流出的金额通常在未来期间，有时未来期间较长，有关金额的计量需要考虑货币时间价值等因素的影响。对于与推定义务有关的经济利益流出金额，小企业应当根据履行相关义务所需支出的最佳估计数进行估计，并综合考虑有关货币时间价值、风险等因素的影响。</a:t>
            </a:r>
            <a:endParaRPr lang="en-US" altLang="zh-CN" sz="2400" b="1" smtClean="0"/>
          </a:p>
          <a:p>
            <a:pPr marL="0" indent="0" eaLnBrk="1" hangingPunct="1">
              <a:buFont typeface="Wingdings" pitchFamily="2" charset="2"/>
              <a:buNone/>
            </a:pPr>
            <a:r>
              <a:rPr lang="en-US" altLang="zh-CN" sz="2800" b="1" smtClean="0"/>
              <a:t>     </a:t>
            </a:r>
            <a:endParaRPr lang="zh-CN" altLang="en-US" sz="2800" b="1" smtClean="0"/>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9DE82CD6-CE97-4399-88C5-77ADC4A08938}" type="slidenum">
              <a:rPr lang="en-US" altLang="zh-CN" sz="1400">
                <a:solidFill>
                  <a:srgbClr val="007A77"/>
                </a:solidFill>
              </a:rPr>
              <a:pPr algn="r" eaLnBrk="1" hangingPunct="1">
                <a:spcBef>
                  <a:spcPct val="0"/>
                </a:spcBef>
                <a:buClrTx/>
                <a:buSzTx/>
                <a:buFontTx/>
                <a:buNone/>
              </a:pPr>
              <a:t>114</a:t>
            </a:fld>
            <a:endParaRPr lang="en-US" altLang="zh-CN" sz="1400">
              <a:solidFill>
                <a:srgbClr val="007A77"/>
              </a:solidFill>
            </a:endParaRPr>
          </a:p>
        </p:txBody>
      </p:sp>
      <p:sp>
        <p:nvSpPr>
          <p:cNvPr id="77827"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defRPr/>
            </a:pPr>
            <a:endParaRPr lang="en-US" altLang="zh-CN" sz="1100" b="1" dirty="0" smtClean="0"/>
          </a:p>
          <a:p>
            <a:pPr marL="0" indent="0" eaLnBrk="1" hangingPunct="1">
              <a:buFont typeface="Wingdings" pitchFamily="2" charset="2"/>
              <a:buNone/>
              <a:defRPr/>
            </a:pPr>
            <a:r>
              <a:rPr lang="zh-CN" altLang="en-US" b="1" dirty="0"/>
              <a:t> </a:t>
            </a:r>
            <a:endParaRPr lang="en-US" altLang="zh-CN" b="1" dirty="0" smtClean="0"/>
          </a:p>
          <a:p>
            <a:pPr marL="0" indent="0" eaLnBrk="1" hangingPunct="1">
              <a:buFont typeface="Wingdings" pitchFamily="2" charset="2"/>
              <a:buNone/>
              <a:defRPr/>
            </a:pPr>
            <a:endParaRPr lang="en-US" altLang="zh-CN" sz="1100" b="1" dirty="0" smtClean="0"/>
          </a:p>
          <a:p>
            <a:pPr marL="0" indent="0" eaLnBrk="1" hangingPunct="1">
              <a:buFont typeface="Wingdings" pitchFamily="2" charset="2"/>
              <a:buNone/>
              <a:defRPr/>
            </a:pPr>
            <a:r>
              <a:rPr lang="zh-CN" altLang="en-US" sz="2400" b="1" dirty="0" smtClean="0"/>
              <a:t>    负债的确认的过程中应注意以下几个方面的问题：</a:t>
            </a:r>
            <a:endParaRPr lang="en-US" altLang="zh-CN" sz="2400" b="1" dirty="0" smtClean="0"/>
          </a:p>
          <a:p>
            <a:pPr marL="0" indent="0" eaLnBrk="1" hangingPunct="1">
              <a:buFont typeface="Wingdings" pitchFamily="2" charset="2"/>
              <a:buNone/>
              <a:defRPr/>
            </a:pPr>
            <a:endParaRPr lang="en-US" altLang="zh-CN" sz="2400" b="1" dirty="0"/>
          </a:p>
          <a:p>
            <a:pPr eaLnBrk="1" hangingPunct="1">
              <a:defRPr/>
            </a:pPr>
            <a:r>
              <a:rPr lang="zh-CN" altLang="en-US" sz="2400" b="1" dirty="0" smtClean="0"/>
              <a:t>小企业负债要有确切的偿还日期及偿还对象</a:t>
            </a:r>
            <a:endParaRPr lang="en-US" altLang="zh-CN" sz="2400" b="1" dirty="0" smtClean="0"/>
          </a:p>
          <a:p>
            <a:pPr eaLnBrk="1" hangingPunct="1">
              <a:defRPr/>
            </a:pPr>
            <a:endParaRPr lang="en-US" altLang="zh-CN" sz="2400" b="1" dirty="0"/>
          </a:p>
          <a:p>
            <a:pPr eaLnBrk="1" hangingPunct="1">
              <a:defRPr/>
            </a:pPr>
            <a:r>
              <a:rPr lang="zh-CN" altLang="en-US" sz="2400" b="1" dirty="0"/>
              <a:t>或</a:t>
            </a:r>
            <a:r>
              <a:rPr lang="zh-CN" altLang="en-US" sz="2400" b="1" dirty="0" smtClean="0"/>
              <a:t>有事项形成的预计负债的确认</a:t>
            </a:r>
            <a:endParaRPr lang="en-US" altLang="zh-CN" sz="2400" b="1" dirty="0" smtClean="0"/>
          </a:p>
          <a:p>
            <a:pPr eaLnBrk="1" hangingPunct="1">
              <a:defRPr/>
            </a:pPr>
            <a:endParaRPr lang="en-US" altLang="zh-CN" sz="2400" b="1" dirty="0"/>
          </a:p>
          <a:p>
            <a:pPr eaLnBrk="1" hangingPunct="1">
              <a:defRPr/>
            </a:pPr>
            <a:r>
              <a:rPr lang="zh-CN" altLang="en-US" sz="2400" b="1" dirty="0" smtClean="0"/>
              <a:t>递延收益</a:t>
            </a:r>
            <a:endParaRPr lang="en-US" altLang="zh-CN" sz="2400" b="1" dirty="0" smtClean="0"/>
          </a:p>
          <a:p>
            <a:pPr marL="0" indent="0" eaLnBrk="1" hangingPunct="1">
              <a:buFont typeface="Wingdings" pitchFamily="2" charset="2"/>
              <a:buNone/>
              <a:defRPr/>
            </a:pPr>
            <a:r>
              <a:rPr lang="en-US" altLang="zh-CN" b="1" dirty="0" smtClean="0"/>
              <a:t>      </a:t>
            </a:r>
            <a:endParaRPr lang="zh-CN" altLang="en-US" b="1" dirty="0"/>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2658FB8E-A090-4948-827A-BC5B91BF35FA}" type="slidenum">
              <a:rPr lang="en-US" altLang="zh-CN" sz="1400">
                <a:solidFill>
                  <a:srgbClr val="007A77"/>
                </a:solidFill>
              </a:rPr>
              <a:pPr algn="r" eaLnBrk="1" hangingPunct="1">
                <a:spcBef>
                  <a:spcPct val="0"/>
                </a:spcBef>
                <a:buClrTx/>
                <a:buSzTx/>
                <a:buFontTx/>
                <a:buNone/>
              </a:pPr>
              <a:t>115</a:t>
            </a:fld>
            <a:endParaRPr lang="en-US" altLang="zh-CN" sz="1400">
              <a:solidFill>
                <a:srgbClr val="007A77"/>
              </a:solidFill>
            </a:endParaRPr>
          </a:p>
        </p:txBody>
      </p:sp>
      <p:sp>
        <p:nvSpPr>
          <p:cNvPr id="77827"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defRPr/>
            </a:pPr>
            <a:endParaRPr lang="en-US" altLang="zh-CN" sz="1100" b="1" dirty="0" smtClean="0"/>
          </a:p>
          <a:p>
            <a:pPr marL="0" indent="0" eaLnBrk="1" hangingPunct="1">
              <a:buFont typeface="Wingdings" pitchFamily="2" charset="2"/>
              <a:buNone/>
              <a:defRPr/>
            </a:pPr>
            <a:r>
              <a:rPr lang="zh-CN" altLang="en-US" b="1" dirty="0"/>
              <a:t>三</a:t>
            </a:r>
            <a:r>
              <a:rPr lang="zh-CN" altLang="en-US" b="1" dirty="0" smtClean="0"/>
              <a:t>、负债的</a:t>
            </a:r>
            <a:r>
              <a:rPr lang="zh-CN" altLang="en-US" b="1" dirty="0"/>
              <a:t>类型</a:t>
            </a:r>
            <a:endParaRPr lang="en-US" altLang="zh-CN" b="1" dirty="0" smtClean="0"/>
          </a:p>
          <a:p>
            <a:pPr marL="0" indent="0" eaLnBrk="1" hangingPunct="1">
              <a:buFont typeface="Wingdings" pitchFamily="2" charset="2"/>
              <a:buNone/>
              <a:defRPr/>
            </a:pPr>
            <a:endParaRPr lang="en-US" altLang="zh-CN" sz="1100" b="1" dirty="0" smtClean="0"/>
          </a:p>
          <a:p>
            <a:pPr marL="0" indent="0" eaLnBrk="1" hangingPunct="1">
              <a:buFont typeface="Wingdings" pitchFamily="2" charset="2"/>
              <a:buNone/>
              <a:defRPr/>
            </a:pPr>
            <a:r>
              <a:rPr lang="zh-CN" altLang="en-US" sz="2400" b="1" dirty="0" smtClean="0"/>
              <a:t>    按偿还期的长短分为：</a:t>
            </a:r>
            <a:endParaRPr lang="en-US" altLang="zh-CN" sz="2400" b="1" dirty="0" smtClean="0"/>
          </a:p>
          <a:p>
            <a:pPr marL="0" indent="0" eaLnBrk="1" hangingPunct="1">
              <a:buFont typeface="Wingdings" pitchFamily="2" charset="2"/>
              <a:buNone/>
              <a:defRPr/>
            </a:pPr>
            <a:endParaRPr lang="en-US" altLang="zh-CN" sz="2400" b="1" dirty="0"/>
          </a:p>
          <a:p>
            <a:pPr eaLnBrk="1" hangingPunct="1">
              <a:defRPr/>
            </a:pPr>
            <a:r>
              <a:rPr lang="zh-CN" altLang="en-US" sz="2400" b="1" dirty="0"/>
              <a:t>流动负债</a:t>
            </a:r>
            <a:endParaRPr lang="en-US" altLang="zh-CN" sz="2400" b="1" dirty="0" smtClean="0"/>
          </a:p>
          <a:p>
            <a:pPr eaLnBrk="1" hangingPunct="1">
              <a:defRPr/>
            </a:pPr>
            <a:endParaRPr lang="en-US" altLang="zh-CN" sz="2400" b="1" dirty="0"/>
          </a:p>
          <a:p>
            <a:pPr eaLnBrk="1" hangingPunct="1">
              <a:defRPr/>
            </a:pPr>
            <a:r>
              <a:rPr lang="zh-CN" altLang="en-US" sz="2400" b="1" dirty="0" smtClean="0"/>
              <a:t>非流动负债</a:t>
            </a:r>
            <a:endParaRPr lang="en-US" altLang="zh-CN" sz="2400" b="1" dirty="0" smtClean="0"/>
          </a:p>
          <a:p>
            <a:pPr marL="0" indent="0" eaLnBrk="1" hangingPunct="1">
              <a:buFont typeface="Wingdings" pitchFamily="2" charset="2"/>
              <a:buNone/>
              <a:defRPr/>
            </a:pPr>
            <a:r>
              <a:rPr lang="en-US" altLang="zh-CN" b="1" dirty="0" smtClean="0"/>
              <a:t>      </a:t>
            </a:r>
            <a:endParaRPr lang="zh-CN" altLang="en-US" b="1" dirty="0"/>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EB135699-BAAF-47DC-9C49-30DECE70C878}" type="slidenum">
              <a:rPr lang="en-US" altLang="zh-CN" sz="1400">
                <a:solidFill>
                  <a:srgbClr val="007A77"/>
                </a:solidFill>
              </a:rPr>
              <a:pPr algn="r" eaLnBrk="1" hangingPunct="1">
                <a:spcBef>
                  <a:spcPct val="0"/>
                </a:spcBef>
                <a:buClrTx/>
                <a:buSzTx/>
                <a:buFontTx/>
                <a:buNone/>
              </a:pPr>
              <a:t>116</a:t>
            </a:fld>
            <a:endParaRPr lang="en-US" altLang="zh-CN" sz="1400">
              <a:solidFill>
                <a:srgbClr val="007A77"/>
              </a:solidFill>
            </a:endParaRPr>
          </a:p>
        </p:txBody>
      </p:sp>
      <p:sp>
        <p:nvSpPr>
          <p:cNvPr id="121859" name="Rectangle 2"/>
          <p:cNvSpPr>
            <a:spLocks noGrp="1" noRot="1" noChangeArrowheads="1"/>
          </p:cNvSpPr>
          <p:nvPr>
            <p:ph type="title" idx="4294967295"/>
          </p:nvPr>
        </p:nvSpPr>
        <p:spPr>
          <a:xfrm>
            <a:off x="250825" y="620713"/>
            <a:ext cx="8540750" cy="431800"/>
          </a:xfrm>
        </p:spPr>
        <p:txBody>
          <a:bodyPr/>
          <a:lstStyle/>
          <a:p>
            <a:pPr eaLnBrk="1" hangingPunct="1"/>
            <a:r>
              <a:rPr lang="zh-CN" altLang="en-US" sz="2400" b="1" smtClean="0"/>
              <a:t>第二节   流动负债    （第</a:t>
            </a:r>
            <a:r>
              <a:rPr lang="en-US" altLang="zh-CN" sz="2400" b="1" smtClean="0"/>
              <a:t>46</a:t>
            </a:r>
            <a:r>
              <a:rPr lang="zh-CN" altLang="en-US" sz="2400" b="1" smtClean="0"/>
              <a:t>条</a:t>
            </a:r>
            <a:r>
              <a:rPr lang="en-US" altLang="zh-CN" sz="2400" b="1" smtClean="0"/>
              <a:t>-50</a:t>
            </a:r>
            <a:r>
              <a:rPr lang="zh-CN" altLang="en-US" sz="2400" b="1" smtClean="0"/>
              <a:t>条）</a:t>
            </a:r>
            <a:r>
              <a:rPr lang="zh-CN" altLang="en-US" sz="2800" b="1" smtClean="0"/>
              <a:t> </a:t>
            </a:r>
            <a:r>
              <a:rPr lang="en-US" altLang="zh-CN" sz="2800" b="1" smtClean="0"/>
              <a:t/>
            </a:r>
            <a:br>
              <a:rPr lang="en-US" altLang="zh-CN" sz="2800" b="1" smtClean="0"/>
            </a:br>
            <a:endParaRPr lang="zh-CN" altLang="en-US" sz="2800" b="1" smtClean="0"/>
          </a:p>
        </p:txBody>
      </p:sp>
      <p:sp>
        <p:nvSpPr>
          <p:cNvPr id="121860" name="Rectangle 3"/>
          <p:cNvSpPr>
            <a:spLocks noGrp="1" noRot="1" noChangeArrowheads="1"/>
          </p:cNvSpPr>
          <p:nvPr>
            <p:ph type="body" idx="4294967295"/>
          </p:nvPr>
        </p:nvSpPr>
        <p:spPr>
          <a:xfrm>
            <a:off x="0" y="1125538"/>
            <a:ext cx="9144000" cy="5472112"/>
          </a:xfrm>
        </p:spPr>
        <p:txBody>
          <a:bodyPr/>
          <a:lstStyle/>
          <a:p>
            <a:pPr eaLnBrk="1" hangingPunct="1">
              <a:lnSpc>
                <a:spcPct val="110000"/>
              </a:lnSpc>
              <a:buClr>
                <a:srgbClr val="DC5900"/>
              </a:buClr>
            </a:pPr>
            <a:r>
              <a:rPr lang="zh-CN" altLang="en-US" sz="2400" b="1" smtClean="0">
                <a:solidFill>
                  <a:srgbClr val="007A77"/>
                </a:solidFill>
                <a:latin typeface="黑体" pitchFamily="2" charset="-122"/>
                <a:ea typeface="黑体" pitchFamily="2" charset="-122"/>
              </a:rPr>
              <a:t>第四十六条 小企业的流动负债，是指预计在</a:t>
            </a:r>
            <a:r>
              <a:rPr lang="en-US" altLang="zh-CN" sz="2400" b="1" smtClean="0">
                <a:solidFill>
                  <a:srgbClr val="007A77"/>
                </a:solidFill>
                <a:latin typeface="黑体" pitchFamily="2" charset="-122"/>
                <a:ea typeface="黑体" pitchFamily="2" charset="-122"/>
              </a:rPr>
              <a:t>1</a:t>
            </a:r>
            <a:r>
              <a:rPr lang="zh-CN" altLang="en-US" sz="2400" b="1" smtClean="0">
                <a:solidFill>
                  <a:srgbClr val="007A77"/>
                </a:solidFill>
                <a:latin typeface="黑体" pitchFamily="2" charset="-122"/>
                <a:ea typeface="黑体" pitchFamily="2" charset="-122"/>
              </a:rPr>
              <a:t>年内或者超过</a:t>
            </a:r>
            <a:r>
              <a:rPr lang="en-US" altLang="zh-CN" sz="2400" b="1" smtClean="0">
                <a:solidFill>
                  <a:srgbClr val="007A77"/>
                </a:solidFill>
                <a:latin typeface="黑体" pitchFamily="2" charset="-122"/>
                <a:ea typeface="黑体" pitchFamily="2" charset="-122"/>
              </a:rPr>
              <a:t>1</a:t>
            </a:r>
            <a:r>
              <a:rPr lang="zh-CN" altLang="en-US" sz="2400" b="1" smtClean="0">
                <a:solidFill>
                  <a:srgbClr val="007A77"/>
                </a:solidFill>
                <a:latin typeface="黑体" pitchFamily="2" charset="-122"/>
                <a:ea typeface="黑体" pitchFamily="2" charset="-122"/>
              </a:rPr>
              <a:t>年的一个正常营业</a:t>
            </a:r>
            <a:r>
              <a:rPr lang="zh-CN" altLang="en-US" sz="2400" b="1" smtClean="0">
                <a:latin typeface="黑体" pitchFamily="2" charset="-122"/>
                <a:ea typeface="黑体" pitchFamily="2" charset="-122"/>
              </a:rPr>
              <a:t>周期内清偿的债务。</a:t>
            </a:r>
          </a:p>
          <a:p>
            <a:pPr eaLnBrk="1" hangingPunct="1">
              <a:lnSpc>
                <a:spcPct val="110000"/>
              </a:lnSpc>
              <a:buClr>
                <a:srgbClr val="DC5900"/>
              </a:buClr>
            </a:pPr>
            <a:r>
              <a:rPr lang="zh-CN" altLang="en-US" sz="2400" b="1" smtClean="0">
                <a:latin typeface="黑体" pitchFamily="2" charset="-122"/>
                <a:ea typeface="黑体" pitchFamily="2" charset="-122"/>
              </a:rPr>
              <a:t>小企业的流动负债包括：短期借款、应付及预收款项、应付职工薪酬、应交税费、应付利息等。</a:t>
            </a:r>
          </a:p>
          <a:p>
            <a:pPr eaLnBrk="1" hangingPunct="1">
              <a:lnSpc>
                <a:spcPct val="110000"/>
              </a:lnSpc>
              <a:buClr>
                <a:srgbClr val="DC5900"/>
              </a:buClr>
            </a:pPr>
            <a:r>
              <a:rPr lang="zh-CN" altLang="en-US" sz="2400" b="1" smtClean="0">
                <a:latin typeface="黑体" pitchFamily="2" charset="-122"/>
                <a:ea typeface="黑体" pitchFamily="2" charset="-122"/>
              </a:rPr>
              <a:t>第四十七条    各项流动负债应当按照其实际发生额入账。</a:t>
            </a:r>
          </a:p>
          <a:p>
            <a:pPr eaLnBrk="1" hangingPunct="1">
              <a:lnSpc>
                <a:spcPct val="110000"/>
              </a:lnSpc>
              <a:buClr>
                <a:srgbClr val="DC5900"/>
              </a:buClr>
            </a:pPr>
            <a:r>
              <a:rPr lang="zh-CN" altLang="en-US" sz="2400" b="1" smtClean="0">
                <a:latin typeface="黑体" pitchFamily="2" charset="-122"/>
                <a:ea typeface="黑体" pitchFamily="2" charset="-122"/>
              </a:rPr>
              <a:t>小企业确实无法偿付的应付款项，应当计入营业外收入。</a:t>
            </a:r>
          </a:p>
          <a:p>
            <a:pPr eaLnBrk="1" hangingPunct="1">
              <a:lnSpc>
                <a:spcPct val="110000"/>
              </a:lnSpc>
              <a:buClr>
                <a:srgbClr val="DC5900"/>
              </a:buClr>
              <a:buFont typeface="Wingdings" pitchFamily="2" charset="2"/>
              <a:buNone/>
            </a:pPr>
            <a:r>
              <a:rPr lang="zh-CN" altLang="en-US" sz="2400" b="1" smtClean="0">
                <a:latin typeface="黑体" pitchFamily="2" charset="-122"/>
                <a:ea typeface="黑体" pitchFamily="2" charset="-122"/>
              </a:rPr>
              <a:t>     备注：小企业会计制度中计入</a:t>
            </a:r>
            <a:r>
              <a:rPr lang="zh-CN" altLang="en-US" sz="2400" b="1" smtClean="0">
                <a:solidFill>
                  <a:schemeClr val="hlink"/>
                </a:solidFill>
                <a:latin typeface="黑体" pitchFamily="2" charset="-122"/>
                <a:ea typeface="黑体" pitchFamily="2" charset="-122"/>
              </a:rPr>
              <a:t>资本公积</a:t>
            </a:r>
            <a:r>
              <a:rPr lang="zh-CN" altLang="en-US" sz="2400" b="1" smtClean="0">
                <a:latin typeface="黑体" pitchFamily="2" charset="-122"/>
                <a:ea typeface="黑体" pitchFamily="2" charset="-122"/>
              </a:rPr>
              <a:t>。</a:t>
            </a:r>
          </a:p>
          <a:p>
            <a:pPr eaLnBrk="1" hangingPunct="1">
              <a:lnSpc>
                <a:spcPct val="110000"/>
              </a:lnSpc>
              <a:buClr>
                <a:srgbClr val="DC5900"/>
              </a:buClr>
              <a:buFont typeface="Wingdings" pitchFamily="2" charset="2"/>
              <a:buNone/>
            </a:pPr>
            <a:r>
              <a:rPr lang="zh-CN" altLang="en-US" sz="2400" b="1" smtClean="0">
                <a:latin typeface="黑体" pitchFamily="2" charset="-122"/>
                <a:ea typeface="黑体" pitchFamily="2" charset="-122"/>
              </a:rPr>
              <a:t>     备注：小企业会计准则中</a:t>
            </a:r>
            <a:r>
              <a:rPr lang="zh-CN" altLang="en-US" sz="2400" b="1" smtClean="0">
                <a:solidFill>
                  <a:schemeClr val="hlink"/>
                </a:solidFill>
                <a:latin typeface="黑体" pitchFamily="2" charset="-122"/>
                <a:ea typeface="黑体" pitchFamily="2" charset="-122"/>
              </a:rPr>
              <a:t>增设了</a:t>
            </a:r>
            <a:r>
              <a:rPr lang="zh-CN" altLang="en-US" sz="2400" b="1" smtClean="0">
                <a:solidFill>
                  <a:schemeClr val="hlink"/>
                </a:solidFill>
                <a:ea typeface="黑体" pitchFamily="2" charset="-122"/>
              </a:rPr>
              <a:t>“</a:t>
            </a:r>
            <a:r>
              <a:rPr lang="zh-CN" altLang="en-US" sz="2400" b="1" smtClean="0">
                <a:solidFill>
                  <a:schemeClr val="hlink"/>
                </a:solidFill>
                <a:latin typeface="黑体" pitchFamily="2" charset="-122"/>
                <a:ea typeface="黑体" pitchFamily="2" charset="-122"/>
              </a:rPr>
              <a:t>预收账款</a:t>
            </a:r>
            <a:r>
              <a:rPr lang="en-US" altLang="zh-CN" sz="2400" b="1" smtClean="0">
                <a:solidFill>
                  <a:schemeClr val="hlink"/>
                </a:solidFill>
                <a:ea typeface="黑体" pitchFamily="2" charset="-122"/>
              </a:rPr>
              <a:t>”</a:t>
            </a:r>
            <a:r>
              <a:rPr lang="zh-CN" altLang="en-US" sz="2400" b="1" smtClean="0">
                <a:latin typeface="黑体" pitchFamily="2" charset="-122"/>
                <a:ea typeface="黑体" pitchFamily="2" charset="-122"/>
              </a:rPr>
              <a:t>科目。</a:t>
            </a:r>
          </a:p>
          <a:p>
            <a:pPr eaLnBrk="1" hangingPunct="1">
              <a:lnSpc>
                <a:spcPct val="110000"/>
              </a:lnSpc>
              <a:buClr>
                <a:srgbClr val="DC5900"/>
              </a:buClr>
            </a:pPr>
            <a:r>
              <a:rPr lang="zh-CN" altLang="en-US" sz="2400" b="1" smtClean="0">
                <a:latin typeface="黑体" pitchFamily="2" charset="-122"/>
                <a:ea typeface="黑体" pitchFamily="2" charset="-122"/>
              </a:rPr>
              <a:t>第四十八条    短期借款应当按照借款本金和借款合同利率在应付利息日计提利息费用</a:t>
            </a:r>
            <a:r>
              <a:rPr lang="zh-CN" altLang="en-US" sz="2400" b="1" smtClean="0">
                <a:ea typeface="黑体" pitchFamily="2" charset="-122"/>
              </a:rPr>
              <a:t> </a:t>
            </a:r>
            <a:r>
              <a:rPr lang="zh-CN" altLang="en-US" sz="2400" b="1" smtClean="0">
                <a:latin typeface="黑体" pitchFamily="2" charset="-122"/>
                <a:ea typeface="黑体" pitchFamily="2" charset="-122"/>
              </a:rPr>
              <a:t>，计入财务费用。</a:t>
            </a:r>
          </a:p>
          <a:p>
            <a:pPr eaLnBrk="1" hangingPunct="1">
              <a:lnSpc>
                <a:spcPct val="110000"/>
              </a:lnSpc>
              <a:buClr>
                <a:srgbClr val="DC5900"/>
              </a:buClr>
              <a:buFont typeface="Wingdings" pitchFamily="2" charset="2"/>
              <a:buNone/>
            </a:pPr>
            <a:r>
              <a:rPr lang="zh-CN" altLang="en-US" sz="2400" b="1" smtClean="0">
                <a:latin typeface="黑体" pitchFamily="2" charset="-122"/>
                <a:ea typeface="黑体" pitchFamily="2" charset="-122"/>
              </a:rPr>
              <a:t>     备注：不采用实际利率法。</a:t>
            </a:r>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C370F1CA-D275-4FA0-BB7A-EC9D6C63CADA}" type="slidenum">
              <a:rPr lang="en-US" altLang="zh-CN" sz="1400">
                <a:solidFill>
                  <a:srgbClr val="007A77"/>
                </a:solidFill>
              </a:rPr>
              <a:pPr algn="r" eaLnBrk="1" hangingPunct="1">
                <a:spcBef>
                  <a:spcPct val="0"/>
                </a:spcBef>
                <a:buClrTx/>
                <a:buSzTx/>
                <a:buFontTx/>
                <a:buNone/>
              </a:pPr>
              <a:t>117</a:t>
            </a:fld>
            <a:endParaRPr lang="en-US" altLang="zh-CN" sz="1400">
              <a:solidFill>
                <a:srgbClr val="007A77"/>
              </a:solidFill>
            </a:endParaRPr>
          </a:p>
        </p:txBody>
      </p:sp>
      <p:sp>
        <p:nvSpPr>
          <p:cNvPr id="122883"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4" name="矩形 3"/>
          <p:cNvSpPr/>
          <p:nvPr/>
        </p:nvSpPr>
        <p:spPr>
          <a:xfrm>
            <a:off x="468313" y="908050"/>
            <a:ext cx="8280400" cy="5307013"/>
          </a:xfrm>
          <a:prstGeom prst="rect">
            <a:avLst/>
          </a:prstGeom>
        </p:spPr>
        <p:txBody>
          <a:bodyPr>
            <a:spAutoFit/>
          </a:bodyPr>
          <a:lstStyle/>
          <a:p>
            <a:pPr marL="342900" indent="-342900">
              <a:spcBef>
                <a:spcPct val="20000"/>
              </a:spcBef>
              <a:buClr>
                <a:srgbClr val="FFCC00"/>
              </a:buClr>
              <a:buSzPct val="70000"/>
              <a:defRPr/>
            </a:pPr>
            <a:r>
              <a:rPr lang="zh-CN" altLang="en-US" sz="2800" b="1" kern="0" dirty="0">
                <a:latin typeface="Garamond"/>
                <a:ea typeface="+mn-ea"/>
              </a:rPr>
              <a:t>小企业结合自身实际情况，可设置以下</a:t>
            </a:r>
            <a:r>
              <a:rPr lang="en-US" altLang="zh-CN" sz="2800" b="1" kern="0" dirty="0">
                <a:latin typeface="Garamond"/>
                <a:ea typeface="+mn-ea"/>
              </a:rPr>
              <a:t>9</a:t>
            </a:r>
            <a:r>
              <a:rPr lang="zh-CN" altLang="en-US" sz="2800" b="1" kern="0" dirty="0">
                <a:latin typeface="Garamond"/>
                <a:ea typeface="+mn-ea"/>
              </a:rPr>
              <a:t>个科目：</a:t>
            </a:r>
            <a:endParaRPr lang="zh-CN" altLang="en-US" sz="2800" b="1" u="sng" kern="0" dirty="0">
              <a:latin typeface="Garamond"/>
              <a:ea typeface="+mn-ea"/>
            </a:endParaRPr>
          </a:p>
          <a:p>
            <a:pPr marL="342900" indent="-342900">
              <a:spcBef>
                <a:spcPct val="20000"/>
              </a:spcBef>
              <a:buClr>
                <a:srgbClr val="FFCC00"/>
              </a:buClr>
              <a:buSzPct val="70000"/>
              <a:defRPr/>
            </a:pPr>
            <a:endParaRPr lang="en-US" altLang="zh-CN" sz="1100" b="1" kern="0" dirty="0">
              <a:latin typeface="Garamond"/>
              <a:ea typeface="+mn-ea"/>
            </a:endParaRPr>
          </a:p>
          <a:p>
            <a:pPr marL="342900" indent="-342900">
              <a:spcBef>
                <a:spcPct val="20000"/>
              </a:spcBef>
              <a:buClr>
                <a:srgbClr val="FFCC00"/>
              </a:buClr>
              <a:buSzPct val="70000"/>
              <a:defRPr/>
            </a:pPr>
            <a:r>
              <a:rPr lang="en-US" altLang="zh-CN" sz="2400" b="1" kern="0" dirty="0">
                <a:latin typeface="Garamond"/>
                <a:ea typeface="+mn-ea"/>
              </a:rPr>
              <a:t>1</a:t>
            </a:r>
            <a:r>
              <a:rPr lang="zh-CN" altLang="en-US" sz="2400" b="1" kern="0" dirty="0">
                <a:latin typeface="Garamond"/>
                <a:ea typeface="+mn-ea"/>
              </a:rPr>
              <a:t>、短期借款          </a:t>
            </a:r>
            <a:endParaRPr lang="en-US" altLang="zh-CN" sz="2400" b="1" kern="0" dirty="0">
              <a:latin typeface="Garamond"/>
              <a:ea typeface="+mn-ea"/>
            </a:endParaRPr>
          </a:p>
          <a:p>
            <a:pPr marL="342900" indent="-342900">
              <a:spcBef>
                <a:spcPct val="20000"/>
              </a:spcBef>
              <a:buClr>
                <a:srgbClr val="FFCC00"/>
              </a:buClr>
              <a:buSzPct val="70000"/>
              <a:defRPr/>
            </a:pPr>
            <a:r>
              <a:rPr lang="en-US" altLang="zh-CN" sz="2400" b="1" kern="0" dirty="0">
                <a:latin typeface="Garamond"/>
                <a:ea typeface="+mn-ea"/>
              </a:rPr>
              <a:t>2</a:t>
            </a:r>
            <a:r>
              <a:rPr lang="zh-CN" altLang="en-US" sz="2400" b="1" kern="0" dirty="0">
                <a:latin typeface="Garamond"/>
                <a:ea typeface="+mn-ea"/>
              </a:rPr>
              <a:t>、应付票据</a:t>
            </a:r>
          </a:p>
          <a:p>
            <a:pPr marL="342900" indent="-342900">
              <a:spcBef>
                <a:spcPct val="20000"/>
              </a:spcBef>
              <a:buClr>
                <a:srgbClr val="FFCC00"/>
              </a:buClr>
              <a:buSzPct val="70000"/>
              <a:defRPr/>
            </a:pPr>
            <a:r>
              <a:rPr lang="en-US" altLang="zh-CN" sz="2400" b="1" kern="0" dirty="0">
                <a:latin typeface="Garamond"/>
                <a:ea typeface="+mn-ea"/>
              </a:rPr>
              <a:t>3</a:t>
            </a:r>
            <a:r>
              <a:rPr lang="zh-CN" altLang="en-US" sz="2400" b="1" kern="0" dirty="0">
                <a:latin typeface="Garamond"/>
                <a:ea typeface="+mn-ea"/>
              </a:rPr>
              <a:t>、应付账款         </a:t>
            </a:r>
            <a:endParaRPr lang="en-US" altLang="zh-CN" sz="2400" b="1" kern="0" dirty="0">
              <a:latin typeface="Garamond"/>
              <a:ea typeface="+mn-ea"/>
            </a:endParaRPr>
          </a:p>
          <a:p>
            <a:pPr marL="342900" indent="-342900">
              <a:spcBef>
                <a:spcPct val="20000"/>
              </a:spcBef>
              <a:buClr>
                <a:srgbClr val="FFCC00"/>
              </a:buClr>
              <a:buSzPct val="70000"/>
              <a:defRPr/>
            </a:pPr>
            <a:r>
              <a:rPr lang="en-US" altLang="zh-CN" sz="2400" b="1" kern="0" dirty="0">
                <a:latin typeface="Garamond"/>
                <a:ea typeface="+mn-ea"/>
              </a:rPr>
              <a:t>4</a:t>
            </a:r>
            <a:r>
              <a:rPr lang="zh-CN" altLang="en-US" sz="2400" b="1" kern="0" dirty="0">
                <a:latin typeface="Garamond"/>
                <a:ea typeface="+mn-ea"/>
              </a:rPr>
              <a:t>、预收账款</a:t>
            </a:r>
          </a:p>
          <a:p>
            <a:pPr marL="342900" indent="-342900">
              <a:spcBef>
                <a:spcPct val="20000"/>
              </a:spcBef>
              <a:buClr>
                <a:srgbClr val="FFCC00"/>
              </a:buClr>
              <a:buSzPct val="70000"/>
              <a:defRPr/>
            </a:pPr>
            <a:r>
              <a:rPr lang="en-US" altLang="zh-CN" sz="2400" b="1" kern="0" dirty="0">
                <a:latin typeface="Garamond"/>
                <a:ea typeface="+mn-ea"/>
              </a:rPr>
              <a:t>5</a:t>
            </a:r>
            <a:r>
              <a:rPr lang="zh-CN" altLang="en-US" sz="2400" b="1" kern="0" dirty="0">
                <a:latin typeface="Garamond"/>
                <a:ea typeface="+mn-ea"/>
              </a:rPr>
              <a:t>、应付职工薪酬 </a:t>
            </a:r>
          </a:p>
          <a:p>
            <a:pPr marL="342900" indent="-342900">
              <a:spcBef>
                <a:spcPct val="20000"/>
              </a:spcBef>
              <a:buClr>
                <a:srgbClr val="FFCC00"/>
              </a:buClr>
              <a:buSzPct val="70000"/>
              <a:defRPr/>
            </a:pPr>
            <a:r>
              <a:rPr lang="en-US" altLang="zh-CN" sz="2400" b="1" kern="0" dirty="0">
                <a:latin typeface="Garamond"/>
                <a:ea typeface="+mn-ea"/>
              </a:rPr>
              <a:t>6</a:t>
            </a:r>
            <a:r>
              <a:rPr lang="zh-CN" altLang="en-US" sz="2400" b="1" kern="0" dirty="0">
                <a:latin typeface="Garamond"/>
                <a:ea typeface="+mn-ea"/>
              </a:rPr>
              <a:t>、应交税费</a:t>
            </a:r>
            <a:endParaRPr lang="en-US" altLang="zh-CN" sz="2400" b="1" kern="0" dirty="0">
              <a:latin typeface="Garamond"/>
              <a:ea typeface="+mn-ea"/>
            </a:endParaRPr>
          </a:p>
          <a:p>
            <a:pPr marL="342900" indent="-342900">
              <a:spcBef>
                <a:spcPct val="20000"/>
              </a:spcBef>
              <a:buClr>
                <a:srgbClr val="FFCC00"/>
              </a:buClr>
              <a:buSzPct val="70000"/>
              <a:defRPr/>
            </a:pPr>
            <a:r>
              <a:rPr lang="en-US" altLang="zh-CN" sz="2400" b="1" kern="0" dirty="0">
                <a:solidFill>
                  <a:srgbClr val="007A77"/>
                </a:solidFill>
                <a:latin typeface="Garamond"/>
                <a:ea typeface="+mn-ea"/>
              </a:rPr>
              <a:t>7</a:t>
            </a:r>
            <a:r>
              <a:rPr lang="zh-CN" altLang="en-US" sz="2400" b="1" kern="0" dirty="0">
                <a:solidFill>
                  <a:srgbClr val="007A77"/>
                </a:solidFill>
                <a:latin typeface="Garamond"/>
                <a:ea typeface="+mn-ea"/>
              </a:rPr>
              <a:t>、应付利息</a:t>
            </a:r>
            <a:endParaRPr lang="en-US" altLang="zh-CN" sz="2400" b="1" kern="0" dirty="0">
              <a:solidFill>
                <a:srgbClr val="007A77"/>
              </a:solidFill>
              <a:latin typeface="Garamond"/>
              <a:ea typeface="+mn-ea"/>
            </a:endParaRPr>
          </a:p>
          <a:p>
            <a:pPr marL="342900" indent="-342900">
              <a:spcBef>
                <a:spcPct val="20000"/>
              </a:spcBef>
              <a:buClr>
                <a:srgbClr val="FFCC00"/>
              </a:buClr>
              <a:buSzPct val="70000"/>
              <a:defRPr/>
            </a:pPr>
            <a:r>
              <a:rPr lang="en-US" altLang="zh-CN" sz="2400" b="1" kern="0" dirty="0">
                <a:solidFill>
                  <a:srgbClr val="007A77"/>
                </a:solidFill>
                <a:latin typeface="Garamond"/>
                <a:ea typeface="+mn-ea"/>
              </a:rPr>
              <a:t>8</a:t>
            </a:r>
            <a:r>
              <a:rPr lang="zh-CN" altLang="en-US" sz="2400" b="1" kern="0" dirty="0">
                <a:solidFill>
                  <a:srgbClr val="007A77"/>
                </a:solidFill>
                <a:latin typeface="Garamond"/>
                <a:ea typeface="+mn-ea"/>
              </a:rPr>
              <a:t>、应付利润</a:t>
            </a:r>
            <a:endParaRPr lang="en-US" altLang="zh-CN" sz="2400" b="1" kern="0" dirty="0">
              <a:solidFill>
                <a:srgbClr val="007A77"/>
              </a:solidFill>
              <a:latin typeface="Garamond"/>
              <a:ea typeface="+mn-ea"/>
            </a:endParaRPr>
          </a:p>
          <a:p>
            <a:pPr marL="342900" indent="-342900">
              <a:spcBef>
                <a:spcPct val="20000"/>
              </a:spcBef>
              <a:buClr>
                <a:srgbClr val="FFCC00"/>
              </a:buClr>
              <a:buSzPct val="70000"/>
              <a:defRPr/>
            </a:pPr>
            <a:r>
              <a:rPr lang="en-US" altLang="zh-CN" sz="2400" b="1" kern="0" dirty="0">
                <a:solidFill>
                  <a:srgbClr val="007A77"/>
                </a:solidFill>
                <a:latin typeface="Garamond"/>
                <a:ea typeface="+mn-ea"/>
              </a:rPr>
              <a:t>9</a:t>
            </a:r>
            <a:r>
              <a:rPr lang="zh-CN" altLang="en-US" sz="2400" b="1" kern="0" dirty="0">
                <a:solidFill>
                  <a:srgbClr val="007A77"/>
                </a:solidFill>
                <a:latin typeface="Garamond"/>
                <a:ea typeface="+mn-ea"/>
              </a:rPr>
              <a:t>、其他应付款</a:t>
            </a:r>
          </a:p>
          <a:p>
            <a:pPr marL="342900" indent="-342900">
              <a:spcBef>
                <a:spcPct val="20000"/>
              </a:spcBef>
              <a:buClr>
                <a:srgbClr val="FFCC00"/>
              </a:buClr>
              <a:buSzPct val="70000"/>
              <a:defRPr/>
            </a:pPr>
            <a:endParaRPr lang="en-US" altLang="zh-CN" sz="3200" b="1" kern="0" dirty="0">
              <a:latin typeface="Garamond"/>
              <a:ea typeface="+mn-ea"/>
            </a:endParaRPr>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85F11837-FA7D-4F3D-85E2-C473753B5297}" type="slidenum">
              <a:rPr lang="en-US" altLang="zh-CN" sz="1400">
                <a:solidFill>
                  <a:srgbClr val="007A77"/>
                </a:solidFill>
              </a:rPr>
              <a:pPr algn="r" eaLnBrk="1" hangingPunct="1">
                <a:spcBef>
                  <a:spcPct val="0"/>
                </a:spcBef>
                <a:buClrTx/>
                <a:buSzTx/>
                <a:buFontTx/>
                <a:buNone/>
              </a:pPr>
              <a:t>118</a:t>
            </a:fld>
            <a:endParaRPr lang="en-US" altLang="zh-CN" sz="1400">
              <a:solidFill>
                <a:srgbClr val="007A77"/>
              </a:solidFill>
            </a:endParaRPr>
          </a:p>
        </p:txBody>
      </p:sp>
      <p:sp>
        <p:nvSpPr>
          <p:cNvPr id="123907"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300" b="1" smtClean="0"/>
          </a:p>
          <a:p>
            <a:pPr marL="0" indent="0" eaLnBrk="1" hangingPunct="1">
              <a:buFont typeface="Wingdings" pitchFamily="2" charset="2"/>
              <a:buNone/>
            </a:pPr>
            <a:r>
              <a:rPr lang="zh-CN" altLang="en-US" sz="3600" b="1" smtClean="0"/>
              <a:t>  </a:t>
            </a:r>
            <a:r>
              <a:rPr lang="zh-CN" altLang="en-US" sz="2400" b="1" smtClean="0">
                <a:latin typeface="黑体" pitchFamily="2" charset="-122"/>
                <a:ea typeface="黑体" pitchFamily="2" charset="-122"/>
              </a:rPr>
              <a:t>（一）短期借款</a:t>
            </a:r>
            <a:r>
              <a:rPr lang="en-US" altLang="zh-CN" sz="2400" b="1" smtClean="0">
                <a:latin typeface="黑体" pitchFamily="2" charset="-122"/>
                <a:ea typeface="黑体" pitchFamily="2" charset="-122"/>
              </a:rPr>
              <a:t>      </a:t>
            </a:r>
          </a:p>
          <a:p>
            <a:pPr marL="0" indent="0" eaLnBrk="1" hangingPunct="1">
              <a:buClr>
                <a:srgbClr val="FFCC00"/>
              </a:buClr>
              <a:buSzPct val="70000"/>
              <a:buFont typeface="Wingdings" pitchFamily="2" charset="2"/>
              <a:buNone/>
            </a:pPr>
            <a:r>
              <a:rPr lang="en-US" altLang="zh-CN" sz="2400" b="1" smtClean="0">
                <a:latin typeface="黑体" pitchFamily="2" charset="-122"/>
                <a:ea typeface="黑体" pitchFamily="2" charset="-122"/>
              </a:rPr>
              <a:t>1</a:t>
            </a:r>
            <a:r>
              <a:rPr lang="zh-CN" altLang="en-US" sz="2400" b="1" smtClean="0">
                <a:latin typeface="黑体" pitchFamily="2" charset="-122"/>
                <a:ea typeface="黑体" pitchFamily="2" charset="-122"/>
              </a:rPr>
              <a:t>、短期借款的核算内容</a:t>
            </a:r>
          </a:p>
          <a:p>
            <a:pPr marL="0" indent="0" eaLnBrk="1" hangingPunct="1">
              <a:buClr>
                <a:srgbClr val="FFCC00"/>
              </a:buClr>
              <a:buSzPct val="70000"/>
              <a:buFont typeface="Wingdings" pitchFamily="2" charset="2"/>
              <a:buNone/>
            </a:pPr>
            <a:r>
              <a:rPr lang="zh-CN" altLang="en-US" sz="2400" b="1" smtClean="0">
                <a:latin typeface="黑体" pitchFamily="2" charset="-122"/>
                <a:ea typeface="黑体" pitchFamily="2" charset="-122"/>
              </a:rPr>
              <a:t>         是指小企业向银行或其他金融机构等借入的期限在</a:t>
            </a:r>
            <a:r>
              <a:rPr lang="en-US" altLang="zh-CN" sz="2400" b="1" smtClean="0">
                <a:latin typeface="黑体" pitchFamily="2" charset="-122"/>
                <a:ea typeface="黑体" pitchFamily="2" charset="-122"/>
              </a:rPr>
              <a:t>1</a:t>
            </a:r>
            <a:r>
              <a:rPr lang="zh-CN" altLang="en-US" sz="2400" b="1" smtClean="0">
                <a:latin typeface="黑体" pitchFamily="2" charset="-122"/>
                <a:ea typeface="黑体" pitchFamily="2" charset="-122"/>
              </a:rPr>
              <a:t>年以下（含</a:t>
            </a:r>
            <a:r>
              <a:rPr lang="en-US" altLang="zh-CN" sz="2400" b="1" smtClean="0">
                <a:latin typeface="黑体" pitchFamily="2" charset="-122"/>
                <a:ea typeface="黑体" pitchFamily="2" charset="-122"/>
              </a:rPr>
              <a:t>1</a:t>
            </a:r>
            <a:r>
              <a:rPr lang="zh-CN" altLang="en-US" sz="2400" b="1" smtClean="0">
                <a:latin typeface="黑体" pitchFamily="2" charset="-122"/>
                <a:ea typeface="黑体" pitchFamily="2" charset="-122"/>
              </a:rPr>
              <a:t>年）的各种借款，通常是为了满足正常生产经营的需要。无论借入款项的来源如何，企业均需要向债权人按期偿还借款的本金及利息。</a:t>
            </a:r>
          </a:p>
          <a:p>
            <a:pPr marL="0" indent="0" eaLnBrk="1" hangingPunct="1">
              <a:buClr>
                <a:srgbClr val="FFCC00"/>
              </a:buClr>
              <a:buSzPct val="70000"/>
              <a:buFont typeface="Wingdings" pitchFamily="2" charset="2"/>
              <a:buNone/>
            </a:pPr>
            <a:endParaRPr lang="zh-CN" altLang="en-US" sz="2400" b="1" smtClean="0">
              <a:latin typeface="黑体" pitchFamily="2" charset="-122"/>
              <a:ea typeface="黑体" pitchFamily="2" charset="-122"/>
            </a:endParaRPr>
          </a:p>
          <a:p>
            <a:pPr marL="0" indent="0" eaLnBrk="1" hangingPunct="1">
              <a:buClr>
                <a:srgbClr val="FFCC00"/>
              </a:buClr>
              <a:buSzPct val="70000"/>
              <a:buFont typeface="Wingdings" pitchFamily="2" charset="2"/>
              <a:buNone/>
            </a:pPr>
            <a:r>
              <a:rPr lang="en-US" altLang="zh-CN" sz="2400" b="1" smtClean="0">
                <a:latin typeface="黑体" pitchFamily="2" charset="-122"/>
                <a:ea typeface="黑体" pitchFamily="2" charset="-122"/>
              </a:rPr>
              <a:t>2</a:t>
            </a:r>
            <a:r>
              <a:rPr lang="zh-CN" altLang="en-US" sz="2400" b="1" smtClean="0">
                <a:latin typeface="黑体" pitchFamily="2" charset="-122"/>
                <a:ea typeface="黑体" pitchFamily="2" charset="-122"/>
              </a:rPr>
              <a:t>、短期借款的会计处理</a:t>
            </a:r>
          </a:p>
          <a:p>
            <a:pPr marL="0" indent="0" eaLnBrk="1" hangingPunct="1">
              <a:buClr>
                <a:srgbClr val="FFCC00"/>
              </a:buClr>
              <a:buSzPct val="70000"/>
              <a:buFont typeface="Wingdings" pitchFamily="2" charset="2"/>
              <a:buNone/>
            </a:pPr>
            <a:r>
              <a:rPr lang="zh-CN" altLang="en-US" sz="2400" b="1" smtClean="0">
                <a:latin typeface="黑体" pitchFamily="2" charset="-122"/>
                <a:ea typeface="黑体" pitchFamily="2" charset="-122"/>
              </a:rPr>
              <a:t>    例：某企业于</a:t>
            </a:r>
            <a:r>
              <a:rPr lang="en-US" altLang="zh-CN" sz="2400" b="1" smtClean="0">
                <a:latin typeface="黑体" pitchFamily="2" charset="-122"/>
                <a:ea typeface="黑体" pitchFamily="2" charset="-122"/>
              </a:rPr>
              <a:t>2011</a:t>
            </a:r>
            <a:r>
              <a:rPr lang="zh-CN" altLang="en-US" sz="2400" b="1" smtClean="0">
                <a:latin typeface="黑体" pitchFamily="2" charset="-122"/>
                <a:ea typeface="黑体" pitchFamily="2" charset="-122"/>
              </a:rPr>
              <a:t>年</a:t>
            </a:r>
            <a:r>
              <a:rPr lang="en-US" altLang="zh-CN" sz="2400" b="1" smtClean="0">
                <a:latin typeface="黑体" pitchFamily="2" charset="-122"/>
                <a:ea typeface="黑体" pitchFamily="2" charset="-122"/>
              </a:rPr>
              <a:t>1</a:t>
            </a:r>
            <a:r>
              <a:rPr lang="zh-CN" altLang="en-US" sz="2400" b="1" smtClean="0">
                <a:latin typeface="黑体" pitchFamily="2" charset="-122"/>
                <a:ea typeface="黑体" pitchFamily="2" charset="-122"/>
              </a:rPr>
              <a:t>月</a:t>
            </a:r>
            <a:r>
              <a:rPr lang="en-US" altLang="zh-CN" sz="2400" b="1" smtClean="0">
                <a:latin typeface="黑体" pitchFamily="2" charset="-122"/>
                <a:ea typeface="黑体" pitchFamily="2" charset="-122"/>
              </a:rPr>
              <a:t>1</a:t>
            </a:r>
            <a:r>
              <a:rPr lang="zh-CN" altLang="en-US" sz="2400" b="1" smtClean="0">
                <a:latin typeface="黑体" pitchFamily="2" charset="-122"/>
                <a:ea typeface="黑体" pitchFamily="2" charset="-122"/>
              </a:rPr>
              <a:t>日向银行借入</a:t>
            </a:r>
            <a:r>
              <a:rPr lang="en-US" altLang="zh-CN" sz="2400" b="1" smtClean="0">
                <a:latin typeface="黑体" pitchFamily="2" charset="-122"/>
                <a:ea typeface="黑体" pitchFamily="2" charset="-122"/>
              </a:rPr>
              <a:t>100</a:t>
            </a:r>
            <a:r>
              <a:rPr lang="zh-CN" altLang="en-US" sz="2400" b="1" smtClean="0">
                <a:latin typeface="黑体" pitchFamily="2" charset="-122"/>
                <a:ea typeface="黑体" pitchFamily="2" charset="-122"/>
              </a:rPr>
              <a:t>万元，期限</a:t>
            </a:r>
            <a:r>
              <a:rPr lang="en-US" altLang="zh-CN" sz="2400" b="1" smtClean="0">
                <a:latin typeface="黑体" pitchFamily="2" charset="-122"/>
                <a:ea typeface="黑体" pitchFamily="2" charset="-122"/>
              </a:rPr>
              <a:t>9</a:t>
            </a:r>
            <a:r>
              <a:rPr lang="zh-CN" altLang="en-US" sz="2400" b="1" smtClean="0">
                <a:latin typeface="黑体" pitchFamily="2" charset="-122"/>
                <a:ea typeface="黑体" pitchFamily="2" charset="-122"/>
              </a:rPr>
              <a:t>个月，年利率</a:t>
            </a:r>
            <a:r>
              <a:rPr lang="en-US" altLang="zh-CN" sz="2400" b="1" smtClean="0">
                <a:latin typeface="黑体" pitchFamily="2" charset="-122"/>
                <a:ea typeface="黑体" pitchFamily="2" charset="-122"/>
              </a:rPr>
              <a:t>6%</a:t>
            </a:r>
            <a:r>
              <a:rPr lang="zh-CN" altLang="en-US" sz="2400" b="1" smtClean="0">
                <a:latin typeface="黑体" pitchFamily="2" charset="-122"/>
                <a:ea typeface="黑体" pitchFamily="2" charset="-122"/>
              </a:rPr>
              <a:t>，该借款到期后按期如数归还，利息按月支付。会计处理如下：</a:t>
            </a:r>
          </a:p>
          <a:p>
            <a:pPr marL="0" indent="0" eaLnBrk="1" hangingPunct="1">
              <a:buFont typeface="Wingdings" pitchFamily="2" charset="2"/>
              <a:buNone/>
            </a:pPr>
            <a:endParaRPr lang="zh-CN" altLang="en-US" sz="2400" b="1" smtClean="0">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00F7174F-17C1-491B-BB43-5C4AB733CFBB}" type="slidenum">
              <a:rPr lang="en-US" altLang="zh-CN" sz="1400">
                <a:solidFill>
                  <a:srgbClr val="007A77"/>
                </a:solidFill>
              </a:rPr>
              <a:pPr algn="r" eaLnBrk="1" hangingPunct="1">
                <a:spcBef>
                  <a:spcPct val="0"/>
                </a:spcBef>
                <a:buClrTx/>
                <a:buSzTx/>
                <a:buFontTx/>
                <a:buNone/>
              </a:pPr>
              <a:t>119</a:t>
            </a:fld>
            <a:endParaRPr lang="en-US" altLang="zh-CN" sz="1400">
              <a:solidFill>
                <a:srgbClr val="007A77"/>
              </a:solidFill>
            </a:endParaRPr>
          </a:p>
        </p:txBody>
      </p:sp>
      <p:sp>
        <p:nvSpPr>
          <p:cNvPr id="77827"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defRPr/>
            </a:pPr>
            <a:endParaRPr lang="en-US" altLang="zh-CN" sz="1100" b="1" dirty="0" smtClean="0"/>
          </a:p>
          <a:p>
            <a:pPr marL="0" indent="0" eaLnBrk="1" hangingPunct="1">
              <a:buFont typeface="Wingdings" pitchFamily="2" charset="2"/>
              <a:buNone/>
              <a:defRPr/>
            </a:pPr>
            <a:r>
              <a:rPr lang="en-US" altLang="zh-CN" b="1" dirty="0" smtClean="0"/>
              <a:t>  </a:t>
            </a:r>
            <a:r>
              <a:rPr lang="zh-CN" altLang="en-US" sz="2800" b="1" dirty="0">
                <a:latin typeface="宋体" pitchFamily="2" charset="-122"/>
                <a:cs typeface="+mj-cs"/>
              </a:rPr>
              <a:t>（</a:t>
            </a:r>
            <a:r>
              <a:rPr lang="en-US" altLang="zh-CN" sz="2800" b="1" dirty="0">
                <a:latin typeface="宋体" pitchFamily="2" charset="-122"/>
                <a:cs typeface="+mj-cs"/>
              </a:rPr>
              <a:t>1</a:t>
            </a:r>
            <a:r>
              <a:rPr lang="zh-CN" altLang="en-US" sz="2800" b="1" dirty="0">
                <a:latin typeface="宋体" pitchFamily="2" charset="-122"/>
                <a:cs typeface="+mj-cs"/>
              </a:rPr>
              <a:t>）</a:t>
            </a:r>
            <a:r>
              <a:rPr lang="en-US" altLang="zh-CN" sz="2800" b="1" dirty="0">
                <a:latin typeface="宋体" pitchFamily="2" charset="-122"/>
                <a:cs typeface="+mj-cs"/>
              </a:rPr>
              <a:t>1</a:t>
            </a:r>
            <a:r>
              <a:rPr lang="zh-CN" altLang="en-US" sz="2800" b="1" dirty="0">
                <a:latin typeface="宋体" pitchFamily="2" charset="-122"/>
                <a:cs typeface="+mj-cs"/>
              </a:rPr>
              <a:t>月</a:t>
            </a:r>
            <a:r>
              <a:rPr lang="en-US" altLang="zh-CN" sz="2800" b="1" dirty="0">
                <a:latin typeface="宋体" pitchFamily="2" charset="-122"/>
                <a:cs typeface="+mj-cs"/>
              </a:rPr>
              <a:t>1</a:t>
            </a:r>
            <a:r>
              <a:rPr lang="zh-CN" altLang="en-US" sz="2800" b="1" dirty="0">
                <a:latin typeface="宋体" pitchFamily="2" charset="-122"/>
                <a:cs typeface="+mj-cs"/>
              </a:rPr>
              <a:t>日，借入款项时：</a:t>
            </a:r>
            <a:br>
              <a:rPr lang="zh-CN" altLang="en-US" sz="2800" b="1" dirty="0">
                <a:latin typeface="宋体" pitchFamily="2" charset="-122"/>
                <a:cs typeface="+mj-cs"/>
              </a:rPr>
            </a:br>
            <a:r>
              <a:rPr lang="zh-CN" altLang="en-US" sz="2800" b="1" dirty="0">
                <a:latin typeface="宋体" pitchFamily="2" charset="-122"/>
                <a:cs typeface="+mj-cs"/>
              </a:rPr>
              <a:t>        借：银行存款    </a:t>
            </a:r>
            <a:r>
              <a:rPr lang="en-US" altLang="zh-CN" sz="2800" b="1" dirty="0">
                <a:latin typeface="宋体" pitchFamily="2" charset="-122"/>
                <a:cs typeface="+mj-cs"/>
              </a:rPr>
              <a:t>1000000</a:t>
            </a:r>
            <a:br>
              <a:rPr lang="en-US" altLang="zh-CN" sz="2800" b="1" dirty="0">
                <a:latin typeface="宋体" pitchFamily="2" charset="-122"/>
                <a:cs typeface="+mj-cs"/>
              </a:rPr>
            </a:br>
            <a:r>
              <a:rPr lang="en-US" altLang="zh-CN" sz="2800" b="1" dirty="0">
                <a:latin typeface="宋体" pitchFamily="2" charset="-122"/>
                <a:cs typeface="+mj-cs"/>
              </a:rPr>
              <a:t>           </a:t>
            </a:r>
            <a:r>
              <a:rPr lang="zh-CN" altLang="en-US" sz="2800" b="1" dirty="0" smtClean="0">
                <a:latin typeface="宋体" pitchFamily="2" charset="-122"/>
                <a:cs typeface="+mj-cs"/>
              </a:rPr>
              <a:t>贷</a:t>
            </a:r>
            <a:r>
              <a:rPr lang="zh-CN" altLang="en-US" sz="2800" b="1" dirty="0">
                <a:latin typeface="宋体" pitchFamily="2" charset="-122"/>
                <a:cs typeface="+mj-cs"/>
              </a:rPr>
              <a:t>：短期借款   </a:t>
            </a:r>
            <a:r>
              <a:rPr lang="en-US" altLang="zh-CN" sz="2800" b="1" dirty="0" smtClean="0">
                <a:latin typeface="宋体" pitchFamily="2" charset="-122"/>
                <a:cs typeface="+mj-cs"/>
              </a:rPr>
              <a:t>1000000</a:t>
            </a:r>
          </a:p>
          <a:p>
            <a:pPr eaLnBrk="1" hangingPunct="1">
              <a:lnSpc>
                <a:spcPct val="90000"/>
              </a:lnSpc>
              <a:buClr>
                <a:srgbClr val="FFCC00"/>
              </a:buClr>
              <a:buSzPct val="70000"/>
              <a:buFont typeface="Wingdings" pitchFamily="2" charset="2"/>
              <a:buNone/>
              <a:defRPr/>
            </a:pPr>
            <a:r>
              <a:rPr lang="en-US" altLang="zh-CN" b="1" dirty="0" smtClean="0"/>
              <a:t>  </a:t>
            </a:r>
            <a:r>
              <a:rPr lang="zh-CN" altLang="en-US" sz="2800" b="1" dirty="0">
                <a:latin typeface="宋体" pitchFamily="2" charset="-122"/>
              </a:rPr>
              <a:t>（</a:t>
            </a:r>
            <a:r>
              <a:rPr lang="en-US" altLang="zh-CN" sz="2800" b="1" dirty="0">
                <a:latin typeface="宋体" pitchFamily="2" charset="-122"/>
              </a:rPr>
              <a:t>2</a:t>
            </a:r>
            <a:r>
              <a:rPr lang="zh-CN" altLang="en-US" sz="2800" b="1" dirty="0">
                <a:latin typeface="宋体" pitchFamily="2" charset="-122"/>
              </a:rPr>
              <a:t>）按月计提借款利息</a:t>
            </a:r>
            <a:r>
              <a:rPr lang="en-US" altLang="zh-CN" sz="2800" b="1" dirty="0">
                <a:latin typeface="宋体" pitchFamily="2" charset="-122"/>
              </a:rPr>
              <a:t>1000000×6%÷</a:t>
            </a:r>
            <a:r>
              <a:rPr lang="en-US" altLang="zh-CN" sz="2800" b="1" dirty="0" smtClean="0">
                <a:latin typeface="宋体" pitchFamily="2" charset="-122"/>
              </a:rPr>
              <a:t>12=5000</a:t>
            </a:r>
            <a:endParaRPr lang="zh-CN" altLang="en-US" sz="2800" b="1" dirty="0">
              <a:latin typeface="宋体" pitchFamily="2" charset="-122"/>
            </a:endParaRPr>
          </a:p>
          <a:p>
            <a:pPr eaLnBrk="1" hangingPunct="1">
              <a:lnSpc>
                <a:spcPct val="90000"/>
              </a:lnSpc>
              <a:buClr>
                <a:srgbClr val="FFCC00"/>
              </a:buClr>
              <a:buSzPct val="70000"/>
              <a:buFont typeface="Wingdings" pitchFamily="2" charset="2"/>
              <a:buNone/>
              <a:defRPr/>
            </a:pPr>
            <a:r>
              <a:rPr lang="zh-CN" altLang="en-US" sz="2800" b="1" dirty="0">
                <a:latin typeface="宋体" pitchFamily="2" charset="-122"/>
              </a:rPr>
              <a:t>        </a:t>
            </a:r>
            <a:r>
              <a:rPr lang="zh-CN" altLang="en-US" sz="2800" b="1" dirty="0" smtClean="0">
                <a:latin typeface="宋体" pitchFamily="2" charset="-122"/>
              </a:rPr>
              <a:t>借</a:t>
            </a:r>
            <a:r>
              <a:rPr lang="zh-CN" altLang="en-US" sz="2800" b="1" dirty="0">
                <a:latin typeface="宋体" pitchFamily="2" charset="-122"/>
              </a:rPr>
              <a:t>：财务费用    </a:t>
            </a:r>
            <a:r>
              <a:rPr lang="en-US" altLang="zh-CN" sz="2800" b="1" dirty="0">
                <a:latin typeface="宋体" pitchFamily="2" charset="-122"/>
              </a:rPr>
              <a:t>5000</a:t>
            </a:r>
          </a:p>
          <a:p>
            <a:pPr eaLnBrk="1" hangingPunct="1">
              <a:lnSpc>
                <a:spcPct val="90000"/>
              </a:lnSpc>
              <a:buClr>
                <a:srgbClr val="FFCC00"/>
              </a:buClr>
              <a:buSzPct val="70000"/>
              <a:buFont typeface="Wingdings" pitchFamily="2" charset="2"/>
              <a:buNone/>
              <a:defRPr/>
            </a:pPr>
            <a:r>
              <a:rPr lang="en-US" altLang="zh-CN" sz="2800" b="1" dirty="0">
                <a:latin typeface="宋体" pitchFamily="2" charset="-122"/>
              </a:rPr>
              <a:t>           </a:t>
            </a:r>
            <a:r>
              <a:rPr lang="zh-CN" altLang="en-US" sz="2800" b="1" dirty="0" smtClean="0">
                <a:latin typeface="宋体" pitchFamily="2" charset="-122"/>
              </a:rPr>
              <a:t>贷</a:t>
            </a:r>
            <a:r>
              <a:rPr lang="zh-CN" altLang="en-US" sz="2800" b="1" dirty="0">
                <a:latin typeface="宋体" pitchFamily="2" charset="-122"/>
              </a:rPr>
              <a:t>：应付利息   </a:t>
            </a:r>
            <a:r>
              <a:rPr lang="en-US" altLang="zh-CN" sz="2800" b="1" dirty="0">
                <a:latin typeface="宋体" pitchFamily="2" charset="-122"/>
              </a:rPr>
              <a:t>5000  </a:t>
            </a:r>
          </a:p>
          <a:p>
            <a:pPr eaLnBrk="1" hangingPunct="1">
              <a:lnSpc>
                <a:spcPct val="90000"/>
              </a:lnSpc>
              <a:buClr>
                <a:srgbClr val="FFCC00"/>
              </a:buClr>
              <a:buSzPct val="70000"/>
              <a:buFont typeface="Wingdings" pitchFamily="2" charset="2"/>
              <a:buNone/>
              <a:defRPr/>
            </a:pPr>
            <a:r>
              <a:rPr lang="zh-CN" altLang="en-US" sz="2800" b="1" dirty="0" smtClean="0">
                <a:latin typeface="宋体" pitchFamily="2" charset="-122"/>
              </a:rPr>
              <a:t> （</a:t>
            </a:r>
            <a:r>
              <a:rPr lang="en-US" altLang="zh-CN" sz="2800" b="1" dirty="0">
                <a:latin typeface="宋体" pitchFamily="2" charset="-122"/>
              </a:rPr>
              <a:t>3</a:t>
            </a:r>
            <a:r>
              <a:rPr lang="zh-CN" altLang="en-US" sz="2800" b="1" dirty="0">
                <a:latin typeface="宋体" pitchFamily="2" charset="-122"/>
              </a:rPr>
              <a:t>）实际支付借款利息时：                 </a:t>
            </a:r>
          </a:p>
          <a:p>
            <a:pPr eaLnBrk="1" hangingPunct="1">
              <a:lnSpc>
                <a:spcPct val="90000"/>
              </a:lnSpc>
              <a:buClr>
                <a:srgbClr val="FFCC00"/>
              </a:buClr>
              <a:buSzPct val="70000"/>
              <a:buFont typeface="Wingdings" pitchFamily="2" charset="2"/>
              <a:buNone/>
              <a:defRPr/>
            </a:pPr>
            <a:r>
              <a:rPr lang="zh-CN" altLang="en-US" sz="2800" b="1" dirty="0">
                <a:latin typeface="宋体" pitchFamily="2" charset="-122"/>
              </a:rPr>
              <a:t>         </a:t>
            </a:r>
            <a:r>
              <a:rPr lang="zh-CN" altLang="en-US" sz="2800" b="1" dirty="0" smtClean="0">
                <a:latin typeface="宋体" pitchFamily="2" charset="-122"/>
              </a:rPr>
              <a:t>借</a:t>
            </a:r>
            <a:r>
              <a:rPr lang="zh-CN" altLang="en-US" sz="2800" b="1" dirty="0">
                <a:latin typeface="宋体" pitchFamily="2" charset="-122"/>
              </a:rPr>
              <a:t>：应付利息    </a:t>
            </a:r>
            <a:r>
              <a:rPr lang="en-US" altLang="zh-CN" sz="2800" b="1" dirty="0">
                <a:latin typeface="宋体" pitchFamily="2" charset="-122"/>
              </a:rPr>
              <a:t>5000</a:t>
            </a:r>
          </a:p>
          <a:p>
            <a:pPr eaLnBrk="1" hangingPunct="1">
              <a:lnSpc>
                <a:spcPct val="90000"/>
              </a:lnSpc>
              <a:buClr>
                <a:srgbClr val="FFCC00"/>
              </a:buClr>
              <a:buSzPct val="70000"/>
              <a:buFont typeface="Wingdings" pitchFamily="2" charset="2"/>
              <a:buNone/>
              <a:defRPr/>
            </a:pPr>
            <a:r>
              <a:rPr lang="en-US" altLang="zh-CN" sz="2800" b="1" dirty="0">
                <a:latin typeface="宋体" pitchFamily="2" charset="-122"/>
              </a:rPr>
              <a:t>            </a:t>
            </a:r>
            <a:r>
              <a:rPr lang="zh-CN" altLang="en-US" sz="2800" b="1" dirty="0" smtClean="0">
                <a:latin typeface="宋体" pitchFamily="2" charset="-122"/>
              </a:rPr>
              <a:t>贷</a:t>
            </a:r>
            <a:r>
              <a:rPr lang="zh-CN" altLang="en-US" sz="2800" b="1" dirty="0">
                <a:latin typeface="宋体" pitchFamily="2" charset="-122"/>
              </a:rPr>
              <a:t>：银行存款    </a:t>
            </a:r>
            <a:r>
              <a:rPr lang="en-US" altLang="zh-CN" sz="2800" b="1" dirty="0">
                <a:latin typeface="宋体" pitchFamily="2" charset="-122"/>
              </a:rPr>
              <a:t>5000</a:t>
            </a:r>
          </a:p>
          <a:p>
            <a:pPr marL="0" indent="0" eaLnBrk="1" hangingPunct="1">
              <a:buFont typeface="Wingdings" pitchFamily="2" charset="2"/>
              <a:buNone/>
              <a:defRPr/>
            </a:pPr>
            <a:r>
              <a:rPr lang="en-US" altLang="zh-CN" b="1" dirty="0" smtClean="0"/>
              <a:t>  </a:t>
            </a:r>
            <a:endParaRPr lang="zh-CN" altLang="en-US" b="1"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2594" name="Group 18"/>
          <p:cNvGraphicFramePr>
            <a:graphicFrameLocks noGrp="1"/>
          </p:cNvGraphicFramePr>
          <p:nvPr>
            <p:ph idx="1"/>
          </p:nvPr>
        </p:nvGraphicFramePr>
        <p:xfrm>
          <a:off x="323850" y="836613"/>
          <a:ext cx="8540750" cy="5285224"/>
        </p:xfrm>
        <a:graphic>
          <a:graphicData uri="http://schemas.openxmlformats.org/drawingml/2006/table">
            <a:tbl>
              <a:tblPr/>
              <a:tblGrid>
                <a:gridCol w="4270375"/>
                <a:gridCol w="4270375"/>
              </a:tblGrid>
              <a:tr h="5284787">
                <a:tc>
                  <a:txBody>
                    <a:bodyPr/>
                    <a:lstStyle>
                      <a:lvl1pPr>
                        <a:spcBef>
                          <a:spcPct val="20000"/>
                        </a:spcBef>
                        <a:buClr>
                          <a:schemeClr val="hlink"/>
                        </a:buClr>
                        <a:buSzPct val="75000"/>
                        <a:buFont typeface="Wingdings" pitchFamily="2" charset="2"/>
                        <a:defRPr sz="2800">
                          <a:solidFill>
                            <a:schemeClr val="tx1"/>
                          </a:solidFill>
                          <a:latin typeface="Arial" charset="0"/>
                          <a:ea typeface="宋体" pitchFamily="2" charset="-122"/>
                        </a:defRPr>
                      </a:lvl1pPr>
                      <a:lvl2pPr>
                        <a:spcBef>
                          <a:spcPct val="20000"/>
                        </a:spcBef>
                        <a:buClr>
                          <a:schemeClr val="accent2"/>
                        </a:buClr>
                        <a:buSzPct val="85000"/>
                        <a:buFont typeface="Wingdings" pitchFamily="2" charset="2"/>
                        <a:defRPr sz="2400">
                          <a:solidFill>
                            <a:schemeClr val="tx1"/>
                          </a:solidFill>
                          <a:latin typeface="Arial" charset="0"/>
                          <a:ea typeface="宋体" pitchFamily="2" charset="-122"/>
                        </a:defRPr>
                      </a:lvl2pPr>
                      <a:lvl3pPr>
                        <a:spcBef>
                          <a:spcPct val="20000"/>
                        </a:spcBef>
                        <a:buClr>
                          <a:schemeClr val="hlink"/>
                        </a:buClr>
                        <a:buSzPct val="85000"/>
                        <a:buFont typeface="Wingdings" pitchFamily="2" charset="2"/>
                        <a:defRPr sz="2000">
                          <a:solidFill>
                            <a:schemeClr val="tx1"/>
                          </a:solidFill>
                          <a:latin typeface="Arial" charset="0"/>
                          <a:ea typeface="宋体" pitchFamily="2" charset="-122"/>
                        </a:defRPr>
                      </a:lvl3pPr>
                      <a:lvl4pPr>
                        <a:spcBef>
                          <a:spcPct val="20000"/>
                        </a:spcBef>
                        <a:buClr>
                          <a:schemeClr val="accent2"/>
                        </a:buClr>
                        <a:buSzPct val="90000"/>
                        <a:buFont typeface="Wingdings" pitchFamily="2" charset="2"/>
                        <a:defRPr>
                          <a:solidFill>
                            <a:schemeClr val="tx1"/>
                          </a:solidFill>
                          <a:latin typeface="Arial" charset="0"/>
                          <a:ea typeface="宋体" pitchFamily="2" charset="-122"/>
                        </a:defRPr>
                      </a:lvl4pPr>
                      <a:lvl5pPr>
                        <a:spcBef>
                          <a:spcPct val="20000"/>
                        </a:spcBef>
                        <a:buClr>
                          <a:schemeClr val="hlink"/>
                        </a:buClr>
                        <a:buSzPct val="85000"/>
                        <a:buFont typeface="Wingdings" pitchFamily="2" charset="2"/>
                        <a:defRPr>
                          <a:solidFill>
                            <a:schemeClr val="tx1"/>
                          </a:solidFill>
                          <a:latin typeface="Arial" charset="0"/>
                          <a:ea typeface="宋体" pitchFamily="2" charset="-122"/>
                        </a:defRPr>
                      </a:lvl5pPr>
                      <a:lvl6pPr fontAlgn="base">
                        <a:spcBef>
                          <a:spcPct val="20000"/>
                        </a:spcBef>
                        <a:spcAft>
                          <a:spcPct val="0"/>
                        </a:spcAft>
                        <a:buClr>
                          <a:schemeClr val="hlink"/>
                        </a:buClr>
                        <a:buSzPct val="85000"/>
                        <a:buFont typeface="Wingdings" pitchFamily="2" charset="2"/>
                        <a:defRPr>
                          <a:solidFill>
                            <a:schemeClr val="tx1"/>
                          </a:solidFill>
                          <a:latin typeface="Arial" charset="0"/>
                          <a:ea typeface="宋体" pitchFamily="2" charset="-122"/>
                        </a:defRPr>
                      </a:lvl6pPr>
                      <a:lvl7pPr fontAlgn="base">
                        <a:spcBef>
                          <a:spcPct val="20000"/>
                        </a:spcBef>
                        <a:spcAft>
                          <a:spcPct val="0"/>
                        </a:spcAft>
                        <a:buClr>
                          <a:schemeClr val="hlink"/>
                        </a:buClr>
                        <a:buSzPct val="85000"/>
                        <a:buFont typeface="Wingdings" pitchFamily="2" charset="2"/>
                        <a:defRPr>
                          <a:solidFill>
                            <a:schemeClr val="tx1"/>
                          </a:solidFill>
                          <a:latin typeface="Arial" charset="0"/>
                          <a:ea typeface="宋体" pitchFamily="2" charset="-122"/>
                        </a:defRPr>
                      </a:lvl7pPr>
                      <a:lvl8pPr fontAlgn="base">
                        <a:spcBef>
                          <a:spcPct val="20000"/>
                        </a:spcBef>
                        <a:spcAft>
                          <a:spcPct val="0"/>
                        </a:spcAft>
                        <a:buClr>
                          <a:schemeClr val="hlink"/>
                        </a:buClr>
                        <a:buSzPct val="85000"/>
                        <a:buFont typeface="Wingdings" pitchFamily="2" charset="2"/>
                        <a:defRPr>
                          <a:solidFill>
                            <a:schemeClr val="tx1"/>
                          </a:solidFill>
                          <a:latin typeface="Arial" charset="0"/>
                          <a:ea typeface="宋体" pitchFamily="2" charset="-122"/>
                        </a:defRPr>
                      </a:lvl8pPr>
                      <a:lvl9pPr fontAlgn="base">
                        <a:spcBef>
                          <a:spcPct val="20000"/>
                        </a:spcBef>
                        <a:spcAft>
                          <a:spcPct val="0"/>
                        </a:spcAft>
                        <a:buClr>
                          <a:schemeClr val="hlink"/>
                        </a:buClr>
                        <a:buSzPct val="85000"/>
                        <a:buFont typeface="Wingdings" pitchFamily="2" charset="2"/>
                        <a:defRPr>
                          <a:solidFill>
                            <a:schemeClr val="tx1"/>
                          </a:solidFill>
                          <a:latin typeface="Arial"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小企业会计准则</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附录：</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会计科目、主要账务处理和财务报表  </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   一、会计科目</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   二、主要账务处理</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   三、财务报表</a:t>
                      </a:r>
                    </a:p>
                  </a:txBody>
                  <a:tcPr marT="45716" marB="4571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75000"/>
                        <a:buFont typeface="Wingdings" pitchFamily="2" charset="2"/>
                        <a:defRPr sz="2800">
                          <a:solidFill>
                            <a:schemeClr val="tx1"/>
                          </a:solidFill>
                          <a:latin typeface="Arial" charset="0"/>
                          <a:ea typeface="宋体" pitchFamily="2" charset="-122"/>
                        </a:defRPr>
                      </a:lvl1pPr>
                      <a:lvl2pPr>
                        <a:spcBef>
                          <a:spcPct val="20000"/>
                        </a:spcBef>
                        <a:buClr>
                          <a:schemeClr val="accent2"/>
                        </a:buClr>
                        <a:buSzPct val="85000"/>
                        <a:buFont typeface="Wingdings" pitchFamily="2" charset="2"/>
                        <a:defRPr sz="2400">
                          <a:solidFill>
                            <a:schemeClr val="tx1"/>
                          </a:solidFill>
                          <a:latin typeface="Arial" charset="0"/>
                          <a:ea typeface="宋体" pitchFamily="2" charset="-122"/>
                        </a:defRPr>
                      </a:lvl2pPr>
                      <a:lvl3pPr>
                        <a:spcBef>
                          <a:spcPct val="20000"/>
                        </a:spcBef>
                        <a:buClr>
                          <a:schemeClr val="hlink"/>
                        </a:buClr>
                        <a:buSzPct val="85000"/>
                        <a:buFont typeface="Wingdings" pitchFamily="2" charset="2"/>
                        <a:defRPr sz="2000">
                          <a:solidFill>
                            <a:schemeClr val="tx1"/>
                          </a:solidFill>
                          <a:latin typeface="Arial" charset="0"/>
                          <a:ea typeface="宋体" pitchFamily="2" charset="-122"/>
                        </a:defRPr>
                      </a:lvl3pPr>
                      <a:lvl4pPr>
                        <a:spcBef>
                          <a:spcPct val="20000"/>
                        </a:spcBef>
                        <a:buClr>
                          <a:schemeClr val="accent2"/>
                        </a:buClr>
                        <a:buSzPct val="90000"/>
                        <a:buFont typeface="Wingdings" pitchFamily="2" charset="2"/>
                        <a:defRPr>
                          <a:solidFill>
                            <a:schemeClr val="tx1"/>
                          </a:solidFill>
                          <a:latin typeface="Arial" charset="0"/>
                          <a:ea typeface="宋体" pitchFamily="2" charset="-122"/>
                        </a:defRPr>
                      </a:lvl4pPr>
                      <a:lvl5pPr>
                        <a:spcBef>
                          <a:spcPct val="20000"/>
                        </a:spcBef>
                        <a:buClr>
                          <a:schemeClr val="hlink"/>
                        </a:buClr>
                        <a:buSzPct val="85000"/>
                        <a:buFont typeface="Wingdings" pitchFamily="2" charset="2"/>
                        <a:defRPr>
                          <a:solidFill>
                            <a:schemeClr val="tx1"/>
                          </a:solidFill>
                          <a:latin typeface="Arial" charset="0"/>
                          <a:ea typeface="宋体" pitchFamily="2" charset="-122"/>
                        </a:defRPr>
                      </a:lvl5pPr>
                      <a:lvl6pPr fontAlgn="base">
                        <a:spcBef>
                          <a:spcPct val="20000"/>
                        </a:spcBef>
                        <a:spcAft>
                          <a:spcPct val="0"/>
                        </a:spcAft>
                        <a:buClr>
                          <a:schemeClr val="hlink"/>
                        </a:buClr>
                        <a:buSzPct val="85000"/>
                        <a:buFont typeface="Wingdings" pitchFamily="2" charset="2"/>
                        <a:defRPr>
                          <a:solidFill>
                            <a:schemeClr val="tx1"/>
                          </a:solidFill>
                          <a:latin typeface="Arial" charset="0"/>
                          <a:ea typeface="宋体" pitchFamily="2" charset="-122"/>
                        </a:defRPr>
                      </a:lvl6pPr>
                      <a:lvl7pPr fontAlgn="base">
                        <a:spcBef>
                          <a:spcPct val="20000"/>
                        </a:spcBef>
                        <a:spcAft>
                          <a:spcPct val="0"/>
                        </a:spcAft>
                        <a:buClr>
                          <a:schemeClr val="hlink"/>
                        </a:buClr>
                        <a:buSzPct val="85000"/>
                        <a:buFont typeface="Wingdings" pitchFamily="2" charset="2"/>
                        <a:defRPr>
                          <a:solidFill>
                            <a:schemeClr val="tx1"/>
                          </a:solidFill>
                          <a:latin typeface="Arial" charset="0"/>
                          <a:ea typeface="宋体" pitchFamily="2" charset="-122"/>
                        </a:defRPr>
                      </a:lvl7pPr>
                      <a:lvl8pPr fontAlgn="base">
                        <a:spcBef>
                          <a:spcPct val="20000"/>
                        </a:spcBef>
                        <a:spcAft>
                          <a:spcPct val="0"/>
                        </a:spcAft>
                        <a:buClr>
                          <a:schemeClr val="hlink"/>
                        </a:buClr>
                        <a:buSzPct val="85000"/>
                        <a:buFont typeface="Wingdings" pitchFamily="2" charset="2"/>
                        <a:defRPr>
                          <a:solidFill>
                            <a:schemeClr val="tx1"/>
                          </a:solidFill>
                          <a:latin typeface="Arial" charset="0"/>
                          <a:ea typeface="宋体" pitchFamily="2" charset="-122"/>
                        </a:defRPr>
                      </a:lvl8pPr>
                      <a:lvl9pPr fontAlgn="base">
                        <a:spcBef>
                          <a:spcPct val="20000"/>
                        </a:spcBef>
                        <a:spcAft>
                          <a:spcPct val="0"/>
                        </a:spcAft>
                        <a:buClr>
                          <a:schemeClr val="hlink"/>
                        </a:buClr>
                        <a:buSzPct val="85000"/>
                        <a:buFont typeface="Wingdings" pitchFamily="2" charset="2"/>
                        <a:defRPr>
                          <a:solidFill>
                            <a:schemeClr val="tx1"/>
                          </a:solidFill>
                          <a:latin typeface="Arial"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小企业会计制度</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附录：主要会计事项分录举例</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 一、流动资产</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二、长期投资</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三、固定资产</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四、无形资产和长期待摊费用</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五、流动负债</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六、长期负债</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七、所有者权益</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八、成本和费用</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九、收入</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十、利润和利润分配</a:t>
                      </a:r>
                    </a:p>
                  </a:txBody>
                  <a:tcPr marT="45716" marB="4571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B755B725-6C3C-4C41-A3C8-3AC83679D3A0}" type="slidenum">
              <a:rPr lang="en-US" altLang="zh-CN" sz="1400">
                <a:solidFill>
                  <a:srgbClr val="007A77"/>
                </a:solidFill>
              </a:rPr>
              <a:pPr algn="r" eaLnBrk="1" hangingPunct="1">
                <a:spcBef>
                  <a:spcPct val="0"/>
                </a:spcBef>
                <a:buClrTx/>
                <a:buSzTx/>
                <a:buFontTx/>
                <a:buNone/>
              </a:pPr>
              <a:t>120</a:t>
            </a:fld>
            <a:endParaRPr lang="en-US" altLang="zh-CN" sz="1400">
              <a:solidFill>
                <a:srgbClr val="007A77"/>
              </a:solidFill>
            </a:endParaRPr>
          </a:p>
        </p:txBody>
      </p:sp>
      <p:sp>
        <p:nvSpPr>
          <p:cNvPr id="125955" name="Rectangle 3"/>
          <p:cNvSpPr>
            <a:spLocks noGrp="1" noRot="1" noChangeArrowheads="1"/>
          </p:cNvSpPr>
          <p:nvPr>
            <p:ph type="body" idx="4294967295"/>
          </p:nvPr>
        </p:nvSpPr>
        <p:spPr>
          <a:xfrm>
            <a:off x="301625" y="2636838"/>
            <a:ext cx="8540750" cy="3600450"/>
          </a:xfrm>
        </p:spPr>
        <p:txBody>
          <a:bodyPr/>
          <a:lstStyle/>
          <a:p>
            <a:pPr marL="0" indent="0" eaLnBrk="1" hangingPunct="1">
              <a:buFont typeface="Wingdings" pitchFamily="2" charset="2"/>
              <a:buNone/>
            </a:pPr>
            <a:r>
              <a:rPr lang="zh-CN" altLang="en-US" sz="2400" smtClean="0">
                <a:latin typeface="黑体" pitchFamily="2" charset="-122"/>
                <a:ea typeface="黑体" pitchFamily="2" charset="-122"/>
              </a:rPr>
              <a:t>重点关注：                 </a:t>
            </a:r>
          </a:p>
          <a:p>
            <a:pPr marL="0" indent="0" eaLnBrk="1" hangingPunct="1">
              <a:buClr>
                <a:srgbClr val="FFCC00"/>
              </a:buClr>
              <a:buSzPct val="70000"/>
              <a:buFont typeface="Wingdings" pitchFamily="2" charset="2"/>
              <a:buNone/>
            </a:pPr>
            <a:r>
              <a:rPr lang="en-US" altLang="zh-CN" sz="2400" smtClean="0">
                <a:latin typeface="黑体" pitchFamily="2" charset="-122"/>
                <a:ea typeface="黑体" pitchFamily="2" charset="-122"/>
              </a:rPr>
              <a:t>   1</a:t>
            </a:r>
            <a:r>
              <a:rPr lang="zh-CN" altLang="en-US" sz="2400" smtClean="0">
                <a:latin typeface="黑体" pitchFamily="2" charset="-122"/>
                <a:ea typeface="黑体" pitchFamily="2" charset="-122"/>
              </a:rPr>
              <a:t>、利息费用的计提时点：借款合同约定的应付利息日；</a:t>
            </a:r>
          </a:p>
          <a:p>
            <a:pPr marL="0" indent="0" eaLnBrk="1" hangingPunct="1">
              <a:buClr>
                <a:srgbClr val="FFCC00"/>
              </a:buClr>
              <a:buSzPct val="70000"/>
              <a:buFont typeface="Wingdings" pitchFamily="2" charset="2"/>
              <a:buNone/>
            </a:pPr>
            <a:r>
              <a:rPr lang="en-US" altLang="zh-CN" sz="2400" smtClean="0">
                <a:solidFill>
                  <a:schemeClr val="hlink"/>
                </a:solidFill>
                <a:latin typeface="Garamond" pitchFamily="18" charset="0"/>
                <a:ea typeface="黑体" pitchFamily="2" charset="-122"/>
              </a:rPr>
              <a:t>——</a:t>
            </a:r>
            <a:r>
              <a:rPr lang="zh-CN" altLang="en-US" sz="2400" smtClean="0">
                <a:solidFill>
                  <a:schemeClr val="hlink"/>
                </a:solidFill>
                <a:latin typeface="黑体" pitchFamily="2" charset="-122"/>
                <a:ea typeface="黑体" pitchFamily="2" charset="-122"/>
              </a:rPr>
              <a:t>取消了</a:t>
            </a:r>
            <a:r>
              <a:rPr lang="zh-CN" altLang="en-US" sz="2400" smtClean="0">
                <a:solidFill>
                  <a:schemeClr val="hlink"/>
                </a:solidFill>
                <a:latin typeface="Garamond" pitchFamily="18" charset="0"/>
                <a:ea typeface="黑体" pitchFamily="2" charset="-122"/>
              </a:rPr>
              <a:t>“</a:t>
            </a:r>
            <a:r>
              <a:rPr lang="zh-CN" altLang="en-US" sz="2400" smtClean="0">
                <a:solidFill>
                  <a:schemeClr val="hlink"/>
                </a:solidFill>
                <a:latin typeface="黑体" pitchFamily="2" charset="-122"/>
                <a:ea typeface="黑体" pitchFamily="2" charset="-122"/>
              </a:rPr>
              <a:t>预提费用</a:t>
            </a:r>
            <a:r>
              <a:rPr lang="zh-CN" altLang="en-US" sz="2400" smtClean="0">
                <a:solidFill>
                  <a:schemeClr val="hlink"/>
                </a:solidFill>
                <a:latin typeface="Garamond" pitchFamily="18" charset="0"/>
                <a:ea typeface="黑体" pitchFamily="2" charset="-122"/>
              </a:rPr>
              <a:t>”</a:t>
            </a:r>
            <a:r>
              <a:rPr lang="zh-CN" altLang="en-US" sz="2400" smtClean="0">
                <a:solidFill>
                  <a:schemeClr val="hlink"/>
                </a:solidFill>
                <a:latin typeface="黑体" pitchFamily="2" charset="-122"/>
                <a:ea typeface="黑体" pitchFamily="2" charset="-122"/>
              </a:rPr>
              <a:t>科目，而计入</a:t>
            </a:r>
            <a:r>
              <a:rPr lang="zh-CN" altLang="en-US" sz="2400" smtClean="0">
                <a:solidFill>
                  <a:schemeClr val="hlink"/>
                </a:solidFill>
                <a:latin typeface="Garamond" pitchFamily="18" charset="0"/>
                <a:ea typeface="黑体" pitchFamily="2" charset="-122"/>
              </a:rPr>
              <a:t>“</a:t>
            </a:r>
            <a:r>
              <a:rPr lang="zh-CN" altLang="en-US" sz="2400" smtClean="0">
                <a:solidFill>
                  <a:schemeClr val="hlink"/>
                </a:solidFill>
                <a:latin typeface="黑体" pitchFamily="2" charset="-122"/>
                <a:ea typeface="黑体" pitchFamily="2" charset="-122"/>
              </a:rPr>
              <a:t>应付利息</a:t>
            </a:r>
            <a:r>
              <a:rPr lang="zh-CN" altLang="en-US" sz="2400" smtClean="0">
                <a:solidFill>
                  <a:schemeClr val="hlink"/>
                </a:solidFill>
                <a:latin typeface="Garamond" pitchFamily="18" charset="0"/>
                <a:ea typeface="黑体" pitchFamily="2" charset="-122"/>
              </a:rPr>
              <a:t>”</a:t>
            </a:r>
            <a:r>
              <a:rPr lang="zh-CN" altLang="en-US" sz="2400" smtClean="0">
                <a:solidFill>
                  <a:schemeClr val="hlink"/>
                </a:solidFill>
                <a:latin typeface="黑体" pitchFamily="2" charset="-122"/>
                <a:ea typeface="黑体" pitchFamily="2" charset="-122"/>
              </a:rPr>
              <a:t>科目</a:t>
            </a:r>
          </a:p>
          <a:p>
            <a:pPr marL="0" indent="0" eaLnBrk="1" hangingPunct="1">
              <a:buClr>
                <a:srgbClr val="FFCC00"/>
              </a:buClr>
              <a:buSzPct val="70000"/>
              <a:buFont typeface="Wingdings" pitchFamily="2" charset="2"/>
              <a:buNone/>
            </a:pPr>
            <a:r>
              <a:rPr lang="zh-CN" altLang="en-US" sz="2400" smtClean="0">
                <a:solidFill>
                  <a:schemeClr val="hlink"/>
                </a:solidFill>
                <a:latin typeface="黑体" pitchFamily="2" charset="-122"/>
                <a:ea typeface="黑体" pitchFamily="2" charset="-122"/>
              </a:rPr>
              <a:t>   调整分录： 借：预提费用</a:t>
            </a:r>
          </a:p>
          <a:p>
            <a:pPr marL="0" indent="0" eaLnBrk="1" hangingPunct="1">
              <a:buClr>
                <a:srgbClr val="FFCC00"/>
              </a:buClr>
              <a:buSzPct val="70000"/>
              <a:buFont typeface="Wingdings" pitchFamily="2" charset="2"/>
              <a:buNone/>
            </a:pPr>
            <a:r>
              <a:rPr lang="zh-CN" altLang="en-US" sz="2400" smtClean="0">
                <a:solidFill>
                  <a:schemeClr val="hlink"/>
                </a:solidFill>
                <a:latin typeface="黑体" pitchFamily="2" charset="-122"/>
                <a:ea typeface="黑体" pitchFamily="2" charset="-122"/>
              </a:rPr>
              <a:t>                  贷：应付利息</a:t>
            </a:r>
          </a:p>
          <a:p>
            <a:pPr marL="0" indent="0" eaLnBrk="1" hangingPunct="1">
              <a:buClr>
                <a:srgbClr val="FFCC00"/>
              </a:buClr>
              <a:buSzPct val="70000"/>
              <a:buFont typeface="Wingdings" pitchFamily="2" charset="2"/>
              <a:buNone/>
            </a:pPr>
            <a:r>
              <a:rPr lang="en-US" altLang="zh-CN" sz="2400" smtClean="0">
                <a:latin typeface="黑体" pitchFamily="2" charset="-122"/>
                <a:ea typeface="黑体" pitchFamily="2" charset="-122"/>
              </a:rPr>
              <a:t>   2</a:t>
            </a:r>
            <a:r>
              <a:rPr lang="zh-CN" altLang="en-US" sz="2400" smtClean="0">
                <a:latin typeface="黑体" pitchFamily="2" charset="-122"/>
                <a:ea typeface="黑体" pitchFamily="2" charset="-122"/>
              </a:rPr>
              <a:t>、利息费用全部计入财务费用，即不需要考虑借款费用资本化的问题。</a:t>
            </a:r>
          </a:p>
          <a:p>
            <a:pPr marL="0" indent="0" eaLnBrk="1" hangingPunct="1">
              <a:buFont typeface="Wingdings" pitchFamily="2" charset="2"/>
              <a:buNone/>
            </a:pPr>
            <a:endParaRPr lang="zh-CN" altLang="en-US" sz="2400" smtClean="0">
              <a:latin typeface="黑体" pitchFamily="2" charset="-122"/>
              <a:ea typeface="黑体" pitchFamily="2" charset="-122"/>
            </a:endParaRPr>
          </a:p>
        </p:txBody>
      </p:sp>
      <p:sp>
        <p:nvSpPr>
          <p:cNvPr id="125956" name="矩形 1"/>
          <p:cNvSpPr>
            <a:spLocks noChangeArrowheads="1"/>
          </p:cNvSpPr>
          <p:nvPr/>
        </p:nvSpPr>
        <p:spPr bwMode="auto">
          <a:xfrm>
            <a:off x="395288" y="620713"/>
            <a:ext cx="8353425" cy="135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endParaRPr lang="en-US" altLang="zh-CN" sz="1100" b="1">
              <a:latin typeface="宋体" pitchFamily="2" charset="-122"/>
            </a:endParaRPr>
          </a:p>
          <a:p>
            <a:pPr eaLnBrk="1" hangingPunct="1">
              <a:spcBef>
                <a:spcPct val="0"/>
              </a:spcBef>
              <a:buClrTx/>
              <a:buSzTx/>
              <a:buFontTx/>
              <a:buNone/>
            </a:pPr>
            <a:r>
              <a:rPr lang="zh-CN" altLang="en-US" sz="2400">
                <a:latin typeface="黑体" pitchFamily="2" charset="-122"/>
                <a:ea typeface="黑体" pitchFamily="2" charset="-122"/>
              </a:rPr>
              <a:t>（</a:t>
            </a:r>
            <a:r>
              <a:rPr lang="en-US" altLang="zh-CN" sz="2400">
                <a:latin typeface="黑体" pitchFamily="2" charset="-122"/>
                <a:ea typeface="黑体" pitchFamily="2" charset="-122"/>
              </a:rPr>
              <a:t>4</a:t>
            </a:r>
            <a:r>
              <a:rPr lang="zh-CN" altLang="en-US" sz="2400">
                <a:latin typeface="黑体" pitchFamily="2" charset="-122"/>
                <a:ea typeface="黑体" pitchFamily="2" charset="-122"/>
              </a:rPr>
              <a:t>）</a:t>
            </a:r>
            <a:r>
              <a:rPr lang="en-US" altLang="zh-CN" sz="2400">
                <a:latin typeface="黑体" pitchFamily="2" charset="-122"/>
                <a:ea typeface="黑体" pitchFamily="2" charset="-122"/>
              </a:rPr>
              <a:t>10</a:t>
            </a:r>
            <a:r>
              <a:rPr lang="zh-CN" altLang="en-US" sz="2400">
                <a:latin typeface="黑体" pitchFamily="2" charset="-122"/>
                <a:ea typeface="黑体" pitchFamily="2" charset="-122"/>
              </a:rPr>
              <a:t>月</a:t>
            </a:r>
            <a:r>
              <a:rPr lang="en-US" altLang="zh-CN" sz="2400">
                <a:latin typeface="黑体" pitchFamily="2" charset="-122"/>
                <a:ea typeface="黑体" pitchFamily="2" charset="-122"/>
              </a:rPr>
              <a:t>1</a:t>
            </a:r>
            <a:r>
              <a:rPr lang="zh-CN" altLang="en-US" sz="2400">
                <a:latin typeface="黑体" pitchFamily="2" charset="-122"/>
                <a:ea typeface="黑体" pitchFamily="2" charset="-122"/>
              </a:rPr>
              <a:t>日，偿还借款本金时：</a:t>
            </a:r>
            <a:br>
              <a:rPr lang="zh-CN" altLang="en-US" sz="2400">
                <a:latin typeface="黑体" pitchFamily="2" charset="-122"/>
                <a:ea typeface="黑体" pitchFamily="2" charset="-122"/>
              </a:rPr>
            </a:br>
            <a:r>
              <a:rPr lang="zh-CN" altLang="en-US" sz="2400">
                <a:latin typeface="黑体" pitchFamily="2" charset="-122"/>
                <a:ea typeface="黑体" pitchFamily="2" charset="-122"/>
              </a:rPr>
              <a:t>       借：短期借款       </a:t>
            </a:r>
            <a:r>
              <a:rPr lang="en-US" altLang="zh-CN" sz="2400">
                <a:latin typeface="黑体" pitchFamily="2" charset="-122"/>
                <a:ea typeface="黑体" pitchFamily="2" charset="-122"/>
              </a:rPr>
              <a:t>1000000</a:t>
            </a:r>
            <a:br>
              <a:rPr lang="en-US" altLang="zh-CN" sz="2400">
                <a:latin typeface="黑体" pitchFamily="2" charset="-122"/>
                <a:ea typeface="黑体" pitchFamily="2" charset="-122"/>
              </a:rPr>
            </a:br>
            <a:r>
              <a:rPr lang="en-US" altLang="zh-CN" sz="2400">
                <a:latin typeface="黑体" pitchFamily="2" charset="-122"/>
                <a:ea typeface="黑体" pitchFamily="2" charset="-122"/>
              </a:rPr>
              <a:t>          </a:t>
            </a:r>
            <a:r>
              <a:rPr lang="zh-CN" altLang="en-US" sz="2400">
                <a:latin typeface="黑体" pitchFamily="2" charset="-122"/>
                <a:ea typeface="黑体" pitchFamily="2" charset="-122"/>
              </a:rPr>
              <a:t>贷：银行存款      </a:t>
            </a:r>
            <a:r>
              <a:rPr lang="en-US" altLang="zh-CN" sz="2400">
                <a:latin typeface="黑体" pitchFamily="2" charset="-122"/>
                <a:ea typeface="黑体" pitchFamily="2" charset="-122"/>
              </a:rPr>
              <a:t>1000000</a:t>
            </a:r>
            <a:endParaRPr lang="zh-CN" altLang="en-US" sz="2400">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BBE7F401-965C-4A02-9875-903CFA2582B9}" type="slidenum">
              <a:rPr lang="en-US" altLang="zh-CN" sz="1400">
                <a:solidFill>
                  <a:srgbClr val="007A77"/>
                </a:solidFill>
              </a:rPr>
              <a:pPr algn="r" eaLnBrk="1" hangingPunct="1">
                <a:spcBef>
                  <a:spcPct val="0"/>
                </a:spcBef>
                <a:buClrTx/>
                <a:buSzTx/>
                <a:buFontTx/>
                <a:buNone/>
              </a:pPr>
              <a:t>121</a:t>
            </a:fld>
            <a:endParaRPr lang="en-US" altLang="zh-CN" sz="1400">
              <a:solidFill>
                <a:srgbClr val="007A77"/>
              </a:solidFill>
            </a:endParaRPr>
          </a:p>
        </p:txBody>
      </p:sp>
      <p:sp>
        <p:nvSpPr>
          <p:cNvPr id="77827" name="Rectangle 3"/>
          <p:cNvSpPr>
            <a:spLocks noGrp="1" noRot="1" noChangeArrowheads="1"/>
          </p:cNvSpPr>
          <p:nvPr>
            <p:ph type="body" idx="4294967295"/>
          </p:nvPr>
        </p:nvSpPr>
        <p:spPr>
          <a:xfrm>
            <a:off x="323850" y="620713"/>
            <a:ext cx="8540750" cy="5694362"/>
          </a:xfrm>
        </p:spPr>
        <p:txBody>
          <a:bodyPr/>
          <a:lstStyle/>
          <a:p>
            <a:pPr marL="0" indent="0" eaLnBrk="1" hangingPunct="1">
              <a:buFont typeface="Wingdings" pitchFamily="2" charset="2"/>
              <a:buNone/>
              <a:defRPr/>
            </a:pPr>
            <a:endParaRPr lang="en-US" altLang="zh-CN" sz="1100" b="1" dirty="0" smtClean="0"/>
          </a:p>
          <a:p>
            <a:pPr marL="0" indent="0" eaLnBrk="1" hangingPunct="1">
              <a:buFont typeface="Wingdings" pitchFamily="2" charset="2"/>
              <a:buNone/>
              <a:defRPr/>
            </a:pPr>
            <a:r>
              <a:rPr lang="en-US" altLang="zh-CN" sz="2800" b="1" dirty="0" smtClean="0"/>
              <a:t>      </a:t>
            </a:r>
          </a:p>
          <a:p>
            <a:pPr marL="0" indent="0" eaLnBrk="1" hangingPunct="1">
              <a:buFont typeface="Wingdings" pitchFamily="2" charset="2"/>
              <a:buNone/>
              <a:defRPr/>
            </a:pPr>
            <a:r>
              <a:rPr lang="zh-CN" altLang="en-US" sz="2800" b="1" dirty="0">
                <a:latin typeface="Garamond"/>
              </a:rPr>
              <a:t> </a:t>
            </a:r>
            <a:endParaRPr lang="en-US" altLang="zh-CN" sz="2800" b="1" dirty="0" smtClean="0">
              <a:latin typeface="Garamond"/>
            </a:endParaRPr>
          </a:p>
          <a:p>
            <a:pPr marL="0" indent="0" eaLnBrk="1" hangingPunct="1">
              <a:buFont typeface="Wingdings" pitchFamily="2" charset="2"/>
              <a:buNone/>
              <a:defRPr/>
            </a:pPr>
            <a:r>
              <a:rPr lang="zh-CN" altLang="en-US" sz="2800" b="1" dirty="0" smtClean="0">
                <a:latin typeface="Garamond"/>
              </a:rPr>
              <a:t>第三十八</a:t>
            </a:r>
            <a:r>
              <a:rPr lang="zh-CN" altLang="en-US" sz="2800" b="1" dirty="0">
                <a:latin typeface="Garamond"/>
              </a:rPr>
              <a:t>条　企业在生产经营活动中发生的下列利息支出，准予扣除： </a:t>
            </a:r>
            <a:br>
              <a:rPr lang="zh-CN" altLang="en-US" sz="2800" b="1" dirty="0">
                <a:latin typeface="Garamond"/>
              </a:rPr>
            </a:br>
            <a:r>
              <a:rPr lang="zh-CN" altLang="en-US" sz="2800" b="1" dirty="0" smtClean="0">
                <a:latin typeface="Garamond"/>
              </a:rPr>
              <a:t>（</a:t>
            </a:r>
            <a:r>
              <a:rPr lang="zh-CN" altLang="en-US" sz="2800" b="1" dirty="0">
                <a:latin typeface="Garamond"/>
              </a:rPr>
              <a:t>一）非金融企业向金融企业借款的利息支出、金融企业的各项存款利息支出和同业拆借利息支出、企业经批准发行债券的利息支出； </a:t>
            </a:r>
            <a:br>
              <a:rPr lang="zh-CN" altLang="en-US" sz="2800" b="1" dirty="0">
                <a:latin typeface="Garamond"/>
              </a:rPr>
            </a:br>
            <a:r>
              <a:rPr lang="zh-CN" altLang="en-US" sz="2800" b="1" dirty="0" smtClean="0">
                <a:latin typeface="Garamond"/>
              </a:rPr>
              <a:t>（</a:t>
            </a:r>
            <a:r>
              <a:rPr lang="zh-CN" altLang="en-US" sz="2800" b="1" dirty="0">
                <a:latin typeface="Garamond"/>
              </a:rPr>
              <a:t>二）非金融企业向非金融企业借款的利息支出，不超过按照金融企业同期同类贷款利率计算的数额的部分。 </a:t>
            </a:r>
            <a:r>
              <a:rPr lang="zh-CN" altLang="en-US" b="1" dirty="0">
                <a:solidFill>
                  <a:srgbClr val="FFFFFF"/>
                </a:solidFill>
                <a:effectLst>
                  <a:outerShdw blurRad="38100" dist="38100" dir="2700000" algn="tl">
                    <a:srgbClr val="000000"/>
                  </a:outerShdw>
                </a:effectLst>
                <a:latin typeface="Garamond"/>
              </a:rPr>
              <a:t/>
            </a:r>
            <a:br>
              <a:rPr lang="zh-CN" altLang="en-US" b="1" dirty="0">
                <a:solidFill>
                  <a:srgbClr val="FFFFFF"/>
                </a:solidFill>
                <a:effectLst>
                  <a:outerShdw blurRad="38100" dist="38100" dir="2700000" algn="tl">
                    <a:srgbClr val="000000"/>
                  </a:outerShdw>
                </a:effectLst>
                <a:latin typeface="Garamond"/>
              </a:rPr>
            </a:br>
            <a:endParaRPr lang="zh-CN" altLang="en-US" b="1" dirty="0"/>
          </a:p>
        </p:txBody>
      </p:sp>
      <p:sp>
        <p:nvSpPr>
          <p:cNvPr id="2" name="矩形 1"/>
          <p:cNvSpPr/>
          <p:nvPr/>
        </p:nvSpPr>
        <p:spPr>
          <a:xfrm>
            <a:off x="395288" y="692150"/>
            <a:ext cx="8424862" cy="585788"/>
          </a:xfrm>
          <a:prstGeom prst="rect">
            <a:avLst/>
          </a:prstGeom>
        </p:spPr>
        <p:txBody>
          <a:bodyPr>
            <a:spAutoFit/>
          </a:bodyPr>
          <a:lstStyle/>
          <a:p>
            <a:pPr fontAlgn="auto">
              <a:spcBef>
                <a:spcPts val="0"/>
              </a:spcBef>
              <a:spcAft>
                <a:spcPts val="0"/>
              </a:spcAft>
              <a:defRPr/>
            </a:pPr>
            <a:r>
              <a:rPr lang="zh-CN" altLang="en-US" sz="3200" b="1" kern="0" dirty="0">
                <a:latin typeface="Garamond"/>
                <a:ea typeface="+mn-ea"/>
                <a:cs typeface="+mj-cs"/>
              </a:rPr>
              <a:t>企业所得税法实施条例规定</a:t>
            </a:r>
            <a:endParaRPr lang="zh-CN" altLang="en-US" sz="3200" b="1" kern="0" dirty="0">
              <a:latin typeface="+mn-lt"/>
              <a:ea typeface="+mn-ea"/>
            </a:endParaRPr>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E7D6BD22-E84A-43D9-B679-D038771A5E56}" type="slidenum">
              <a:rPr lang="en-US" altLang="zh-CN" sz="1400">
                <a:solidFill>
                  <a:srgbClr val="007A77"/>
                </a:solidFill>
              </a:rPr>
              <a:pPr algn="r" eaLnBrk="1" hangingPunct="1">
                <a:spcBef>
                  <a:spcPct val="0"/>
                </a:spcBef>
                <a:buClrTx/>
                <a:buSzTx/>
                <a:buFontTx/>
                <a:buNone/>
              </a:pPr>
              <a:t>122</a:t>
            </a:fld>
            <a:endParaRPr lang="en-US" altLang="zh-CN" sz="1400">
              <a:solidFill>
                <a:srgbClr val="007A77"/>
              </a:solidFill>
            </a:endParaRPr>
          </a:p>
        </p:txBody>
      </p:sp>
      <p:sp>
        <p:nvSpPr>
          <p:cNvPr id="128003"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r>
              <a:rPr lang="zh-CN" altLang="en-US" sz="2400" b="1" smtClean="0">
                <a:latin typeface="黑体" pitchFamily="2" charset="-122"/>
                <a:ea typeface="黑体" pitchFamily="2" charset="-122"/>
              </a:rPr>
              <a:t>（二）应付票据</a:t>
            </a:r>
            <a:endParaRPr lang="en-US" altLang="zh-CN" sz="2400" b="1" smtClean="0">
              <a:latin typeface="黑体" pitchFamily="2" charset="-122"/>
              <a:ea typeface="黑体" pitchFamily="2" charset="-122"/>
            </a:endParaRPr>
          </a:p>
          <a:p>
            <a:pPr marL="0" indent="0" eaLnBrk="1" hangingPunct="1">
              <a:buFont typeface="Wingdings" pitchFamily="2" charset="2"/>
              <a:buNone/>
            </a:pPr>
            <a:endParaRPr lang="en-US" altLang="zh-CN" sz="2400" b="1" smtClean="0">
              <a:latin typeface="黑体" pitchFamily="2" charset="-122"/>
              <a:ea typeface="黑体" pitchFamily="2" charset="-122"/>
            </a:endParaRPr>
          </a:p>
          <a:p>
            <a:pPr marL="0" indent="0" eaLnBrk="1" hangingPunct="1">
              <a:lnSpc>
                <a:spcPct val="90000"/>
              </a:lnSpc>
              <a:buClr>
                <a:srgbClr val="FFCC00"/>
              </a:buClr>
              <a:buSzPct val="70000"/>
              <a:buFont typeface="Wingdings" pitchFamily="2" charset="2"/>
              <a:buNone/>
            </a:pPr>
            <a:r>
              <a:rPr lang="en-US" altLang="zh-CN" sz="2400" b="1" smtClean="0">
                <a:latin typeface="黑体" pitchFamily="2" charset="-122"/>
                <a:ea typeface="黑体" pitchFamily="2" charset="-122"/>
              </a:rPr>
              <a:t>1</a:t>
            </a:r>
            <a:r>
              <a:rPr lang="zh-CN" altLang="en-US" sz="2400" b="1" smtClean="0">
                <a:latin typeface="黑体" pitchFamily="2" charset="-122"/>
                <a:ea typeface="黑体" pitchFamily="2" charset="-122"/>
              </a:rPr>
              <a:t>、应付票据的核算内容</a:t>
            </a:r>
          </a:p>
          <a:p>
            <a:pPr marL="0" indent="0" eaLnBrk="1" hangingPunct="1">
              <a:lnSpc>
                <a:spcPct val="90000"/>
              </a:lnSpc>
              <a:buClr>
                <a:srgbClr val="FFCC00"/>
              </a:buClr>
              <a:buSzPct val="70000"/>
              <a:buFont typeface="Wingdings" pitchFamily="2" charset="2"/>
              <a:buNone/>
            </a:pPr>
            <a:r>
              <a:rPr lang="zh-CN" altLang="en-US" sz="2400" b="1" smtClean="0">
                <a:latin typeface="黑体" pitchFamily="2" charset="-122"/>
                <a:ea typeface="黑体" pitchFamily="2" charset="-122"/>
              </a:rPr>
              <a:t>    是指小企业因购买材料、商品和接受劳务供应等日常生产经营活动开出、承兑的商业汇票。</a:t>
            </a:r>
          </a:p>
          <a:p>
            <a:pPr marL="0" indent="0" eaLnBrk="1" hangingPunct="1">
              <a:lnSpc>
                <a:spcPct val="90000"/>
              </a:lnSpc>
              <a:buClr>
                <a:srgbClr val="FFCC00"/>
              </a:buClr>
              <a:buSzPct val="70000"/>
              <a:buFont typeface="Wingdings" pitchFamily="2" charset="2"/>
              <a:buNone/>
            </a:pPr>
            <a:endParaRPr lang="zh-CN" altLang="en-US" sz="2400" b="1" smtClean="0">
              <a:latin typeface="黑体" pitchFamily="2" charset="-122"/>
              <a:ea typeface="黑体" pitchFamily="2" charset="-122"/>
            </a:endParaRPr>
          </a:p>
          <a:p>
            <a:pPr marL="0" indent="0" eaLnBrk="1" hangingPunct="1">
              <a:lnSpc>
                <a:spcPct val="90000"/>
              </a:lnSpc>
              <a:buClr>
                <a:srgbClr val="FFCC00"/>
              </a:buClr>
              <a:buSzPct val="70000"/>
              <a:buFont typeface="Wingdings" pitchFamily="2" charset="2"/>
              <a:buNone/>
            </a:pPr>
            <a:r>
              <a:rPr lang="en-US" altLang="zh-CN" sz="2400" b="1" smtClean="0">
                <a:latin typeface="黑体" pitchFamily="2" charset="-122"/>
                <a:ea typeface="黑体" pitchFamily="2" charset="-122"/>
              </a:rPr>
              <a:t>2</a:t>
            </a:r>
            <a:r>
              <a:rPr lang="zh-CN" altLang="en-US" sz="2400" b="1" smtClean="0">
                <a:latin typeface="黑体" pitchFamily="2" charset="-122"/>
                <a:ea typeface="黑体" pitchFamily="2" charset="-122"/>
              </a:rPr>
              <a:t>、应付票据的会计处理</a:t>
            </a:r>
          </a:p>
          <a:p>
            <a:pPr marL="0" indent="0" eaLnBrk="1" hangingPunct="1">
              <a:lnSpc>
                <a:spcPct val="90000"/>
              </a:lnSpc>
              <a:buClr>
                <a:srgbClr val="FFCC00"/>
              </a:buClr>
              <a:buSzPct val="70000"/>
              <a:buFont typeface="Wingdings" pitchFamily="2" charset="2"/>
              <a:buNone/>
            </a:pPr>
            <a:r>
              <a:rPr lang="zh-CN" altLang="en-US" sz="2400" b="1" smtClean="0">
                <a:latin typeface="黑体" pitchFamily="2" charset="-122"/>
                <a:ea typeface="黑体" pitchFamily="2" charset="-122"/>
              </a:rPr>
              <a:t>   例：某企业购入原材料</a:t>
            </a:r>
            <a:r>
              <a:rPr lang="en-US" altLang="zh-CN" sz="2400" b="1" smtClean="0">
                <a:latin typeface="黑体" pitchFamily="2" charset="-122"/>
                <a:ea typeface="黑体" pitchFamily="2" charset="-122"/>
              </a:rPr>
              <a:t>10000</a:t>
            </a:r>
            <a:r>
              <a:rPr lang="zh-CN" altLang="en-US" sz="2400" b="1" smtClean="0">
                <a:latin typeface="黑体" pitchFamily="2" charset="-122"/>
                <a:ea typeface="黑体" pitchFamily="2" charset="-122"/>
              </a:rPr>
              <a:t>元，增值税</a:t>
            </a:r>
            <a:r>
              <a:rPr lang="en-US" altLang="zh-CN" sz="2400" b="1" smtClean="0">
                <a:latin typeface="黑体" pitchFamily="2" charset="-122"/>
                <a:ea typeface="黑体" pitchFamily="2" charset="-122"/>
              </a:rPr>
              <a:t>1700</a:t>
            </a:r>
            <a:r>
              <a:rPr lang="zh-CN" altLang="en-US" sz="2400" b="1" smtClean="0">
                <a:latin typeface="黑体" pitchFamily="2" charset="-122"/>
                <a:ea typeface="黑体" pitchFamily="2" charset="-122"/>
              </a:rPr>
              <a:t>元，按合同开出</a:t>
            </a:r>
            <a:r>
              <a:rPr lang="en-US" altLang="zh-CN" sz="2400" b="1" smtClean="0">
                <a:latin typeface="黑体" pitchFamily="2" charset="-122"/>
                <a:ea typeface="黑体" pitchFamily="2" charset="-122"/>
              </a:rPr>
              <a:t>4</a:t>
            </a:r>
            <a:r>
              <a:rPr lang="zh-CN" altLang="en-US" sz="2400" b="1" smtClean="0">
                <a:latin typeface="黑体" pitchFamily="2" charset="-122"/>
                <a:ea typeface="黑体" pitchFamily="2" charset="-122"/>
              </a:rPr>
              <a:t>个月无息商业承兑汇票，支付购货款。另前欠甲公司应付账款</a:t>
            </a:r>
            <a:r>
              <a:rPr lang="en-US" altLang="zh-CN" sz="2400" b="1" smtClean="0">
                <a:latin typeface="黑体" pitchFamily="2" charset="-122"/>
                <a:ea typeface="黑体" pitchFamily="2" charset="-122"/>
              </a:rPr>
              <a:t>20000</a:t>
            </a:r>
            <a:r>
              <a:rPr lang="zh-CN" altLang="en-US" sz="2400" b="1" smtClean="0">
                <a:latin typeface="黑体" pitchFamily="2" charset="-122"/>
                <a:ea typeface="黑体" pitchFamily="2" charset="-122"/>
              </a:rPr>
              <a:t>元，现以一张为期</a:t>
            </a:r>
            <a:r>
              <a:rPr lang="en-US" altLang="zh-CN" sz="2400" b="1" smtClean="0">
                <a:latin typeface="黑体" pitchFamily="2" charset="-122"/>
                <a:ea typeface="黑体" pitchFamily="2" charset="-122"/>
              </a:rPr>
              <a:t>2</a:t>
            </a:r>
            <a:r>
              <a:rPr lang="zh-CN" altLang="en-US" sz="2400" b="1" smtClean="0">
                <a:latin typeface="黑体" pitchFamily="2" charset="-122"/>
                <a:ea typeface="黑体" pitchFamily="2" charset="-122"/>
              </a:rPr>
              <a:t>个月的无息商业承兑汇票付款。根据开出的商业承兑汇票会计处理如下： </a:t>
            </a:r>
          </a:p>
          <a:p>
            <a:pPr marL="0" indent="0" eaLnBrk="1" hangingPunct="1">
              <a:buFont typeface="Wingdings" pitchFamily="2" charset="2"/>
              <a:buNone/>
            </a:pPr>
            <a:endParaRPr lang="zh-CN" altLang="en-US" sz="2400" b="1" smtClean="0">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BCC0C6DF-E1DE-4DD6-8A8F-148B0D73F1DA}" type="slidenum">
              <a:rPr lang="en-US" altLang="zh-CN" sz="1400">
                <a:solidFill>
                  <a:srgbClr val="007A77"/>
                </a:solidFill>
              </a:rPr>
              <a:pPr algn="r" eaLnBrk="1" hangingPunct="1">
                <a:spcBef>
                  <a:spcPct val="0"/>
                </a:spcBef>
                <a:buClrTx/>
                <a:buSzTx/>
                <a:buFontTx/>
                <a:buNone/>
              </a:pPr>
              <a:t>123</a:t>
            </a:fld>
            <a:endParaRPr lang="en-US" altLang="zh-CN" sz="1400">
              <a:solidFill>
                <a:srgbClr val="007A77"/>
              </a:solidFill>
            </a:endParaRPr>
          </a:p>
        </p:txBody>
      </p:sp>
      <p:sp>
        <p:nvSpPr>
          <p:cNvPr id="129027"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129028" name="矩形 1"/>
          <p:cNvSpPr>
            <a:spLocks noChangeArrowheads="1"/>
          </p:cNvSpPr>
          <p:nvPr/>
        </p:nvSpPr>
        <p:spPr bwMode="auto">
          <a:xfrm>
            <a:off x="323850" y="692150"/>
            <a:ext cx="8496300" cy="533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r>
              <a:rPr lang="zh-CN" altLang="en-US" sz="2800" b="1">
                <a:latin typeface="宋体" pitchFamily="2" charset="-122"/>
              </a:rPr>
              <a:t>    </a:t>
            </a:r>
            <a:r>
              <a:rPr lang="zh-CN" altLang="en-US" sz="2400" b="1">
                <a:latin typeface="黑体" pitchFamily="2" charset="-122"/>
                <a:ea typeface="黑体" pitchFamily="2" charset="-122"/>
              </a:rPr>
              <a:t>借：原材料                           </a:t>
            </a:r>
            <a:r>
              <a:rPr lang="en-US" altLang="zh-CN" sz="2400" b="1">
                <a:latin typeface="黑体" pitchFamily="2" charset="-122"/>
                <a:ea typeface="黑体" pitchFamily="2" charset="-122"/>
              </a:rPr>
              <a:t>10000 </a:t>
            </a:r>
            <a:br>
              <a:rPr lang="en-US" altLang="zh-CN" sz="2400" b="1">
                <a:latin typeface="黑体" pitchFamily="2" charset="-122"/>
                <a:ea typeface="黑体" pitchFamily="2" charset="-122"/>
              </a:rPr>
            </a:br>
            <a:r>
              <a:rPr lang="en-US" altLang="zh-CN" sz="2400" b="1">
                <a:latin typeface="黑体" pitchFamily="2" charset="-122"/>
                <a:ea typeface="黑体" pitchFamily="2" charset="-122"/>
              </a:rPr>
              <a:t>        </a:t>
            </a:r>
            <a:r>
              <a:rPr lang="zh-CN" altLang="en-US" sz="2400" b="1">
                <a:latin typeface="黑体" pitchFamily="2" charset="-122"/>
                <a:ea typeface="黑体" pitchFamily="2" charset="-122"/>
              </a:rPr>
              <a:t>应交税费 </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应交增值税（进项税额）  </a:t>
            </a:r>
            <a:r>
              <a:rPr lang="en-US" altLang="zh-CN" sz="2400" b="1">
                <a:latin typeface="黑体" pitchFamily="2" charset="-122"/>
                <a:ea typeface="黑体" pitchFamily="2" charset="-122"/>
              </a:rPr>
              <a:t>1700 </a:t>
            </a:r>
            <a:r>
              <a:rPr lang="zh-CN" altLang="en-US" sz="2400" b="1">
                <a:latin typeface="黑体" pitchFamily="2" charset="-122"/>
                <a:ea typeface="黑体" pitchFamily="2" charset="-122"/>
              </a:rPr>
              <a:t>　　                                                            </a:t>
            </a:r>
            <a:endParaRPr lang="en-US" altLang="zh-CN" sz="2400" b="1">
              <a:latin typeface="黑体" pitchFamily="2" charset="-122"/>
              <a:ea typeface="黑体" pitchFamily="2" charset="-122"/>
            </a:endParaRPr>
          </a:p>
          <a:p>
            <a:pPr eaLnBrk="1" hangingPunct="1">
              <a:spcBef>
                <a:spcPct val="0"/>
              </a:spcBef>
              <a:buClrTx/>
              <a:buSzTx/>
              <a:buFontTx/>
              <a:buNone/>
            </a:pPr>
            <a:r>
              <a:rPr lang="en-US" altLang="zh-CN" sz="2400" b="1">
                <a:latin typeface="黑体" pitchFamily="2" charset="-122"/>
                <a:ea typeface="黑体" pitchFamily="2" charset="-122"/>
              </a:rPr>
              <a:t>        </a:t>
            </a:r>
            <a:r>
              <a:rPr lang="zh-CN" altLang="en-US" sz="2400" b="1">
                <a:latin typeface="黑体" pitchFamily="2" charset="-122"/>
                <a:ea typeface="黑体" pitchFamily="2" charset="-122"/>
              </a:rPr>
              <a:t>应付账款</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甲公司                </a:t>
            </a:r>
            <a:r>
              <a:rPr lang="en-US" altLang="zh-CN" sz="2400" b="1">
                <a:latin typeface="黑体" pitchFamily="2" charset="-122"/>
                <a:ea typeface="黑体" pitchFamily="2" charset="-122"/>
              </a:rPr>
              <a:t>20000</a:t>
            </a:r>
            <a:br>
              <a:rPr lang="en-US" altLang="zh-CN" sz="2400" b="1">
                <a:latin typeface="黑体" pitchFamily="2" charset="-122"/>
                <a:ea typeface="黑体" pitchFamily="2" charset="-122"/>
              </a:rPr>
            </a:br>
            <a:r>
              <a:rPr lang="zh-CN" altLang="en-US" sz="2400" b="1">
                <a:latin typeface="黑体" pitchFamily="2" charset="-122"/>
                <a:ea typeface="黑体" pitchFamily="2" charset="-122"/>
              </a:rPr>
              <a:t>        贷：应付票据                             </a:t>
            </a:r>
            <a:r>
              <a:rPr lang="en-US" altLang="zh-CN" sz="2400" b="1">
                <a:latin typeface="黑体" pitchFamily="2" charset="-122"/>
                <a:ea typeface="黑体" pitchFamily="2" charset="-122"/>
              </a:rPr>
              <a:t>31700</a:t>
            </a:r>
          </a:p>
          <a:p>
            <a:pPr eaLnBrk="1" hangingPunct="1">
              <a:spcBef>
                <a:spcPct val="0"/>
              </a:spcBef>
              <a:buClrTx/>
              <a:buSzTx/>
              <a:buFontTx/>
              <a:buNone/>
            </a:pPr>
            <a:endParaRPr lang="en-US" altLang="zh-CN" sz="2400" b="1">
              <a:latin typeface="黑体" pitchFamily="2" charset="-122"/>
              <a:ea typeface="黑体" pitchFamily="2" charset="-122"/>
            </a:endParaRPr>
          </a:p>
          <a:p>
            <a:pPr eaLnBrk="1" hangingPunct="1">
              <a:lnSpc>
                <a:spcPct val="90000"/>
              </a:lnSpc>
              <a:buClr>
                <a:srgbClr val="FFCC00"/>
              </a:buClr>
              <a:buSzPct val="70000"/>
              <a:buFontTx/>
              <a:buNone/>
            </a:pPr>
            <a:r>
              <a:rPr lang="en-US" altLang="zh-CN" sz="2400" b="1">
                <a:latin typeface="黑体" pitchFamily="2" charset="-122"/>
                <a:ea typeface="黑体" pitchFamily="2" charset="-122"/>
              </a:rPr>
              <a:t>2</a:t>
            </a:r>
            <a:r>
              <a:rPr lang="zh-CN" altLang="en-US" sz="2400" b="1">
                <a:latin typeface="黑体" pitchFamily="2" charset="-122"/>
                <a:ea typeface="黑体" pitchFamily="2" charset="-122"/>
              </a:rPr>
              <a:t>个月到期归还甲公司货款，根据付款凭证，作会计分录如下： </a:t>
            </a:r>
          </a:p>
          <a:p>
            <a:pPr eaLnBrk="1" hangingPunct="1">
              <a:lnSpc>
                <a:spcPct val="90000"/>
              </a:lnSpc>
              <a:buClr>
                <a:srgbClr val="FFCC00"/>
              </a:buClr>
              <a:buSzPct val="70000"/>
              <a:buFontTx/>
              <a:buNone/>
            </a:pPr>
            <a:r>
              <a:rPr lang="zh-CN" altLang="en-US" sz="2400" b="1">
                <a:latin typeface="黑体" pitchFamily="2" charset="-122"/>
                <a:ea typeface="黑体" pitchFamily="2" charset="-122"/>
              </a:rPr>
              <a:t>　   借：应付票据      </a:t>
            </a:r>
            <a:r>
              <a:rPr lang="en-US" altLang="zh-CN" sz="2400" b="1">
                <a:latin typeface="黑体" pitchFamily="2" charset="-122"/>
                <a:ea typeface="黑体" pitchFamily="2" charset="-122"/>
              </a:rPr>
              <a:t>20000</a:t>
            </a:r>
          </a:p>
          <a:p>
            <a:pPr eaLnBrk="1" hangingPunct="1">
              <a:lnSpc>
                <a:spcPct val="90000"/>
              </a:lnSpc>
              <a:buClr>
                <a:srgbClr val="FFCC00"/>
              </a:buClr>
              <a:buSzPct val="70000"/>
              <a:buFontTx/>
              <a:buNone/>
            </a:pPr>
            <a:r>
              <a:rPr lang="zh-CN" altLang="en-US" sz="2400" b="1">
                <a:latin typeface="黑体" pitchFamily="2" charset="-122"/>
                <a:ea typeface="黑体" pitchFamily="2" charset="-122"/>
              </a:rPr>
              <a:t>　       贷：银行存款        </a:t>
            </a:r>
            <a:r>
              <a:rPr lang="en-US" altLang="zh-CN" sz="2400" b="1">
                <a:latin typeface="黑体" pitchFamily="2" charset="-122"/>
                <a:ea typeface="黑体" pitchFamily="2" charset="-122"/>
              </a:rPr>
              <a:t>20000</a:t>
            </a:r>
          </a:p>
          <a:p>
            <a:pPr eaLnBrk="1" hangingPunct="1">
              <a:lnSpc>
                <a:spcPct val="90000"/>
              </a:lnSpc>
              <a:buClr>
                <a:srgbClr val="FFCC00"/>
              </a:buClr>
              <a:buSzPct val="70000"/>
              <a:buFontTx/>
              <a:buNone/>
            </a:pPr>
            <a:endParaRPr lang="en-US" altLang="zh-CN" sz="2400" b="1">
              <a:latin typeface="黑体" pitchFamily="2" charset="-122"/>
              <a:ea typeface="黑体" pitchFamily="2" charset="-122"/>
            </a:endParaRPr>
          </a:p>
          <a:p>
            <a:pPr eaLnBrk="1" hangingPunct="1">
              <a:lnSpc>
                <a:spcPct val="90000"/>
              </a:lnSpc>
              <a:buClr>
                <a:srgbClr val="FFCC00"/>
              </a:buClr>
              <a:buSzPct val="70000"/>
              <a:buFontTx/>
              <a:buNone/>
            </a:pPr>
            <a:r>
              <a:rPr lang="en-US" altLang="zh-CN" sz="2400" b="1">
                <a:latin typeface="黑体" pitchFamily="2" charset="-122"/>
                <a:ea typeface="黑体" pitchFamily="2" charset="-122"/>
              </a:rPr>
              <a:t>    </a:t>
            </a:r>
            <a:r>
              <a:rPr lang="zh-CN" altLang="en-US" sz="2400" b="1">
                <a:latin typeface="黑体" pitchFamily="2" charset="-122"/>
                <a:ea typeface="黑体" pitchFamily="2" charset="-122"/>
              </a:rPr>
              <a:t>企业应设置应付票据备查簿，详细登记每一应付票据的种类、号数、签发日期、到期日、票面金额、合同交易号、收款人的姓名或单位名称，以及付款日期和金额等资料。应付票据到期付清后，应当及时在备查簿中逐笔注销。 </a:t>
            </a:r>
          </a:p>
          <a:p>
            <a:pPr eaLnBrk="1" hangingPunct="1">
              <a:spcBef>
                <a:spcPct val="0"/>
              </a:spcBef>
              <a:buClrTx/>
              <a:buSzTx/>
              <a:buFontTx/>
              <a:buNone/>
            </a:pPr>
            <a:endParaRPr lang="zh-CN" altLang="en-US" sz="2400">
              <a:solidFill>
                <a:srgbClr val="000000"/>
              </a:solidFill>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C81B8A35-40C6-46AC-84A7-95B14C532ACF}" type="slidenum">
              <a:rPr lang="en-US" altLang="zh-CN" sz="1400">
                <a:solidFill>
                  <a:srgbClr val="007A77"/>
                </a:solidFill>
              </a:rPr>
              <a:pPr algn="r" eaLnBrk="1" hangingPunct="1">
                <a:spcBef>
                  <a:spcPct val="0"/>
                </a:spcBef>
                <a:buClrTx/>
                <a:buSzTx/>
                <a:buFontTx/>
                <a:buNone/>
              </a:pPr>
              <a:t>124</a:t>
            </a:fld>
            <a:endParaRPr lang="en-US" altLang="zh-CN" sz="1400">
              <a:solidFill>
                <a:srgbClr val="007A77"/>
              </a:solidFill>
            </a:endParaRPr>
          </a:p>
        </p:txBody>
      </p:sp>
      <p:sp>
        <p:nvSpPr>
          <p:cNvPr id="130051" name="Rectangle 3"/>
          <p:cNvSpPr>
            <a:spLocks noGrp="1" noRot="1" noChangeArrowheads="1"/>
          </p:cNvSpPr>
          <p:nvPr>
            <p:ph type="body" idx="4294967295"/>
          </p:nvPr>
        </p:nvSpPr>
        <p:spPr>
          <a:xfrm>
            <a:off x="250825" y="1125538"/>
            <a:ext cx="8540750" cy="4327525"/>
          </a:xfrm>
        </p:spPr>
        <p:txBody>
          <a:bodyPr/>
          <a:lstStyle/>
          <a:p>
            <a:pPr marL="0" indent="0" eaLnBrk="1" hangingPunct="1">
              <a:buFont typeface="Wingdings" pitchFamily="2" charset="2"/>
              <a:buNone/>
            </a:pPr>
            <a:endParaRPr lang="en-US" altLang="zh-CN" sz="1300" b="1" smtClean="0"/>
          </a:p>
          <a:p>
            <a:pPr marL="0" indent="0" eaLnBrk="1" hangingPunct="1">
              <a:buFont typeface="Wingdings" pitchFamily="2" charset="2"/>
              <a:buNone/>
            </a:pPr>
            <a:r>
              <a:rPr lang="en-US" altLang="zh-CN" sz="1300" b="1" smtClean="0"/>
              <a:t>  </a:t>
            </a:r>
            <a:r>
              <a:rPr lang="en-US" altLang="zh-CN" sz="3600" b="1" smtClean="0"/>
              <a:t>  </a:t>
            </a:r>
            <a:r>
              <a:rPr lang="en-US" altLang="zh-CN" sz="2400" b="1" smtClean="0">
                <a:latin typeface="黑体" pitchFamily="2" charset="-122"/>
                <a:ea typeface="黑体" pitchFamily="2" charset="-122"/>
              </a:rPr>
              <a:t>1</a:t>
            </a:r>
            <a:r>
              <a:rPr lang="zh-CN" altLang="en-US" sz="2400" b="1" smtClean="0">
                <a:latin typeface="黑体" pitchFamily="2" charset="-122"/>
                <a:ea typeface="黑体" pitchFamily="2" charset="-122"/>
              </a:rPr>
              <a:t>、应付账款的核算内容</a:t>
            </a:r>
          </a:p>
          <a:p>
            <a:pPr marL="0" indent="0" eaLnBrk="1" hangingPunct="1">
              <a:spcBef>
                <a:spcPct val="0"/>
              </a:spcBef>
              <a:buClrTx/>
              <a:buSzTx/>
              <a:buFont typeface="Wingdings" pitchFamily="2" charset="2"/>
              <a:buNone/>
            </a:pPr>
            <a:r>
              <a:rPr lang="zh-CN" altLang="en-US" sz="2400" b="1" smtClean="0">
                <a:latin typeface="黑体" pitchFamily="2" charset="-122"/>
                <a:ea typeface="黑体" pitchFamily="2" charset="-122"/>
              </a:rPr>
              <a:t>      是指小企业因购买材料、商品和接受劳务等日常生产经营活动应支付的款项。</a:t>
            </a:r>
          </a:p>
          <a:p>
            <a:pPr marL="0" indent="0" eaLnBrk="1" hangingPunct="1">
              <a:spcBef>
                <a:spcPct val="0"/>
              </a:spcBef>
              <a:buClrTx/>
              <a:buSzTx/>
              <a:buFont typeface="Wingdings" pitchFamily="2" charset="2"/>
              <a:buNone/>
            </a:pPr>
            <a:endParaRPr lang="zh-CN" altLang="en-US" sz="2400" b="1" smtClean="0">
              <a:latin typeface="黑体" pitchFamily="2" charset="-122"/>
              <a:ea typeface="黑体" pitchFamily="2" charset="-122"/>
            </a:endParaRPr>
          </a:p>
          <a:p>
            <a:pPr marL="0" indent="0" eaLnBrk="1" hangingPunct="1">
              <a:spcBef>
                <a:spcPct val="0"/>
              </a:spcBef>
              <a:buClrTx/>
              <a:buSzTx/>
              <a:buFont typeface="Wingdings" pitchFamily="2" charset="2"/>
              <a:buNone/>
            </a:pPr>
            <a:r>
              <a:rPr lang="zh-CN" altLang="en-US" sz="2400" b="1" smtClean="0">
                <a:latin typeface="黑体" pitchFamily="2" charset="-122"/>
                <a:ea typeface="黑体" pitchFamily="2" charset="-122"/>
              </a:rPr>
              <a:t>  </a:t>
            </a:r>
            <a:r>
              <a:rPr lang="en-US" altLang="zh-CN" sz="2400" b="1" smtClean="0">
                <a:latin typeface="黑体" pitchFamily="2" charset="-122"/>
                <a:ea typeface="黑体" pitchFamily="2" charset="-122"/>
              </a:rPr>
              <a:t>2</a:t>
            </a:r>
            <a:r>
              <a:rPr lang="zh-CN" altLang="en-US" sz="2400" b="1" smtClean="0">
                <a:latin typeface="黑体" pitchFamily="2" charset="-122"/>
                <a:ea typeface="黑体" pitchFamily="2" charset="-122"/>
              </a:rPr>
              <a:t>、应付账款的会计处理</a:t>
            </a:r>
          </a:p>
          <a:p>
            <a:pPr marL="0" indent="0" eaLnBrk="1" hangingPunct="1">
              <a:buClr>
                <a:srgbClr val="FFCC00"/>
              </a:buClr>
              <a:buSzPct val="70000"/>
              <a:buFont typeface="Wingdings" pitchFamily="2" charset="2"/>
              <a:buNone/>
            </a:pPr>
            <a:r>
              <a:rPr lang="zh-CN" altLang="en-US" sz="2400" b="1" smtClean="0">
                <a:latin typeface="黑体" pitchFamily="2" charset="-122"/>
                <a:ea typeface="黑体" pitchFamily="2" charset="-122"/>
              </a:rPr>
              <a:t>    例：某企业于</a:t>
            </a:r>
            <a:r>
              <a:rPr lang="en-US" altLang="zh-CN" sz="2400" b="1" smtClean="0">
                <a:latin typeface="黑体" pitchFamily="2" charset="-122"/>
                <a:ea typeface="黑体" pitchFamily="2" charset="-122"/>
              </a:rPr>
              <a:t>2011</a:t>
            </a:r>
            <a:r>
              <a:rPr lang="zh-CN" altLang="en-US" sz="2400" b="1" smtClean="0">
                <a:latin typeface="黑体" pitchFamily="2" charset="-122"/>
                <a:ea typeface="黑体" pitchFamily="2" charset="-122"/>
              </a:rPr>
              <a:t>年</a:t>
            </a:r>
            <a:r>
              <a:rPr lang="en-US" altLang="zh-CN" sz="2400" b="1" smtClean="0">
                <a:latin typeface="黑体" pitchFamily="2" charset="-122"/>
                <a:ea typeface="黑体" pitchFamily="2" charset="-122"/>
              </a:rPr>
              <a:t>3</a:t>
            </a:r>
            <a:r>
              <a:rPr lang="zh-CN" altLang="en-US" sz="2400" b="1" smtClean="0">
                <a:latin typeface="黑体" pitchFamily="2" charset="-122"/>
                <a:ea typeface="黑体" pitchFamily="2" charset="-122"/>
              </a:rPr>
              <a:t>月</a:t>
            </a:r>
            <a:r>
              <a:rPr lang="en-US" altLang="zh-CN" sz="2400" b="1" smtClean="0">
                <a:latin typeface="黑体" pitchFamily="2" charset="-122"/>
                <a:ea typeface="黑体" pitchFamily="2" charset="-122"/>
              </a:rPr>
              <a:t>1</a:t>
            </a:r>
            <a:r>
              <a:rPr lang="zh-CN" altLang="en-US" sz="2400" b="1" smtClean="0">
                <a:latin typeface="黑体" pitchFamily="2" charset="-122"/>
                <a:ea typeface="黑体" pitchFamily="2" charset="-122"/>
              </a:rPr>
              <a:t>日采用托收承付结算方式向</a:t>
            </a:r>
            <a:r>
              <a:rPr lang="en-US" altLang="zh-CN" sz="2400" b="1" smtClean="0">
                <a:latin typeface="黑体" pitchFamily="2" charset="-122"/>
                <a:ea typeface="黑体" pitchFamily="2" charset="-122"/>
              </a:rPr>
              <a:t>A</a:t>
            </a:r>
            <a:r>
              <a:rPr lang="zh-CN" altLang="en-US" sz="2400" b="1" smtClean="0">
                <a:latin typeface="黑体" pitchFamily="2" charset="-122"/>
                <a:ea typeface="黑体" pitchFamily="2" charset="-122"/>
              </a:rPr>
              <a:t>公司购入材料一批，货款</a:t>
            </a:r>
            <a:r>
              <a:rPr lang="en-US" altLang="zh-CN" sz="2400" b="1" smtClean="0">
                <a:latin typeface="黑体" pitchFamily="2" charset="-122"/>
                <a:ea typeface="黑体" pitchFamily="2" charset="-122"/>
              </a:rPr>
              <a:t>100</a:t>
            </a:r>
            <a:r>
              <a:rPr lang="zh-CN" altLang="en-US" sz="2400" b="1" smtClean="0">
                <a:latin typeface="黑体" pitchFamily="2" charset="-122"/>
                <a:ea typeface="黑体" pitchFamily="2" charset="-122"/>
              </a:rPr>
              <a:t>万元，增值税</a:t>
            </a:r>
            <a:r>
              <a:rPr lang="en-US" altLang="zh-CN" sz="2400" b="1" smtClean="0">
                <a:latin typeface="黑体" pitchFamily="2" charset="-122"/>
                <a:ea typeface="黑体" pitchFamily="2" charset="-122"/>
              </a:rPr>
              <a:t>17</a:t>
            </a:r>
            <a:r>
              <a:rPr lang="zh-CN" altLang="en-US" sz="2400" b="1" smtClean="0">
                <a:latin typeface="黑体" pitchFamily="2" charset="-122"/>
                <a:ea typeface="黑体" pitchFamily="2" charset="-122"/>
              </a:rPr>
              <a:t>万元，对方代垫运杂费</a:t>
            </a:r>
            <a:r>
              <a:rPr lang="en-US" altLang="zh-CN" sz="2400" b="1" smtClean="0">
                <a:latin typeface="黑体" pitchFamily="2" charset="-122"/>
                <a:ea typeface="黑体" pitchFamily="2" charset="-122"/>
              </a:rPr>
              <a:t>1000</a:t>
            </a:r>
            <a:r>
              <a:rPr lang="zh-CN" altLang="en-US" sz="2400" b="1" smtClean="0">
                <a:latin typeface="黑体" pitchFamily="2" charset="-122"/>
                <a:ea typeface="黑体" pitchFamily="2" charset="-122"/>
              </a:rPr>
              <a:t>元，按照购货协议规定，该企业在</a:t>
            </a:r>
            <a:r>
              <a:rPr lang="en-US" altLang="zh-CN" sz="2400" b="1" smtClean="0">
                <a:latin typeface="黑体" pitchFamily="2" charset="-122"/>
                <a:ea typeface="黑体" pitchFamily="2" charset="-122"/>
              </a:rPr>
              <a:t>15</a:t>
            </a:r>
            <a:r>
              <a:rPr lang="zh-CN" altLang="en-US" sz="2400" b="1" smtClean="0">
                <a:latin typeface="黑体" pitchFamily="2" charset="-122"/>
                <a:ea typeface="黑体" pitchFamily="2" charset="-122"/>
              </a:rPr>
              <a:t>天内付清货款，将获得按货款</a:t>
            </a:r>
            <a:r>
              <a:rPr lang="en-US" altLang="zh-CN" sz="2400" b="1" smtClean="0">
                <a:latin typeface="黑体" pitchFamily="2" charset="-122"/>
                <a:ea typeface="黑体" pitchFamily="2" charset="-122"/>
              </a:rPr>
              <a:t>1%</a:t>
            </a:r>
            <a:r>
              <a:rPr lang="zh-CN" altLang="en-US" sz="2400" b="1" smtClean="0">
                <a:latin typeface="黑体" pitchFamily="2" charset="-122"/>
                <a:ea typeface="黑体" pitchFamily="2" charset="-122"/>
              </a:rPr>
              <a:t>计算的现金折扣。材料已验收入库，款项尚未支付。该企业采用实际成本法对存货进行核算。会计处理如下：</a:t>
            </a:r>
          </a:p>
          <a:p>
            <a:pPr marL="0" indent="0" eaLnBrk="1" hangingPunct="1">
              <a:buFont typeface="Wingdings" pitchFamily="2" charset="2"/>
              <a:buNone/>
            </a:pPr>
            <a:endParaRPr lang="zh-CN" altLang="en-US" sz="2400" b="1" smtClean="0">
              <a:latin typeface="黑体" pitchFamily="2" charset="-122"/>
              <a:ea typeface="黑体" pitchFamily="2" charset="-122"/>
            </a:endParaRPr>
          </a:p>
        </p:txBody>
      </p:sp>
      <p:sp>
        <p:nvSpPr>
          <p:cNvPr id="130052" name="矩形 1"/>
          <p:cNvSpPr>
            <a:spLocks noChangeArrowheads="1"/>
          </p:cNvSpPr>
          <p:nvPr/>
        </p:nvSpPr>
        <p:spPr bwMode="auto">
          <a:xfrm>
            <a:off x="250825" y="620713"/>
            <a:ext cx="84978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r>
              <a:rPr lang="zh-CN" altLang="en-US" sz="2400">
                <a:latin typeface="Garamond" pitchFamily="18" charset="0"/>
                <a:ea typeface="黑体" pitchFamily="2" charset="-122"/>
              </a:rPr>
              <a:t>（三）应付账款</a:t>
            </a:r>
            <a:endParaRPr lang="zh-CN" altLang="en-US" sz="2400">
              <a:ea typeface="黑体" pitchFamily="2" charset="-122"/>
            </a:endParaRPr>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D27112BD-8D40-491A-B32F-9D4818D3A6D3}" type="slidenum">
              <a:rPr lang="en-US" altLang="zh-CN" sz="1400">
                <a:solidFill>
                  <a:srgbClr val="007A77"/>
                </a:solidFill>
              </a:rPr>
              <a:pPr algn="r" eaLnBrk="1" hangingPunct="1">
                <a:spcBef>
                  <a:spcPct val="0"/>
                </a:spcBef>
                <a:buClrTx/>
                <a:buSzTx/>
                <a:buFontTx/>
                <a:buNone/>
              </a:pPr>
              <a:t>125</a:t>
            </a:fld>
            <a:endParaRPr lang="en-US" altLang="zh-CN" sz="1400">
              <a:solidFill>
                <a:srgbClr val="007A77"/>
              </a:solidFill>
            </a:endParaRPr>
          </a:p>
        </p:txBody>
      </p:sp>
      <p:sp>
        <p:nvSpPr>
          <p:cNvPr id="77827"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defRPr/>
            </a:pPr>
            <a:endParaRPr lang="en-US" altLang="zh-CN" sz="1100" b="1" smtClean="0"/>
          </a:p>
          <a:p>
            <a:pPr marL="0" indent="0" eaLnBrk="1" hangingPunct="1">
              <a:buFont typeface="Wingdings" pitchFamily="2" charset="2"/>
              <a:buNone/>
              <a:defRPr/>
            </a:pPr>
            <a:r>
              <a:rPr lang="en-US" altLang="zh-CN" b="1" smtClean="0"/>
              <a:t>      </a:t>
            </a:r>
          </a:p>
          <a:p>
            <a:pPr marL="0" indent="0" eaLnBrk="1" hangingPunct="1">
              <a:lnSpc>
                <a:spcPct val="80000"/>
              </a:lnSpc>
              <a:buClr>
                <a:srgbClr val="FFCC00"/>
              </a:buClr>
              <a:buSzPct val="70000"/>
              <a:buFont typeface="Wingdings" pitchFamily="2" charset="2"/>
              <a:buNone/>
              <a:defRPr/>
            </a:pPr>
            <a:r>
              <a:rPr lang="zh-CN" altLang="en-US" sz="1400" smtClean="0">
                <a:solidFill>
                  <a:srgbClr val="FFFFFF"/>
                </a:solidFill>
                <a:effectLst>
                  <a:outerShdw blurRad="38100" dist="38100" dir="2700000" algn="tl">
                    <a:srgbClr val="C0C0C0"/>
                  </a:outerShdw>
                </a:effectLst>
                <a:latin typeface="Garamond" pitchFamily="18" charset="0"/>
              </a:rPr>
              <a:t> </a:t>
            </a:r>
            <a:endParaRPr lang="en-US" altLang="zh-CN" sz="1400" smtClean="0">
              <a:solidFill>
                <a:srgbClr val="FFFFFF"/>
              </a:solidFill>
              <a:effectLst>
                <a:outerShdw blurRad="38100" dist="38100" dir="2700000" algn="tl">
                  <a:srgbClr val="C0C0C0"/>
                </a:outerShdw>
              </a:effectLst>
              <a:latin typeface="Garamond" pitchFamily="18" charset="0"/>
            </a:endParaRPr>
          </a:p>
          <a:p>
            <a:pPr marL="0" indent="0" eaLnBrk="1" hangingPunct="1">
              <a:lnSpc>
                <a:spcPct val="80000"/>
              </a:lnSpc>
              <a:buClr>
                <a:srgbClr val="FFCC00"/>
              </a:buClr>
              <a:buSzPct val="70000"/>
              <a:buFont typeface="Wingdings" pitchFamily="2" charset="2"/>
              <a:buNone/>
              <a:defRPr/>
            </a:pPr>
            <a:r>
              <a:rPr lang="zh-CN" altLang="en-US" sz="2800" b="1" smtClean="0">
                <a:latin typeface="宋体" pitchFamily="2" charset="-122"/>
              </a:rPr>
              <a:t>     </a:t>
            </a:r>
            <a:r>
              <a:rPr lang="zh-CN" altLang="en-US" sz="2400" b="1" smtClean="0">
                <a:latin typeface="黑体" pitchFamily="2" charset="-122"/>
                <a:ea typeface="黑体" pitchFamily="2" charset="-122"/>
              </a:rPr>
              <a:t>贷：应付账款</a:t>
            </a:r>
            <a:r>
              <a:rPr lang="en-US" altLang="zh-CN" sz="2400" b="1" smtClean="0">
                <a:latin typeface="宋体"/>
                <a:ea typeface="黑体" pitchFamily="2" charset="-122"/>
              </a:rPr>
              <a:t>—</a:t>
            </a:r>
            <a:r>
              <a:rPr lang="en-US" altLang="zh-CN" sz="2400" b="1" smtClean="0">
                <a:latin typeface="黑体" pitchFamily="2" charset="-122"/>
                <a:ea typeface="黑体" pitchFamily="2" charset="-122"/>
              </a:rPr>
              <a:t>A</a:t>
            </a:r>
            <a:r>
              <a:rPr lang="zh-CN" altLang="en-US" sz="2400" b="1" smtClean="0">
                <a:latin typeface="黑体" pitchFamily="2" charset="-122"/>
                <a:ea typeface="黑体" pitchFamily="2" charset="-122"/>
              </a:rPr>
              <a:t>公司                    </a:t>
            </a:r>
            <a:r>
              <a:rPr lang="en-US" altLang="zh-CN" sz="2400" b="1" smtClean="0">
                <a:latin typeface="黑体" pitchFamily="2" charset="-122"/>
                <a:ea typeface="黑体" pitchFamily="2" charset="-122"/>
              </a:rPr>
              <a:t>1171000</a:t>
            </a:r>
          </a:p>
          <a:p>
            <a:pPr marL="0" indent="0" eaLnBrk="1" hangingPunct="1">
              <a:lnSpc>
                <a:spcPct val="80000"/>
              </a:lnSpc>
              <a:buClr>
                <a:srgbClr val="FFCC00"/>
              </a:buClr>
              <a:buSzPct val="70000"/>
              <a:buFont typeface="Wingdings" pitchFamily="2" charset="2"/>
              <a:buNone/>
              <a:defRPr/>
            </a:pPr>
            <a:endParaRPr lang="zh-CN" altLang="en-US" sz="2400" b="1" smtClean="0">
              <a:latin typeface="黑体" pitchFamily="2" charset="-122"/>
              <a:ea typeface="黑体" pitchFamily="2" charset="-122"/>
            </a:endParaRPr>
          </a:p>
          <a:p>
            <a:pPr marL="0" indent="0" eaLnBrk="1" hangingPunct="1">
              <a:lnSpc>
                <a:spcPct val="80000"/>
              </a:lnSpc>
              <a:buClr>
                <a:srgbClr val="FFCC00"/>
              </a:buClr>
              <a:buSzPct val="70000"/>
              <a:buFont typeface="Wingdings" pitchFamily="2" charset="2"/>
              <a:buNone/>
              <a:defRPr/>
            </a:pPr>
            <a:r>
              <a:rPr lang="zh-CN" altLang="en-US" sz="2400" b="1" smtClean="0">
                <a:latin typeface="黑体" pitchFamily="2" charset="-122"/>
                <a:ea typeface="黑体" pitchFamily="2" charset="-122"/>
              </a:rPr>
              <a:t>（</a:t>
            </a:r>
            <a:r>
              <a:rPr lang="en-US" altLang="zh-CN" sz="2400" b="1" smtClean="0">
                <a:latin typeface="黑体" pitchFamily="2" charset="-122"/>
                <a:ea typeface="黑体" pitchFamily="2" charset="-122"/>
              </a:rPr>
              <a:t>2</a:t>
            </a:r>
            <a:r>
              <a:rPr lang="zh-CN" altLang="en-US" sz="2400" b="1" smtClean="0">
                <a:latin typeface="黑体" pitchFamily="2" charset="-122"/>
                <a:ea typeface="黑体" pitchFamily="2" charset="-122"/>
              </a:rPr>
              <a:t>）</a:t>
            </a:r>
            <a:r>
              <a:rPr lang="en-US" altLang="zh-CN" sz="2400" b="1" smtClean="0">
                <a:latin typeface="黑体" pitchFamily="2" charset="-122"/>
                <a:ea typeface="黑体" pitchFamily="2" charset="-122"/>
              </a:rPr>
              <a:t>3</a:t>
            </a:r>
            <a:r>
              <a:rPr lang="zh-CN" altLang="en-US" sz="2400" b="1" smtClean="0">
                <a:latin typeface="黑体" pitchFamily="2" charset="-122"/>
                <a:ea typeface="黑体" pitchFamily="2" charset="-122"/>
              </a:rPr>
              <a:t>月</a:t>
            </a:r>
            <a:r>
              <a:rPr lang="en-US" altLang="zh-CN" sz="2400" b="1" smtClean="0">
                <a:latin typeface="黑体" pitchFamily="2" charset="-122"/>
                <a:ea typeface="黑体" pitchFamily="2" charset="-122"/>
              </a:rPr>
              <a:t>10</a:t>
            </a:r>
            <a:r>
              <a:rPr lang="zh-CN" altLang="en-US" sz="2400" b="1" smtClean="0">
                <a:latin typeface="黑体" pitchFamily="2" charset="-122"/>
                <a:ea typeface="黑体" pitchFamily="2" charset="-122"/>
              </a:rPr>
              <a:t>日偿还应付账款                 </a:t>
            </a:r>
          </a:p>
          <a:p>
            <a:pPr marL="0" indent="0" eaLnBrk="1" hangingPunct="1">
              <a:lnSpc>
                <a:spcPct val="80000"/>
              </a:lnSpc>
              <a:buClr>
                <a:srgbClr val="FFCC00"/>
              </a:buClr>
              <a:buSzPct val="70000"/>
              <a:buFont typeface="Wingdings" pitchFamily="2" charset="2"/>
              <a:buNone/>
              <a:defRPr/>
            </a:pPr>
            <a:r>
              <a:rPr lang="zh-CN" altLang="en-US" sz="2400" b="1" smtClean="0">
                <a:latin typeface="黑体" pitchFamily="2" charset="-122"/>
                <a:ea typeface="黑体" pitchFamily="2" charset="-122"/>
              </a:rPr>
              <a:t>   借：应付账款</a:t>
            </a:r>
            <a:r>
              <a:rPr lang="en-US" altLang="zh-CN" sz="2400" b="1" smtClean="0">
                <a:latin typeface="宋体"/>
                <a:ea typeface="黑体" pitchFamily="2" charset="-122"/>
              </a:rPr>
              <a:t>—</a:t>
            </a:r>
            <a:r>
              <a:rPr lang="en-US" altLang="zh-CN" sz="2400" b="1" smtClean="0">
                <a:latin typeface="黑体" pitchFamily="2" charset="-122"/>
                <a:ea typeface="黑体" pitchFamily="2" charset="-122"/>
              </a:rPr>
              <a:t>A</a:t>
            </a:r>
            <a:r>
              <a:rPr lang="zh-CN" altLang="en-US" sz="2400" b="1" smtClean="0">
                <a:latin typeface="黑体" pitchFamily="2" charset="-122"/>
                <a:ea typeface="黑体" pitchFamily="2" charset="-122"/>
              </a:rPr>
              <a:t>公司   </a:t>
            </a:r>
            <a:r>
              <a:rPr lang="en-US" altLang="zh-CN" sz="2400" b="1" smtClean="0">
                <a:latin typeface="黑体" pitchFamily="2" charset="-122"/>
                <a:ea typeface="黑体" pitchFamily="2" charset="-122"/>
              </a:rPr>
              <a:t>1171000</a:t>
            </a:r>
          </a:p>
          <a:p>
            <a:pPr marL="0" indent="0" eaLnBrk="1" hangingPunct="1">
              <a:lnSpc>
                <a:spcPct val="80000"/>
              </a:lnSpc>
              <a:buClr>
                <a:srgbClr val="FFCC00"/>
              </a:buClr>
              <a:buSzPct val="70000"/>
              <a:buFont typeface="Wingdings" pitchFamily="2" charset="2"/>
              <a:buNone/>
              <a:defRPr/>
            </a:pPr>
            <a:r>
              <a:rPr lang="en-US" altLang="zh-CN" sz="2400" b="1" smtClean="0">
                <a:latin typeface="黑体" pitchFamily="2" charset="-122"/>
                <a:ea typeface="黑体" pitchFamily="2" charset="-122"/>
              </a:rPr>
              <a:t>        </a:t>
            </a:r>
            <a:r>
              <a:rPr lang="zh-CN" altLang="en-US" sz="2400" b="1" smtClean="0">
                <a:latin typeface="黑体" pitchFamily="2" charset="-122"/>
                <a:ea typeface="黑体" pitchFamily="2" charset="-122"/>
              </a:rPr>
              <a:t>贷：银行存款           </a:t>
            </a:r>
            <a:r>
              <a:rPr lang="en-US" altLang="zh-CN" sz="2400" b="1" smtClean="0">
                <a:latin typeface="黑体" pitchFamily="2" charset="-122"/>
                <a:ea typeface="黑体" pitchFamily="2" charset="-122"/>
              </a:rPr>
              <a:t>1161000</a:t>
            </a:r>
          </a:p>
          <a:p>
            <a:pPr marL="0" indent="0" eaLnBrk="1" hangingPunct="1">
              <a:lnSpc>
                <a:spcPct val="80000"/>
              </a:lnSpc>
              <a:buClr>
                <a:srgbClr val="FFCC00"/>
              </a:buClr>
              <a:buSzPct val="70000"/>
              <a:buFont typeface="Wingdings" pitchFamily="2" charset="2"/>
              <a:buNone/>
              <a:defRPr/>
            </a:pPr>
            <a:r>
              <a:rPr lang="en-US" altLang="zh-CN" sz="2400" b="1" smtClean="0">
                <a:latin typeface="黑体" pitchFamily="2" charset="-122"/>
                <a:ea typeface="黑体" pitchFamily="2" charset="-122"/>
              </a:rPr>
              <a:t>            </a:t>
            </a:r>
            <a:r>
              <a:rPr lang="zh-CN" altLang="en-US" sz="2400" b="1" smtClean="0">
                <a:latin typeface="黑体" pitchFamily="2" charset="-122"/>
                <a:ea typeface="黑体" pitchFamily="2" charset="-122"/>
              </a:rPr>
              <a:t>财务费用             </a:t>
            </a:r>
            <a:r>
              <a:rPr lang="en-US" altLang="zh-CN" sz="2400" b="1" smtClean="0">
                <a:latin typeface="黑体" pitchFamily="2" charset="-122"/>
                <a:ea typeface="黑体" pitchFamily="2" charset="-122"/>
              </a:rPr>
              <a:t>10000                                                                                              </a:t>
            </a:r>
          </a:p>
          <a:p>
            <a:pPr marL="0" indent="0" eaLnBrk="1" hangingPunct="1">
              <a:lnSpc>
                <a:spcPct val="80000"/>
              </a:lnSpc>
              <a:buClr>
                <a:srgbClr val="FFCC00"/>
              </a:buClr>
              <a:buSzPct val="70000"/>
              <a:buFont typeface="Wingdings" pitchFamily="2" charset="2"/>
              <a:buNone/>
              <a:defRPr/>
            </a:pPr>
            <a:endParaRPr lang="zh-CN" altLang="en-US" sz="2400" b="1" smtClean="0">
              <a:latin typeface="黑体" pitchFamily="2" charset="-122"/>
              <a:ea typeface="黑体" pitchFamily="2" charset="-122"/>
            </a:endParaRPr>
          </a:p>
          <a:p>
            <a:pPr marL="0" indent="0" eaLnBrk="1" hangingPunct="1">
              <a:lnSpc>
                <a:spcPct val="80000"/>
              </a:lnSpc>
              <a:buClr>
                <a:srgbClr val="FFCC00"/>
              </a:buClr>
              <a:buSzPct val="70000"/>
              <a:buFont typeface="Wingdings" pitchFamily="2" charset="2"/>
              <a:buNone/>
              <a:defRPr/>
            </a:pPr>
            <a:r>
              <a:rPr lang="zh-CN" altLang="en-US" sz="2400" b="1" smtClean="0">
                <a:latin typeface="黑体" pitchFamily="2" charset="-122"/>
                <a:ea typeface="黑体" pitchFamily="2" charset="-122"/>
              </a:rPr>
              <a:t>（</a:t>
            </a:r>
            <a:r>
              <a:rPr lang="en-US" altLang="zh-CN" sz="2400" b="1" smtClean="0">
                <a:latin typeface="黑体" pitchFamily="2" charset="-122"/>
                <a:ea typeface="黑体" pitchFamily="2" charset="-122"/>
              </a:rPr>
              <a:t>3</a:t>
            </a:r>
            <a:r>
              <a:rPr lang="zh-CN" altLang="en-US" sz="2400" b="1" smtClean="0">
                <a:latin typeface="黑体" pitchFamily="2" charset="-122"/>
                <a:ea typeface="黑体" pitchFamily="2" charset="-122"/>
              </a:rPr>
              <a:t>）</a:t>
            </a:r>
            <a:r>
              <a:rPr lang="en-US" altLang="zh-CN" sz="2400" b="1" smtClean="0">
                <a:latin typeface="黑体" pitchFamily="2" charset="-122"/>
                <a:ea typeface="黑体" pitchFamily="2" charset="-122"/>
              </a:rPr>
              <a:t>3</a:t>
            </a:r>
            <a:r>
              <a:rPr lang="zh-CN" altLang="en-US" sz="2400" b="1" smtClean="0">
                <a:latin typeface="黑体" pitchFamily="2" charset="-122"/>
                <a:ea typeface="黑体" pitchFamily="2" charset="-122"/>
              </a:rPr>
              <a:t>月</a:t>
            </a:r>
            <a:r>
              <a:rPr lang="en-US" altLang="zh-CN" sz="2400" b="1" smtClean="0">
                <a:latin typeface="黑体" pitchFamily="2" charset="-122"/>
                <a:ea typeface="黑体" pitchFamily="2" charset="-122"/>
              </a:rPr>
              <a:t>20</a:t>
            </a:r>
            <a:r>
              <a:rPr lang="zh-CN" altLang="en-US" sz="2400" b="1" smtClean="0">
                <a:latin typeface="黑体" pitchFamily="2" charset="-122"/>
                <a:ea typeface="黑体" pitchFamily="2" charset="-122"/>
              </a:rPr>
              <a:t>日偿还应付账款 </a:t>
            </a:r>
          </a:p>
          <a:p>
            <a:pPr marL="0" indent="0" eaLnBrk="1" hangingPunct="1">
              <a:lnSpc>
                <a:spcPct val="80000"/>
              </a:lnSpc>
              <a:buClr>
                <a:srgbClr val="FFCC00"/>
              </a:buClr>
              <a:buSzPct val="70000"/>
              <a:buFont typeface="Wingdings" pitchFamily="2" charset="2"/>
              <a:buNone/>
              <a:defRPr/>
            </a:pPr>
            <a:r>
              <a:rPr lang="zh-CN" altLang="en-US" sz="2400" b="1" smtClean="0">
                <a:latin typeface="黑体" pitchFamily="2" charset="-122"/>
                <a:ea typeface="黑体" pitchFamily="2" charset="-122"/>
              </a:rPr>
              <a:t>    借：应付账款</a:t>
            </a:r>
            <a:r>
              <a:rPr lang="en-US" altLang="zh-CN" sz="2400" b="1" smtClean="0">
                <a:latin typeface="宋体"/>
                <a:ea typeface="黑体" pitchFamily="2" charset="-122"/>
              </a:rPr>
              <a:t>—</a:t>
            </a:r>
            <a:r>
              <a:rPr lang="en-US" altLang="zh-CN" sz="2400" b="1" smtClean="0">
                <a:latin typeface="黑体" pitchFamily="2" charset="-122"/>
                <a:ea typeface="黑体" pitchFamily="2" charset="-122"/>
              </a:rPr>
              <a:t>A</a:t>
            </a:r>
            <a:r>
              <a:rPr lang="zh-CN" altLang="en-US" sz="2400" b="1" smtClean="0">
                <a:latin typeface="黑体" pitchFamily="2" charset="-122"/>
                <a:ea typeface="黑体" pitchFamily="2" charset="-122"/>
              </a:rPr>
              <a:t>公司   </a:t>
            </a:r>
            <a:r>
              <a:rPr lang="en-US" altLang="zh-CN" sz="2400" b="1" smtClean="0">
                <a:latin typeface="黑体" pitchFamily="2" charset="-122"/>
                <a:ea typeface="黑体" pitchFamily="2" charset="-122"/>
              </a:rPr>
              <a:t>1171000</a:t>
            </a:r>
          </a:p>
          <a:p>
            <a:pPr marL="0" indent="0" eaLnBrk="1" hangingPunct="1">
              <a:lnSpc>
                <a:spcPct val="80000"/>
              </a:lnSpc>
              <a:buClr>
                <a:srgbClr val="FFCC00"/>
              </a:buClr>
              <a:buSzPct val="70000"/>
              <a:buFont typeface="Wingdings" pitchFamily="2" charset="2"/>
              <a:buNone/>
              <a:defRPr/>
            </a:pPr>
            <a:r>
              <a:rPr lang="en-US" altLang="zh-CN" sz="2400" b="1" smtClean="0">
                <a:latin typeface="黑体" pitchFamily="2" charset="-122"/>
                <a:ea typeface="黑体" pitchFamily="2" charset="-122"/>
              </a:rPr>
              <a:t>        </a:t>
            </a:r>
            <a:r>
              <a:rPr lang="zh-CN" altLang="en-US" sz="2400" b="1" smtClean="0">
                <a:latin typeface="黑体" pitchFamily="2" charset="-122"/>
                <a:ea typeface="黑体" pitchFamily="2" charset="-122"/>
              </a:rPr>
              <a:t>贷：银行存款            </a:t>
            </a:r>
            <a:r>
              <a:rPr lang="en-US" altLang="zh-CN" sz="2400" b="1" smtClean="0">
                <a:latin typeface="黑体" pitchFamily="2" charset="-122"/>
                <a:ea typeface="黑体" pitchFamily="2" charset="-122"/>
              </a:rPr>
              <a:t>1171000</a:t>
            </a:r>
          </a:p>
        </p:txBody>
      </p:sp>
      <p:sp>
        <p:nvSpPr>
          <p:cNvPr id="131076" name="矩形 1"/>
          <p:cNvSpPr>
            <a:spLocks noChangeArrowheads="1"/>
          </p:cNvSpPr>
          <p:nvPr/>
        </p:nvSpPr>
        <p:spPr bwMode="auto">
          <a:xfrm>
            <a:off x="250825" y="692150"/>
            <a:ext cx="8424863" cy="88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r>
              <a:rPr lang="zh-CN" altLang="en-US" sz="2800" b="1">
                <a:latin typeface="宋体" pitchFamily="2" charset="-122"/>
              </a:rPr>
              <a:t>   </a:t>
            </a:r>
            <a:r>
              <a:rPr lang="zh-CN" altLang="en-US" sz="2400" b="1">
                <a:latin typeface="黑体" pitchFamily="2" charset="-122"/>
                <a:ea typeface="黑体" pitchFamily="2" charset="-122"/>
              </a:rPr>
              <a:t>借：原材料                          </a:t>
            </a:r>
            <a:r>
              <a:rPr lang="en-US" altLang="zh-CN" sz="2400" b="1">
                <a:latin typeface="黑体" pitchFamily="2" charset="-122"/>
                <a:ea typeface="黑体" pitchFamily="2" charset="-122"/>
              </a:rPr>
              <a:t>1001000</a:t>
            </a:r>
            <a:br>
              <a:rPr lang="en-US" altLang="zh-CN" sz="2400" b="1">
                <a:latin typeface="黑体" pitchFamily="2" charset="-122"/>
                <a:ea typeface="黑体" pitchFamily="2" charset="-122"/>
              </a:rPr>
            </a:br>
            <a:r>
              <a:rPr lang="en-US" altLang="zh-CN" sz="2400" b="1">
                <a:latin typeface="黑体" pitchFamily="2" charset="-122"/>
                <a:ea typeface="黑体" pitchFamily="2" charset="-122"/>
              </a:rPr>
              <a:t>       </a:t>
            </a:r>
            <a:r>
              <a:rPr lang="zh-CN" altLang="en-US" sz="2400" b="1">
                <a:latin typeface="黑体" pitchFamily="2" charset="-122"/>
                <a:ea typeface="黑体" pitchFamily="2" charset="-122"/>
              </a:rPr>
              <a:t>应交税费 </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应交增值税（进项税额） </a:t>
            </a:r>
            <a:r>
              <a:rPr lang="en-US" altLang="zh-CN" sz="2400" b="1">
                <a:latin typeface="黑体" pitchFamily="2" charset="-122"/>
                <a:ea typeface="黑体" pitchFamily="2" charset="-122"/>
              </a:rPr>
              <a:t>170000</a:t>
            </a:r>
            <a:endParaRPr lang="zh-CN" altLang="en-US" sz="2400">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0DA5C0FE-B1F3-4F23-B053-677281903E63}" type="slidenum">
              <a:rPr lang="en-US" altLang="zh-CN" sz="1400">
                <a:solidFill>
                  <a:srgbClr val="007A77"/>
                </a:solidFill>
              </a:rPr>
              <a:pPr algn="r" eaLnBrk="1" hangingPunct="1">
                <a:spcBef>
                  <a:spcPct val="0"/>
                </a:spcBef>
                <a:buClrTx/>
                <a:buSzTx/>
                <a:buFontTx/>
                <a:buNone/>
              </a:pPr>
              <a:t>126</a:t>
            </a:fld>
            <a:endParaRPr lang="en-US" altLang="zh-CN" sz="1400">
              <a:solidFill>
                <a:srgbClr val="007A77"/>
              </a:solidFill>
            </a:endParaRPr>
          </a:p>
        </p:txBody>
      </p:sp>
      <p:sp>
        <p:nvSpPr>
          <p:cNvPr id="132099"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132100" name="矩形 1"/>
          <p:cNvSpPr>
            <a:spLocks noChangeArrowheads="1"/>
          </p:cNvSpPr>
          <p:nvPr/>
        </p:nvSpPr>
        <p:spPr bwMode="auto">
          <a:xfrm>
            <a:off x="395288" y="1052513"/>
            <a:ext cx="8424862" cy="429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lnSpc>
                <a:spcPct val="80000"/>
              </a:lnSpc>
              <a:buClr>
                <a:srgbClr val="FFCC00"/>
              </a:buClr>
              <a:buSzPct val="70000"/>
              <a:buFontTx/>
              <a:buNone/>
            </a:pPr>
            <a:r>
              <a:rPr lang="zh-CN" altLang="en-US" sz="2800" b="1">
                <a:solidFill>
                  <a:srgbClr val="007A77"/>
                </a:solidFill>
                <a:latin typeface="宋体" pitchFamily="2" charset="-122"/>
              </a:rPr>
              <a:t>重点关注 ：   </a:t>
            </a:r>
          </a:p>
          <a:p>
            <a:pPr eaLnBrk="1" hangingPunct="1">
              <a:lnSpc>
                <a:spcPct val="80000"/>
              </a:lnSpc>
              <a:buClr>
                <a:srgbClr val="FFCC00"/>
              </a:buClr>
              <a:buSzPct val="70000"/>
              <a:buFontTx/>
              <a:buNone/>
            </a:pPr>
            <a:r>
              <a:rPr lang="zh-CN" altLang="en-US" sz="2800" b="1">
                <a:solidFill>
                  <a:srgbClr val="007A77"/>
                </a:solidFill>
                <a:latin typeface="宋体" pitchFamily="2" charset="-122"/>
              </a:rPr>
              <a:t>     </a:t>
            </a:r>
            <a:r>
              <a:rPr lang="en-US" altLang="zh-CN" sz="2800" b="1">
                <a:solidFill>
                  <a:srgbClr val="007A77"/>
                </a:solidFill>
                <a:latin typeface="宋体" pitchFamily="2" charset="-122"/>
              </a:rPr>
              <a:t>1</a:t>
            </a:r>
            <a:r>
              <a:rPr lang="zh-CN" altLang="en-US" sz="2800" b="1">
                <a:solidFill>
                  <a:srgbClr val="007A77"/>
                </a:solidFill>
                <a:latin typeface="宋体" pitchFamily="2" charset="-122"/>
              </a:rPr>
              <a:t>、</a:t>
            </a:r>
            <a:r>
              <a:rPr lang="zh-CN" altLang="en-US" sz="2400" b="1">
                <a:solidFill>
                  <a:srgbClr val="007A77"/>
                </a:solidFill>
                <a:latin typeface="黑体" pitchFamily="2" charset="-122"/>
                <a:ea typeface="黑体" pitchFamily="2" charset="-122"/>
              </a:rPr>
              <a:t>在所购物资已验收入库，但发票账单尚未到达的情况下，为了反映企业的负债情况，应暂估入账，下月初用红字冲减；</a:t>
            </a:r>
          </a:p>
          <a:p>
            <a:pPr eaLnBrk="1" hangingPunct="1">
              <a:lnSpc>
                <a:spcPct val="80000"/>
              </a:lnSpc>
              <a:buClr>
                <a:srgbClr val="FFCC00"/>
              </a:buClr>
              <a:buSzPct val="70000"/>
              <a:buFontTx/>
              <a:buNone/>
            </a:pPr>
            <a:r>
              <a:rPr lang="zh-CN" altLang="en-US" sz="2400" b="1">
                <a:solidFill>
                  <a:srgbClr val="007A77"/>
                </a:solidFill>
                <a:latin typeface="黑体" pitchFamily="2" charset="-122"/>
                <a:ea typeface="黑体" pitchFamily="2" charset="-122"/>
              </a:rPr>
              <a:t>      </a:t>
            </a:r>
            <a:r>
              <a:rPr lang="zh-CN" altLang="en-US" sz="2400" b="1">
                <a:solidFill>
                  <a:schemeClr val="hlink"/>
                </a:solidFill>
                <a:latin typeface="黑体" pitchFamily="2" charset="-122"/>
                <a:ea typeface="黑体" pitchFamily="2" charset="-122"/>
              </a:rPr>
              <a:t>原制度：</a:t>
            </a:r>
            <a:r>
              <a:rPr lang="zh-CN" altLang="en-US" sz="2400" b="1">
                <a:solidFill>
                  <a:srgbClr val="007A77"/>
                </a:solidFill>
                <a:latin typeface="黑体" pitchFamily="2" charset="-122"/>
                <a:ea typeface="黑体" pitchFamily="2" charset="-122"/>
              </a:rPr>
              <a:t>在验收入库后作处理；</a:t>
            </a:r>
          </a:p>
          <a:p>
            <a:pPr eaLnBrk="1" hangingPunct="1">
              <a:lnSpc>
                <a:spcPct val="80000"/>
              </a:lnSpc>
              <a:buClr>
                <a:srgbClr val="FFCC00"/>
              </a:buClr>
              <a:buSzPct val="70000"/>
              <a:buFontTx/>
              <a:buNone/>
            </a:pPr>
            <a:r>
              <a:rPr lang="zh-CN" altLang="en-US" sz="2400" b="1">
                <a:solidFill>
                  <a:srgbClr val="007A77"/>
                </a:solidFill>
                <a:latin typeface="黑体" pitchFamily="2" charset="-122"/>
                <a:ea typeface="黑体" pitchFamily="2" charset="-122"/>
              </a:rPr>
              <a:t>    </a:t>
            </a:r>
          </a:p>
          <a:p>
            <a:pPr eaLnBrk="1" hangingPunct="1">
              <a:lnSpc>
                <a:spcPct val="80000"/>
              </a:lnSpc>
              <a:buClr>
                <a:srgbClr val="FFCC00"/>
              </a:buClr>
              <a:buSzPct val="70000"/>
              <a:buFontTx/>
              <a:buNone/>
            </a:pPr>
            <a:r>
              <a:rPr lang="zh-CN" altLang="en-US" sz="2400" b="1">
                <a:solidFill>
                  <a:srgbClr val="007A77"/>
                </a:solidFill>
                <a:latin typeface="黑体" pitchFamily="2" charset="-122"/>
                <a:ea typeface="黑体" pitchFamily="2" charset="-122"/>
              </a:rPr>
              <a:t>      </a:t>
            </a:r>
            <a:r>
              <a:rPr lang="en-US" altLang="zh-CN" sz="2400" b="1">
                <a:solidFill>
                  <a:srgbClr val="007A77"/>
                </a:solidFill>
                <a:latin typeface="黑体" pitchFamily="2" charset="-122"/>
                <a:ea typeface="黑体" pitchFamily="2" charset="-122"/>
              </a:rPr>
              <a:t>2</a:t>
            </a:r>
            <a:r>
              <a:rPr lang="zh-CN" altLang="en-US" sz="2400" b="1">
                <a:solidFill>
                  <a:srgbClr val="007A77"/>
                </a:solidFill>
                <a:latin typeface="黑体" pitchFamily="2" charset="-122"/>
                <a:ea typeface="黑体" pitchFamily="2" charset="-122"/>
              </a:rPr>
              <a:t>、小企业无法偿付的应付账款，新准则要求转入</a:t>
            </a:r>
            <a:r>
              <a:rPr lang="zh-CN" altLang="en-US" sz="2400" b="1">
                <a:solidFill>
                  <a:srgbClr val="007A77"/>
                </a:solidFill>
                <a:latin typeface="宋体" pitchFamily="2" charset="-122"/>
                <a:ea typeface="黑体" pitchFamily="2" charset="-122"/>
              </a:rPr>
              <a:t>“</a:t>
            </a:r>
            <a:r>
              <a:rPr lang="zh-CN" altLang="en-US" sz="2400" b="1">
                <a:solidFill>
                  <a:srgbClr val="007A77"/>
                </a:solidFill>
                <a:latin typeface="黑体" pitchFamily="2" charset="-122"/>
                <a:ea typeface="黑体" pitchFamily="2" charset="-122"/>
              </a:rPr>
              <a:t>营业外收入</a:t>
            </a:r>
            <a:r>
              <a:rPr lang="zh-CN" altLang="en-US" sz="2400" b="1">
                <a:solidFill>
                  <a:srgbClr val="007A77"/>
                </a:solidFill>
                <a:latin typeface="宋体" pitchFamily="2" charset="-122"/>
                <a:ea typeface="黑体" pitchFamily="2" charset="-122"/>
              </a:rPr>
              <a:t>”</a:t>
            </a:r>
            <a:r>
              <a:rPr lang="zh-CN" altLang="en-US" sz="2400" b="1">
                <a:solidFill>
                  <a:srgbClr val="007A77"/>
                </a:solidFill>
                <a:latin typeface="黑体" pitchFamily="2" charset="-122"/>
                <a:ea typeface="黑体" pitchFamily="2" charset="-122"/>
              </a:rPr>
              <a:t>科目；</a:t>
            </a:r>
          </a:p>
          <a:p>
            <a:pPr eaLnBrk="1" hangingPunct="1">
              <a:lnSpc>
                <a:spcPct val="80000"/>
              </a:lnSpc>
              <a:buClr>
                <a:srgbClr val="FFCC00"/>
              </a:buClr>
              <a:buSzPct val="70000"/>
              <a:buFontTx/>
              <a:buNone/>
            </a:pPr>
            <a:r>
              <a:rPr lang="zh-CN" altLang="en-US" sz="2400" b="1">
                <a:solidFill>
                  <a:schemeClr val="hlink"/>
                </a:solidFill>
                <a:latin typeface="黑体" pitchFamily="2" charset="-122"/>
                <a:ea typeface="黑体" pitchFamily="2" charset="-122"/>
              </a:rPr>
              <a:t>      原制度：</a:t>
            </a:r>
            <a:r>
              <a:rPr lang="zh-CN" altLang="en-US" sz="2400" b="1">
                <a:solidFill>
                  <a:srgbClr val="007A77"/>
                </a:solidFill>
                <a:latin typeface="黑体" pitchFamily="2" charset="-122"/>
                <a:ea typeface="黑体" pitchFamily="2" charset="-122"/>
              </a:rPr>
              <a:t>转入</a:t>
            </a:r>
            <a:r>
              <a:rPr lang="zh-CN" altLang="en-US" sz="2400" b="1">
                <a:solidFill>
                  <a:srgbClr val="007A77"/>
                </a:solidFill>
                <a:latin typeface="宋体" pitchFamily="2" charset="-122"/>
                <a:ea typeface="黑体" pitchFamily="2" charset="-122"/>
              </a:rPr>
              <a:t>“</a:t>
            </a:r>
            <a:r>
              <a:rPr lang="zh-CN" altLang="en-US" sz="2400" b="1">
                <a:solidFill>
                  <a:srgbClr val="007A77"/>
                </a:solidFill>
                <a:latin typeface="黑体" pitchFamily="2" charset="-122"/>
                <a:ea typeface="黑体" pitchFamily="2" charset="-122"/>
              </a:rPr>
              <a:t>资本公积</a:t>
            </a:r>
            <a:r>
              <a:rPr lang="zh-CN" altLang="en-US" sz="2400" b="1">
                <a:solidFill>
                  <a:srgbClr val="007A77"/>
                </a:solidFill>
                <a:latin typeface="宋体" pitchFamily="2" charset="-122"/>
                <a:ea typeface="黑体" pitchFamily="2" charset="-122"/>
              </a:rPr>
              <a:t>”</a:t>
            </a:r>
            <a:endParaRPr lang="zh-CN" altLang="en-US" sz="2400" b="1">
              <a:solidFill>
                <a:srgbClr val="007A77"/>
              </a:solidFill>
              <a:latin typeface="黑体" pitchFamily="2" charset="-122"/>
              <a:ea typeface="黑体" pitchFamily="2" charset="-122"/>
            </a:endParaRPr>
          </a:p>
          <a:p>
            <a:pPr eaLnBrk="1" hangingPunct="1">
              <a:lnSpc>
                <a:spcPct val="80000"/>
              </a:lnSpc>
              <a:buClr>
                <a:srgbClr val="FFCC00"/>
              </a:buClr>
              <a:buSzPct val="70000"/>
              <a:buFontTx/>
              <a:buNone/>
            </a:pPr>
            <a:endParaRPr lang="zh-CN" altLang="en-US" sz="2400" b="1">
              <a:solidFill>
                <a:srgbClr val="007A77"/>
              </a:solidFill>
              <a:latin typeface="黑体" pitchFamily="2" charset="-122"/>
              <a:ea typeface="黑体" pitchFamily="2" charset="-122"/>
            </a:endParaRPr>
          </a:p>
          <a:p>
            <a:pPr eaLnBrk="1" hangingPunct="1">
              <a:lnSpc>
                <a:spcPct val="80000"/>
              </a:lnSpc>
              <a:buClr>
                <a:srgbClr val="FFCC00"/>
              </a:buClr>
              <a:buSzPct val="70000"/>
              <a:buFontTx/>
              <a:buNone/>
            </a:pPr>
            <a:endParaRPr lang="zh-CN" altLang="en-US" sz="2400" b="1">
              <a:solidFill>
                <a:srgbClr val="007A77"/>
              </a:solidFill>
              <a:latin typeface="黑体" pitchFamily="2" charset="-122"/>
              <a:ea typeface="黑体" pitchFamily="2" charset="-122"/>
            </a:endParaRPr>
          </a:p>
          <a:p>
            <a:pPr eaLnBrk="1" hangingPunct="1">
              <a:lnSpc>
                <a:spcPct val="80000"/>
              </a:lnSpc>
              <a:buClr>
                <a:srgbClr val="FFCC00"/>
              </a:buClr>
              <a:buSzPct val="70000"/>
              <a:buFontTx/>
              <a:buNone/>
            </a:pPr>
            <a:r>
              <a:rPr lang="zh-CN" altLang="en-US" sz="2400" b="1">
                <a:solidFill>
                  <a:srgbClr val="007A77"/>
                </a:solidFill>
                <a:latin typeface="黑体" pitchFamily="2" charset="-122"/>
                <a:ea typeface="黑体" pitchFamily="2" charset="-122"/>
              </a:rPr>
              <a:t>                            </a:t>
            </a:r>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FD5535F4-1405-4786-B849-055C8A70685C}" type="slidenum">
              <a:rPr lang="en-US" altLang="zh-CN" sz="1400">
                <a:solidFill>
                  <a:srgbClr val="007A77"/>
                </a:solidFill>
              </a:rPr>
              <a:pPr algn="r" eaLnBrk="1" hangingPunct="1">
                <a:spcBef>
                  <a:spcPct val="0"/>
                </a:spcBef>
                <a:buClrTx/>
                <a:buSzTx/>
                <a:buFontTx/>
                <a:buNone/>
              </a:pPr>
              <a:t>127</a:t>
            </a:fld>
            <a:endParaRPr lang="en-US" altLang="zh-CN" sz="1400">
              <a:solidFill>
                <a:srgbClr val="007A77"/>
              </a:solidFill>
            </a:endParaRPr>
          </a:p>
        </p:txBody>
      </p:sp>
      <p:sp>
        <p:nvSpPr>
          <p:cNvPr id="133123" name="Rectangle 3"/>
          <p:cNvSpPr>
            <a:spLocks noGrp="1" noRot="1" noChangeArrowheads="1"/>
          </p:cNvSpPr>
          <p:nvPr>
            <p:ph type="body" idx="4294967295"/>
          </p:nvPr>
        </p:nvSpPr>
        <p:spPr>
          <a:xfrm>
            <a:off x="250825" y="981075"/>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179388" y="765175"/>
            <a:ext cx="8424862" cy="4838700"/>
          </a:xfrm>
          <a:prstGeom prst="rect">
            <a:avLst/>
          </a:prstGeom>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2400" b="1" smtClean="0">
                <a:latin typeface="黑体" pitchFamily="2" charset="-122"/>
                <a:ea typeface="黑体" pitchFamily="2" charset="-122"/>
              </a:rPr>
              <a:t>例</a:t>
            </a:r>
            <a:r>
              <a:rPr lang="en-US" altLang="zh-CN" sz="2400" b="1" smtClean="0">
                <a:latin typeface="黑体" pitchFamily="2" charset="-122"/>
                <a:ea typeface="黑体" pitchFamily="2" charset="-122"/>
              </a:rPr>
              <a:t>:</a:t>
            </a:r>
            <a:r>
              <a:rPr lang="zh-CN" altLang="en-US" sz="2400" b="1" smtClean="0">
                <a:latin typeface="黑体" pitchFamily="2" charset="-122"/>
                <a:ea typeface="黑体" pitchFamily="2" charset="-122"/>
              </a:rPr>
              <a:t>某企业购入原材料一批，材料验收入库，但发票等结算凭证未到，月末按暂估价</a:t>
            </a:r>
            <a:r>
              <a:rPr lang="en-US" altLang="zh-CN" sz="2400" b="1" smtClean="0">
                <a:latin typeface="黑体" pitchFamily="2" charset="-122"/>
                <a:ea typeface="黑体" pitchFamily="2" charset="-122"/>
              </a:rPr>
              <a:t>16000</a:t>
            </a:r>
            <a:r>
              <a:rPr lang="zh-CN" altLang="en-US" sz="2400" b="1" smtClean="0">
                <a:latin typeface="黑体" pitchFamily="2" charset="-122"/>
                <a:ea typeface="黑体" pitchFamily="2" charset="-122"/>
              </a:rPr>
              <a:t>元入账，有关会计处理如下：</a:t>
            </a:r>
            <a:endParaRPr lang="en-US" altLang="zh-CN" sz="2400" b="1" smtClean="0">
              <a:latin typeface="黑体" pitchFamily="2" charset="-122"/>
              <a:ea typeface="黑体" pitchFamily="2" charset="-122"/>
            </a:endParaRPr>
          </a:p>
          <a:p>
            <a:pPr eaLnBrk="1" hangingPunct="1">
              <a:defRPr/>
            </a:pPr>
            <a:endParaRPr lang="en-US" altLang="zh-CN" sz="2400" b="1" smtClean="0">
              <a:latin typeface="黑体" pitchFamily="2" charset="-122"/>
              <a:ea typeface="黑体" pitchFamily="2" charset="-122"/>
            </a:endParaRPr>
          </a:p>
          <a:p>
            <a:pPr eaLnBrk="1" hangingPunct="1">
              <a:lnSpc>
                <a:spcPct val="80000"/>
              </a:lnSpc>
              <a:spcBef>
                <a:spcPct val="20000"/>
              </a:spcBef>
              <a:buClr>
                <a:srgbClr val="FFCC00"/>
              </a:buClr>
              <a:buSzPct val="70000"/>
              <a:defRPr/>
            </a:pPr>
            <a:r>
              <a:rPr lang="zh-CN" altLang="en-US" sz="2400" b="1" smtClean="0">
                <a:latin typeface="黑体" pitchFamily="2" charset="-122"/>
                <a:ea typeface="黑体" pitchFamily="2" charset="-122"/>
              </a:rPr>
              <a:t> 借：原材料          </a:t>
            </a:r>
            <a:r>
              <a:rPr lang="en-US" altLang="zh-CN" sz="2400" b="1" smtClean="0">
                <a:latin typeface="黑体" pitchFamily="2" charset="-122"/>
                <a:ea typeface="黑体" pitchFamily="2" charset="-122"/>
              </a:rPr>
              <a:t>16000</a:t>
            </a:r>
          </a:p>
          <a:p>
            <a:pPr eaLnBrk="1" hangingPunct="1">
              <a:lnSpc>
                <a:spcPct val="80000"/>
              </a:lnSpc>
              <a:spcBef>
                <a:spcPct val="20000"/>
              </a:spcBef>
              <a:buClr>
                <a:srgbClr val="FFCC00"/>
              </a:buClr>
              <a:buSzPct val="70000"/>
              <a:defRPr/>
            </a:pPr>
            <a:r>
              <a:rPr lang="en-US" altLang="zh-CN" sz="2400" b="1" smtClean="0">
                <a:latin typeface="黑体" pitchFamily="2" charset="-122"/>
                <a:ea typeface="黑体" pitchFamily="2" charset="-122"/>
              </a:rPr>
              <a:t>    </a:t>
            </a:r>
            <a:r>
              <a:rPr lang="zh-CN" altLang="en-US" sz="2400" b="1" smtClean="0">
                <a:latin typeface="黑体" pitchFamily="2" charset="-122"/>
                <a:ea typeface="黑体" pitchFamily="2" charset="-122"/>
              </a:rPr>
              <a:t>贷：应付账款</a:t>
            </a:r>
            <a:r>
              <a:rPr lang="en-US" altLang="zh-CN" sz="2400" b="1" smtClean="0">
                <a:latin typeface="宋体"/>
                <a:ea typeface="黑体" pitchFamily="2" charset="-122"/>
              </a:rPr>
              <a:t>—</a:t>
            </a:r>
            <a:r>
              <a:rPr lang="zh-CN" altLang="en-US" sz="2400" b="1" smtClean="0">
                <a:latin typeface="黑体" pitchFamily="2" charset="-122"/>
                <a:ea typeface="黑体" pitchFamily="2" charset="-122"/>
              </a:rPr>
              <a:t>暂估应付账款       </a:t>
            </a:r>
            <a:r>
              <a:rPr lang="en-US" altLang="zh-CN" sz="2400" b="1" smtClean="0">
                <a:latin typeface="黑体" pitchFamily="2" charset="-122"/>
                <a:ea typeface="黑体" pitchFamily="2" charset="-122"/>
              </a:rPr>
              <a:t>16000</a:t>
            </a:r>
          </a:p>
          <a:p>
            <a:pPr eaLnBrk="1" hangingPunct="1">
              <a:lnSpc>
                <a:spcPct val="80000"/>
              </a:lnSpc>
              <a:spcBef>
                <a:spcPct val="20000"/>
              </a:spcBef>
              <a:buClr>
                <a:srgbClr val="FFCC00"/>
              </a:buClr>
              <a:buSzPct val="70000"/>
              <a:defRPr/>
            </a:pPr>
            <a:r>
              <a:rPr lang="en-US" altLang="zh-CN" sz="2400" b="1" smtClean="0">
                <a:latin typeface="黑体" pitchFamily="2" charset="-122"/>
                <a:ea typeface="黑体" pitchFamily="2" charset="-122"/>
              </a:rPr>
              <a:t>                                </a:t>
            </a:r>
          </a:p>
          <a:p>
            <a:pPr eaLnBrk="1" hangingPunct="1">
              <a:lnSpc>
                <a:spcPct val="80000"/>
              </a:lnSpc>
              <a:spcBef>
                <a:spcPct val="20000"/>
              </a:spcBef>
              <a:buClr>
                <a:srgbClr val="FFCC00"/>
              </a:buClr>
              <a:buSzPct val="70000"/>
              <a:defRPr/>
            </a:pPr>
            <a:r>
              <a:rPr lang="en-US" altLang="zh-CN" sz="2400" b="1" smtClean="0">
                <a:latin typeface="黑体" pitchFamily="2" charset="-122"/>
                <a:ea typeface="黑体" pitchFamily="2" charset="-122"/>
              </a:rPr>
              <a:t>   </a:t>
            </a:r>
            <a:r>
              <a:rPr lang="zh-CN" altLang="en-US" sz="2400" b="1" smtClean="0">
                <a:latin typeface="黑体" pitchFamily="2" charset="-122"/>
                <a:ea typeface="黑体" pitchFamily="2" charset="-122"/>
              </a:rPr>
              <a:t>下月初用红字将上述分录原账冲回</a:t>
            </a:r>
          </a:p>
          <a:p>
            <a:pPr eaLnBrk="1" hangingPunct="1">
              <a:lnSpc>
                <a:spcPct val="80000"/>
              </a:lnSpc>
              <a:spcBef>
                <a:spcPct val="20000"/>
              </a:spcBef>
              <a:buClr>
                <a:srgbClr val="FFCC00"/>
              </a:buClr>
              <a:buSzPct val="70000"/>
              <a:defRPr/>
            </a:pPr>
            <a:r>
              <a:rPr lang="zh-CN" altLang="en-US" sz="2400" b="1" smtClean="0">
                <a:solidFill>
                  <a:srgbClr val="FFFFFF"/>
                </a:solidFill>
                <a:effectLst>
                  <a:outerShdw blurRad="38100" dist="38100" dir="2700000" algn="tl">
                    <a:srgbClr val="C0C0C0"/>
                  </a:outerShdw>
                </a:effectLst>
                <a:latin typeface="黑体" pitchFamily="2" charset="-122"/>
                <a:ea typeface="黑体" pitchFamily="2" charset="-122"/>
              </a:rPr>
              <a:t>           </a:t>
            </a:r>
          </a:p>
          <a:p>
            <a:pPr eaLnBrk="1" hangingPunct="1">
              <a:lnSpc>
                <a:spcPct val="80000"/>
              </a:lnSpc>
              <a:spcBef>
                <a:spcPct val="20000"/>
              </a:spcBef>
              <a:buClr>
                <a:srgbClr val="FFCC00"/>
              </a:buClr>
              <a:buSzPct val="70000"/>
              <a:defRPr/>
            </a:pPr>
            <a:r>
              <a:rPr lang="zh-CN" altLang="en-US" sz="2400" b="1" smtClean="0">
                <a:solidFill>
                  <a:srgbClr val="FFFFFF"/>
                </a:solidFill>
                <a:effectLst>
                  <a:outerShdw blurRad="38100" dist="38100" dir="2700000" algn="tl">
                    <a:srgbClr val="C0C0C0"/>
                  </a:outerShdw>
                </a:effectLst>
                <a:latin typeface="黑体" pitchFamily="2" charset="-122"/>
                <a:ea typeface="黑体" pitchFamily="2" charset="-122"/>
              </a:rPr>
              <a:t>   </a:t>
            </a:r>
            <a:r>
              <a:rPr lang="zh-CN" altLang="en-US" sz="2400" b="1" smtClean="0">
                <a:latin typeface="黑体" pitchFamily="2" charset="-122"/>
                <a:ea typeface="黑体" pitchFamily="2" charset="-122"/>
              </a:rPr>
              <a:t>借：原材料          </a:t>
            </a:r>
            <a:r>
              <a:rPr lang="en-US" altLang="zh-CN" sz="2400" b="1" smtClean="0">
                <a:solidFill>
                  <a:srgbClr val="FF3300"/>
                </a:solidFill>
                <a:effectLst>
                  <a:outerShdw blurRad="38100" dist="38100" dir="2700000" algn="tl">
                    <a:srgbClr val="C0C0C0"/>
                  </a:outerShdw>
                </a:effectLst>
                <a:latin typeface="黑体" pitchFamily="2" charset="-122"/>
                <a:ea typeface="黑体" pitchFamily="2" charset="-122"/>
              </a:rPr>
              <a:t>16000</a:t>
            </a:r>
          </a:p>
          <a:p>
            <a:pPr eaLnBrk="1" hangingPunct="1">
              <a:lnSpc>
                <a:spcPct val="80000"/>
              </a:lnSpc>
              <a:spcBef>
                <a:spcPct val="20000"/>
              </a:spcBef>
              <a:buClr>
                <a:srgbClr val="FFCC00"/>
              </a:buClr>
              <a:buSzPct val="70000"/>
              <a:defRPr/>
            </a:pPr>
            <a:r>
              <a:rPr lang="en-US" altLang="zh-CN" sz="2400" b="1" smtClean="0">
                <a:solidFill>
                  <a:srgbClr val="FFFFFF"/>
                </a:solidFill>
                <a:effectLst>
                  <a:outerShdw blurRad="38100" dist="38100" dir="2700000" algn="tl">
                    <a:srgbClr val="C0C0C0"/>
                  </a:outerShdw>
                </a:effectLst>
                <a:latin typeface="黑体" pitchFamily="2" charset="-122"/>
                <a:ea typeface="黑体" pitchFamily="2" charset="-122"/>
              </a:rPr>
              <a:t>       </a:t>
            </a:r>
            <a:r>
              <a:rPr lang="zh-CN" altLang="en-US" sz="2400" b="1" smtClean="0">
                <a:latin typeface="黑体" pitchFamily="2" charset="-122"/>
                <a:ea typeface="黑体" pitchFamily="2" charset="-122"/>
              </a:rPr>
              <a:t>贷：应付账款</a:t>
            </a:r>
            <a:r>
              <a:rPr lang="en-US" altLang="zh-CN" sz="2400" b="1" smtClean="0">
                <a:latin typeface="宋体"/>
                <a:ea typeface="黑体" pitchFamily="2" charset="-122"/>
              </a:rPr>
              <a:t>—</a:t>
            </a:r>
            <a:r>
              <a:rPr lang="zh-CN" altLang="en-US" sz="2400" b="1" smtClean="0">
                <a:latin typeface="黑体" pitchFamily="2" charset="-122"/>
                <a:ea typeface="黑体" pitchFamily="2" charset="-122"/>
              </a:rPr>
              <a:t>暂估应付账款       </a:t>
            </a:r>
            <a:r>
              <a:rPr lang="en-US" altLang="zh-CN" sz="2400" b="1" smtClean="0">
                <a:solidFill>
                  <a:srgbClr val="FF3300"/>
                </a:solidFill>
                <a:effectLst>
                  <a:outerShdw blurRad="38100" dist="38100" dir="2700000" algn="tl">
                    <a:srgbClr val="C0C0C0"/>
                  </a:outerShdw>
                </a:effectLst>
                <a:latin typeface="黑体" pitchFamily="2" charset="-122"/>
                <a:ea typeface="黑体" pitchFamily="2" charset="-122"/>
              </a:rPr>
              <a:t>16000</a:t>
            </a:r>
          </a:p>
          <a:p>
            <a:pPr eaLnBrk="1" hangingPunct="1">
              <a:lnSpc>
                <a:spcPct val="80000"/>
              </a:lnSpc>
              <a:spcBef>
                <a:spcPct val="20000"/>
              </a:spcBef>
              <a:buClr>
                <a:srgbClr val="FFCC00"/>
              </a:buClr>
              <a:buSzPct val="70000"/>
              <a:defRPr/>
            </a:pPr>
            <a:endParaRPr lang="en-US" altLang="zh-CN" sz="2400" b="1" smtClean="0">
              <a:solidFill>
                <a:srgbClr val="FF3300"/>
              </a:solidFill>
              <a:effectLst>
                <a:outerShdw blurRad="38100" dist="38100" dir="2700000" algn="tl">
                  <a:srgbClr val="C0C0C0"/>
                </a:outerShdw>
              </a:effectLst>
              <a:latin typeface="黑体" pitchFamily="2" charset="-122"/>
              <a:ea typeface="黑体" pitchFamily="2" charset="-122"/>
            </a:endParaRPr>
          </a:p>
          <a:p>
            <a:pPr eaLnBrk="1" hangingPunct="1">
              <a:lnSpc>
                <a:spcPct val="80000"/>
              </a:lnSpc>
              <a:spcBef>
                <a:spcPct val="20000"/>
              </a:spcBef>
              <a:buClr>
                <a:srgbClr val="FFCC00"/>
              </a:buClr>
              <a:buSzPct val="70000"/>
              <a:defRPr/>
            </a:pPr>
            <a:endParaRPr lang="en-US" altLang="zh-CN" sz="2400" b="1" smtClean="0">
              <a:solidFill>
                <a:srgbClr val="FF3300"/>
              </a:solidFill>
              <a:effectLst>
                <a:outerShdw blurRad="38100" dist="38100" dir="2700000" algn="tl">
                  <a:srgbClr val="C0C0C0"/>
                </a:outerShdw>
              </a:effectLst>
              <a:latin typeface="黑体" pitchFamily="2" charset="-122"/>
              <a:ea typeface="黑体" pitchFamily="2" charset="-122"/>
            </a:endParaRPr>
          </a:p>
          <a:p>
            <a:pPr eaLnBrk="1" hangingPunct="1">
              <a:lnSpc>
                <a:spcPct val="80000"/>
              </a:lnSpc>
              <a:spcBef>
                <a:spcPct val="20000"/>
              </a:spcBef>
              <a:buClr>
                <a:srgbClr val="FFCC00"/>
              </a:buClr>
              <a:buSzPct val="70000"/>
              <a:defRPr/>
            </a:pPr>
            <a:endParaRPr lang="en-US" altLang="zh-CN" sz="2400" b="1" smtClean="0">
              <a:solidFill>
                <a:srgbClr val="E5E5FF"/>
              </a:solidFill>
              <a:effectLst>
                <a:outerShdw blurRad="38100" dist="38100" dir="2700000" algn="tl">
                  <a:srgbClr val="C0C0C0"/>
                </a:outerShdw>
              </a:effectLst>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4DA15EFE-92E3-4BDC-90BA-AA6C91E8A6A0}" type="slidenum">
              <a:rPr lang="en-US" altLang="zh-CN" sz="1400">
                <a:solidFill>
                  <a:srgbClr val="007A77"/>
                </a:solidFill>
              </a:rPr>
              <a:pPr algn="r" eaLnBrk="1" hangingPunct="1">
                <a:spcBef>
                  <a:spcPct val="0"/>
                </a:spcBef>
                <a:buClrTx/>
                <a:buSzTx/>
                <a:buFontTx/>
                <a:buNone/>
              </a:pPr>
              <a:t>128</a:t>
            </a:fld>
            <a:endParaRPr lang="en-US" altLang="zh-CN" sz="1400">
              <a:solidFill>
                <a:srgbClr val="007A77"/>
              </a:solidFill>
            </a:endParaRPr>
          </a:p>
        </p:txBody>
      </p:sp>
      <p:sp>
        <p:nvSpPr>
          <p:cNvPr id="134147" name="Rectangle 3"/>
          <p:cNvSpPr>
            <a:spLocks noGrp="1" noRot="1" noChangeArrowheads="1"/>
          </p:cNvSpPr>
          <p:nvPr>
            <p:ph type="body" idx="4294967295"/>
          </p:nvPr>
        </p:nvSpPr>
        <p:spPr>
          <a:xfrm>
            <a:off x="301625" y="549275"/>
            <a:ext cx="8540750" cy="5549900"/>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134148" name="矩形 1"/>
          <p:cNvSpPr>
            <a:spLocks noChangeArrowheads="1"/>
          </p:cNvSpPr>
          <p:nvPr/>
        </p:nvSpPr>
        <p:spPr bwMode="auto">
          <a:xfrm>
            <a:off x="250825" y="549275"/>
            <a:ext cx="84978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r>
              <a:rPr lang="zh-CN" altLang="en-US" sz="2400" b="1">
                <a:latin typeface="Garamond" pitchFamily="18" charset="0"/>
                <a:ea typeface="黑体" pitchFamily="2" charset="-122"/>
              </a:rPr>
              <a:t>（四）预收账款（新设科目）</a:t>
            </a:r>
            <a:endParaRPr lang="zh-CN" altLang="en-US" sz="2400">
              <a:ea typeface="黑体" pitchFamily="2" charset="-122"/>
            </a:endParaRPr>
          </a:p>
        </p:txBody>
      </p:sp>
      <p:sp>
        <p:nvSpPr>
          <p:cNvPr id="134149" name="矩形 2"/>
          <p:cNvSpPr>
            <a:spLocks noChangeArrowheads="1"/>
          </p:cNvSpPr>
          <p:nvPr/>
        </p:nvSpPr>
        <p:spPr bwMode="auto">
          <a:xfrm>
            <a:off x="468313" y="1268413"/>
            <a:ext cx="8280400" cy="272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lnSpc>
                <a:spcPct val="80000"/>
              </a:lnSpc>
              <a:buClr>
                <a:srgbClr val="FFCC00"/>
              </a:buClr>
              <a:buSzPct val="70000"/>
              <a:buFontTx/>
              <a:buNone/>
            </a:pPr>
            <a:r>
              <a:rPr lang="en-US" altLang="zh-CN" sz="2400" b="1">
                <a:latin typeface="黑体" pitchFamily="2" charset="-122"/>
                <a:ea typeface="黑体" pitchFamily="2" charset="-122"/>
              </a:rPr>
              <a:t>1</a:t>
            </a:r>
            <a:r>
              <a:rPr lang="zh-CN" altLang="en-US" sz="2400" b="1">
                <a:latin typeface="黑体" pitchFamily="2" charset="-122"/>
                <a:ea typeface="黑体" pitchFamily="2" charset="-122"/>
              </a:rPr>
              <a:t>、预收账款的核算内容</a:t>
            </a:r>
            <a:endParaRPr lang="en-US" altLang="zh-CN" sz="2400" b="1">
              <a:latin typeface="黑体" pitchFamily="2" charset="-122"/>
              <a:ea typeface="黑体" pitchFamily="2" charset="-122"/>
            </a:endParaRPr>
          </a:p>
          <a:p>
            <a:pPr eaLnBrk="1" hangingPunct="1">
              <a:lnSpc>
                <a:spcPct val="80000"/>
              </a:lnSpc>
              <a:buClr>
                <a:srgbClr val="FFCC00"/>
              </a:buClr>
              <a:buSzPct val="70000"/>
              <a:buFontTx/>
              <a:buNone/>
            </a:pPr>
            <a:endParaRPr lang="zh-CN" altLang="en-US" sz="2400" b="1">
              <a:latin typeface="黑体" pitchFamily="2" charset="-122"/>
              <a:ea typeface="黑体" pitchFamily="2" charset="-122"/>
            </a:endParaRPr>
          </a:p>
          <a:p>
            <a:pPr eaLnBrk="1" hangingPunct="1">
              <a:lnSpc>
                <a:spcPct val="80000"/>
              </a:lnSpc>
              <a:buClr>
                <a:srgbClr val="FFCC00"/>
              </a:buClr>
              <a:buSzPct val="70000"/>
              <a:buFontTx/>
              <a:buNone/>
            </a:pPr>
            <a:r>
              <a:rPr lang="zh-CN" altLang="en-US" sz="2400" b="1">
                <a:latin typeface="黑体" pitchFamily="2" charset="-122"/>
                <a:ea typeface="黑体" pitchFamily="2" charset="-122"/>
              </a:rPr>
              <a:t>  是指小企业按照合同规定预收的款项。包括预收的购货款、工程款等。预收账款虽然表现为货币资金的增加，但并不是小企业的收入，其实质为一项负债，要求小企业在短期内以某种商品、劳务或服务来了结。</a:t>
            </a:r>
            <a:endParaRPr lang="en-US" altLang="zh-CN" sz="2400" b="1">
              <a:latin typeface="黑体" pitchFamily="2" charset="-122"/>
              <a:ea typeface="黑体" pitchFamily="2" charset="-122"/>
            </a:endParaRPr>
          </a:p>
          <a:p>
            <a:pPr eaLnBrk="1" hangingPunct="1">
              <a:lnSpc>
                <a:spcPct val="80000"/>
              </a:lnSpc>
              <a:buClr>
                <a:srgbClr val="FFCC00"/>
              </a:buClr>
              <a:buSzPct val="70000"/>
              <a:buFontTx/>
              <a:buNone/>
            </a:pPr>
            <a:endParaRPr lang="zh-CN" altLang="en-US" sz="2400" b="1">
              <a:latin typeface="黑体" pitchFamily="2" charset="-122"/>
              <a:ea typeface="黑体" pitchFamily="2" charset="-122"/>
            </a:endParaRPr>
          </a:p>
          <a:p>
            <a:pPr eaLnBrk="1" hangingPunct="1">
              <a:lnSpc>
                <a:spcPct val="80000"/>
              </a:lnSpc>
              <a:buClr>
                <a:srgbClr val="FFCC00"/>
              </a:buClr>
              <a:buSzPct val="70000"/>
              <a:buFontTx/>
              <a:buNone/>
            </a:pPr>
            <a:r>
              <a:rPr lang="en-US" altLang="zh-CN" sz="2400" b="1">
                <a:latin typeface="黑体" pitchFamily="2" charset="-122"/>
                <a:ea typeface="黑体" pitchFamily="2" charset="-122"/>
              </a:rPr>
              <a:t>2</a:t>
            </a:r>
            <a:r>
              <a:rPr lang="zh-CN" altLang="en-US" sz="2400" b="1">
                <a:latin typeface="黑体" pitchFamily="2" charset="-122"/>
                <a:ea typeface="黑体" pitchFamily="2" charset="-122"/>
              </a:rPr>
              <a:t>、预收账款的会计处理</a:t>
            </a:r>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56720564-65B1-4299-B326-0815B705B2CF}" type="slidenum">
              <a:rPr lang="en-US" altLang="zh-CN" sz="1400">
                <a:solidFill>
                  <a:srgbClr val="007A77"/>
                </a:solidFill>
              </a:rPr>
              <a:pPr algn="r" eaLnBrk="1" hangingPunct="1">
                <a:spcBef>
                  <a:spcPct val="0"/>
                </a:spcBef>
                <a:buClrTx/>
                <a:buSzTx/>
                <a:buFontTx/>
                <a:buNone/>
              </a:pPr>
              <a:t>129</a:t>
            </a:fld>
            <a:endParaRPr lang="en-US" altLang="zh-CN" sz="1400">
              <a:solidFill>
                <a:srgbClr val="007A77"/>
              </a:solidFill>
            </a:endParaRPr>
          </a:p>
        </p:txBody>
      </p:sp>
      <p:sp>
        <p:nvSpPr>
          <p:cNvPr id="135171"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135172" name="矩形 1"/>
          <p:cNvSpPr>
            <a:spLocks noChangeArrowheads="1"/>
          </p:cNvSpPr>
          <p:nvPr/>
        </p:nvSpPr>
        <p:spPr bwMode="auto">
          <a:xfrm>
            <a:off x="468313" y="692150"/>
            <a:ext cx="8207375"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lnSpc>
                <a:spcPct val="80000"/>
              </a:lnSpc>
              <a:buClr>
                <a:srgbClr val="FFCC00"/>
              </a:buClr>
              <a:buSzPct val="70000"/>
              <a:buFontTx/>
              <a:buNone/>
            </a:pPr>
            <a:r>
              <a:rPr lang="zh-CN" altLang="en-US" sz="2400" b="1">
                <a:latin typeface="黑体" pitchFamily="2" charset="-122"/>
                <a:ea typeface="黑体" pitchFamily="2" charset="-122"/>
              </a:rPr>
              <a:t>例</a:t>
            </a:r>
            <a:r>
              <a:rPr lang="en-US" altLang="zh-CN" sz="2400" b="1">
                <a:latin typeface="黑体" pitchFamily="2" charset="-122"/>
                <a:ea typeface="黑体" pitchFamily="2" charset="-122"/>
              </a:rPr>
              <a:t>:D</a:t>
            </a:r>
            <a:r>
              <a:rPr lang="zh-CN" altLang="en-US" sz="2400" b="1">
                <a:latin typeface="黑体" pitchFamily="2" charset="-122"/>
                <a:ea typeface="黑体" pitchFamily="2" charset="-122"/>
              </a:rPr>
              <a:t>公司为增值税一般纳税人。</a:t>
            </a:r>
            <a:r>
              <a:rPr lang="en-US" altLang="zh-CN" sz="2400" b="1">
                <a:latin typeface="黑体" pitchFamily="2" charset="-122"/>
                <a:ea typeface="黑体" pitchFamily="2" charset="-122"/>
              </a:rPr>
              <a:t>2011</a:t>
            </a:r>
            <a:r>
              <a:rPr lang="zh-CN" altLang="en-US" sz="2400" b="1">
                <a:latin typeface="黑体" pitchFamily="2" charset="-122"/>
                <a:ea typeface="黑体" pitchFamily="2" charset="-122"/>
              </a:rPr>
              <a:t>年</a:t>
            </a:r>
            <a:r>
              <a:rPr lang="en-US" altLang="zh-CN" sz="2400" b="1">
                <a:latin typeface="黑体" pitchFamily="2" charset="-122"/>
                <a:ea typeface="黑体" pitchFamily="2" charset="-122"/>
              </a:rPr>
              <a:t>6</a:t>
            </a:r>
            <a:r>
              <a:rPr lang="zh-CN" altLang="en-US" sz="2400" b="1">
                <a:latin typeface="黑体" pitchFamily="2" charset="-122"/>
                <a:ea typeface="黑体" pitchFamily="2" charset="-122"/>
              </a:rPr>
              <a:t>月</a:t>
            </a:r>
            <a:r>
              <a:rPr lang="en-US" altLang="zh-CN" sz="2400" b="1">
                <a:latin typeface="黑体" pitchFamily="2" charset="-122"/>
                <a:ea typeface="黑体" pitchFamily="2" charset="-122"/>
              </a:rPr>
              <a:t>3</a:t>
            </a:r>
            <a:r>
              <a:rPr lang="zh-CN" altLang="en-US" sz="2400" b="1">
                <a:latin typeface="黑体" pitchFamily="2" charset="-122"/>
                <a:ea typeface="黑体" pitchFamily="2" charset="-122"/>
              </a:rPr>
              <a:t>日，</a:t>
            </a:r>
            <a:r>
              <a:rPr lang="en-US" altLang="zh-CN" sz="2400" b="1">
                <a:latin typeface="黑体" pitchFamily="2" charset="-122"/>
                <a:ea typeface="黑体" pitchFamily="2" charset="-122"/>
              </a:rPr>
              <a:t>D</a:t>
            </a:r>
            <a:r>
              <a:rPr lang="zh-CN" altLang="en-US" sz="2400" b="1">
                <a:latin typeface="黑体" pitchFamily="2" charset="-122"/>
                <a:ea typeface="黑体" pitchFamily="2" charset="-122"/>
              </a:rPr>
              <a:t>公司与甲企业签订供货合同，向其出售一批设备，货款金额共计</a:t>
            </a:r>
            <a:r>
              <a:rPr lang="en-US" altLang="zh-CN" sz="2400" b="1">
                <a:latin typeface="黑体" pitchFamily="2" charset="-122"/>
                <a:ea typeface="黑体" pitchFamily="2" charset="-122"/>
              </a:rPr>
              <a:t>100000</a:t>
            </a:r>
            <a:r>
              <a:rPr lang="zh-CN" altLang="en-US" sz="2400" b="1">
                <a:latin typeface="黑体" pitchFamily="2" charset="-122"/>
                <a:ea typeface="黑体" pitchFamily="2" charset="-122"/>
              </a:rPr>
              <a:t>元，应交纳增值税 </a:t>
            </a:r>
            <a:r>
              <a:rPr lang="en-US" altLang="zh-CN" sz="2400" b="1">
                <a:latin typeface="黑体" pitchFamily="2" charset="-122"/>
                <a:ea typeface="黑体" pitchFamily="2" charset="-122"/>
              </a:rPr>
              <a:t>17000</a:t>
            </a:r>
            <a:r>
              <a:rPr lang="zh-CN" altLang="en-US" sz="2400" b="1">
                <a:latin typeface="黑体" pitchFamily="2" charset="-122"/>
                <a:ea typeface="黑体" pitchFamily="2" charset="-122"/>
              </a:rPr>
              <a:t>元。根据购货合同规定，甲企业在购货合同签订一周内，应当向</a:t>
            </a:r>
            <a:r>
              <a:rPr lang="en-US" altLang="zh-CN" sz="2400" b="1">
                <a:latin typeface="黑体" pitchFamily="2" charset="-122"/>
                <a:ea typeface="黑体" pitchFamily="2" charset="-122"/>
              </a:rPr>
              <a:t>D</a:t>
            </a:r>
            <a:r>
              <a:rPr lang="zh-CN" altLang="en-US" sz="2400" b="1">
                <a:latin typeface="黑体" pitchFamily="2" charset="-122"/>
                <a:ea typeface="黑体" pitchFamily="2" charset="-122"/>
              </a:rPr>
              <a:t>公司预付货款</a:t>
            </a:r>
            <a:r>
              <a:rPr lang="en-US" altLang="zh-CN" sz="2400" b="1">
                <a:latin typeface="黑体" pitchFamily="2" charset="-122"/>
                <a:ea typeface="黑体" pitchFamily="2" charset="-122"/>
              </a:rPr>
              <a:t>60000</a:t>
            </a:r>
            <a:r>
              <a:rPr lang="zh-CN" altLang="en-US" sz="2400" b="1">
                <a:latin typeface="黑体" pitchFamily="2" charset="-122"/>
                <a:ea typeface="黑体" pitchFamily="2" charset="-122"/>
              </a:rPr>
              <a:t>元，剩余货款在交货后付清。</a:t>
            </a:r>
            <a:r>
              <a:rPr lang="en-US" altLang="zh-CN" sz="2400" b="1">
                <a:latin typeface="黑体" pitchFamily="2" charset="-122"/>
                <a:ea typeface="黑体" pitchFamily="2" charset="-122"/>
              </a:rPr>
              <a:t>2011</a:t>
            </a:r>
            <a:r>
              <a:rPr lang="zh-CN" altLang="en-US" sz="2400" b="1">
                <a:latin typeface="黑体" pitchFamily="2" charset="-122"/>
                <a:ea typeface="黑体" pitchFamily="2" charset="-122"/>
              </a:rPr>
              <a:t>年</a:t>
            </a:r>
            <a:r>
              <a:rPr lang="en-US" altLang="zh-CN" sz="2400" b="1">
                <a:latin typeface="黑体" pitchFamily="2" charset="-122"/>
                <a:ea typeface="黑体" pitchFamily="2" charset="-122"/>
              </a:rPr>
              <a:t>6</a:t>
            </a:r>
            <a:r>
              <a:rPr lang="zh-CN" altLang="en-US" sz="2400" b="1">
                <a:latin typeface="黑体" pitchFamily="2" charset="-122"/>
                <a:ea typeface="黑体" pitchFamily="2" charset="-122"/>
              </a:rPr>
              <a:t>月</a:t>
            </a:r>
            <a:r>
              <a:rPr lang="en-US" altLang="zh-CN" sz="2400" b="1">
                <a:latin typeface="黑体" pitchFamily="2" charset="-122"/>
                <a:ea typeface="黑体" pitchFamily="2" charset="-122"/>
              </a:rPr>
              <a:t>8</a:t>
            </a:r>
            <a:r>
              <a:rPr lang="zh-CN" altLang="en-US" sz="2400" b="1">
                <a:latin typeface="黑体" pitchFamily="2" charset="-122"/>
                <a:ea typeface="黑体" pitchFamily="2" charset="-122"/>
              </a:rPr>
              <a:t>日，</a:t>
            </a:r>
            <a:r>
              <a:rPr lang="en-US" altLang="zh-CN" sz="2400" b="1">
                <a:latin typeface="黑体" pitchFamily="2" charset="-122"/>
                <a:ea typeface="黑体" pitchFamily="2" charset="-122"/>
              </a:rPr>
              <a:t>D</a:t>
            </a:r>
            <a:r>
              <a:rPr lang="zh-CN" altLang="en-US" sz="2400" b="1">
                <a:latin typeface="黑体" pitchFamily="2" charset="-122"/>
                <a:ea typeface="黑体" pitchFamily="2" charset="-122"/>
              </a:rPr>
              <a:t>公司收到甲企业交来的预付款</a:t>
            </a:r>
            <a:r>
              <a:rPr lang="en-US" altLang="zh-CN" sz="2400" b="1">
                <a:latin typeface="黑体" pitchFamily="2" charset="-122"/>
                <a:ea typeface="黑体" pitchFamily="2" charset="-122"/>
              </a:rPr>
              <a:t>60000</a:t>
            </a:r>
            <a:r>
              <a:rPr lang="zh-CN" altLang="en-US" sz="2400" b="1">
                <a:latin typeface="黑体" pitchFamily="2" charset="-122"/>
                <a:ea typeface="黑体" pitchFamily="2" charset="-122"/>
              </a:rPr>
              <a:t>元，并存入银行，</a:t>
            </a:r>
            <a:r>
              <a:rPr lang="en-US" altLang="zh-CN" sz="2400" b="1">
                <a:latin typeface="黑体" pitchFamily="2" charset="-122"/>
                <a:ea typeface="黑体" pitchFamily="2" charset="-122"/>
              </a:rPr>
              <a:t>6</a:t>
            </a:r>
            <a:r>
              <a:rPr lang="zh-CN" altLang="en-US" sz="2400" b="1">
                <a:latin typeface="黑体" pitchFamily="2" charset="-122"/>
                <a:ea typeface="黑体" pitchFamily="2" charset="-122"/>
              </a:rPr>
              <a:t>月</a:t>
            </a:r>
            <a:r>
              <a:rPr lang="en-US" altLang="zh-CN" sz="2400" b="1">
                <a:latin typeface="黑体" pitchFamily="2" charset="-122"/>
                <a:ea typeface="黑体" pitchFamily="2" charset="-122"/>
              </a:rPr>
              <a:t>18</a:t>
            </a:r>
            <a:r>
              <a:rPr lang="zh-CN" altLang="en-US" sz="2400" b="1">
                <a:latin typeface="黑体" pitchFamily="2" charset="-122"/>
                <a:ea typeface="黑体" pitchFamily="2" charset="-122"/>
              </a:rPr>
              <a:t>日</a:t>
            </a:r>
            <a:r>
              <a:rPr lang="en-US" altLang="zh-CN" sz="2400" b="1">
                <a:latin typeface="黑体" pitchFamily="2" charset="-122"/>
                <a:ea typeface="黑体" pitchFamily="2" charset="-122"/>
              </a:rPr>
              <a:t>D</a:t>
            </a:r>
            <a:r>
              <a:rPr lang="zh-CN" altLang="en-US" sz="2400" b="1">
                <a:latin typeface="黑体" pitchFamily="2" charset="-122"/>
                <a:ea typeface="黑体" pitchFamily="2" charset="-122"/>
              </a:rPr>
              <a:t>公司将货物发到甲企业并开出增值税发票，甲企业验收合格后付清了剩余货款。</a:t>
            </a:r>
            <a:r>
              <a:rPr lang="en-US" altLang="zh-CN" sz="2400" b="1">
                <a:latin typeface="黑体" pitchFamily="2" charset="-122"/>
                <a:ea typeface="黑体" pitchFamily="2" charset="-122"/>
              </a:rPr>
              <a:t>D</a:t>
            </a:r>
            <a:r>
              <a:rPr lang="zh-CN" altLang="en-US" sz="2400" b="1">
                <a:latin typeface="黑体" pitchFamily="2" charset="-122"/>
                <a:ea typeface="黑体" pitchFamily="2" charset="-122"/>
              </a:rPr>
              <a:t>公司的有关会计处理如下： </a:t>
            </a:r>
            <a:endParaRPr lang="en-US" altLang="zh-CN" sz="2400" b="1">
              <a:latin typeface="黑体" pitchFamily="2" charset="-122"/>
              <a:ea typeface="黑体" pitchFamily="2" charset="-122"/>
            </a:endParaRPr>
          </a:p>
          <a:p>
            <a:pPr eaLnBrk="1" hangingPunct="1">
              <a:lnSpc>
                <a:spcPct val="80000"/>
              </a:lnSpc>
              <a:buClr>
                <a:srgbClr val="FFCC00"/>
              </a:buClr>
              <a:buSzPct val="70000"/>
              <a:buFontTx/>
              <a:buNone/>
            </a:pPr>
            <a:endParaRPr lang="en-US" altLang="zh-CN" sz="2400" b="1">
              <a:latin typeface="黑体" pitchFamily="2" charset="-122"/>
              <a:ea typeface="黑体" pitchFamily="2" charset="-122"/>
            </a:endParaRPr>
          </a:p>
          <a:p>
            <a:pPr eaLnBrk="1" hangingPunct="1">
              <a:lnSpc>
                <a:spcPct val="80000"/>
              </a:lnSpc>
              <a:buClr>
                <a:srgbClr val="FFCC00"/>
              </a:buClr>
              <a:buSzPct val="70000"/>
              <a:buFontTx/>
              <a:buNone/>
            </a:pPr>
            <a:r>
              <a:rPr lang="zh-CN" altLang="en-US" sz="2400" b="1">
                <a:latin typeface="黑体" pitchFamily="2" charset="-122"/>
                <a:ea typeface="黑体" pitchFamily="2" charset="-122"/>
              </a:rPr>
              <a:t>（</a:t>
            </a:r>
            <a:r>
              <a:rPr lang="en-US" altLang="zh-CN" sz="2400" b="1">
                <a:latin typeface="黑体" pitchFamily="2" charset="-122"/>
                <a:ea typeface="黑体" pitchFamily="2" charset="-122"/>
              </a:rPr>
              <a:t>1</a:t>
            </a:r>
            <a:r>
              <a:rPr lang="zh-CN" altLang="en-US" sz="2400" b="1">
                <a:latin typeface="黑体" pitchFamily="2" charset="-122"/>
                <a:ea typeface="黑体" pitchFamily="2" charset="-122"/>
              </a:rPr>
              <a:t>）</a:t>
            </a:r>
            <a:r>
              <a:rPr lang="en-US" altLang="zh-CN" sz="2400" b="1">
                <a:latin typeface="黑体" pitchFamily="2" charset="-122"/>
                <a:ea typeface="黑体" pitchFamily="2" charset="-122"/>
              </a:rPr>
              <a:t>6</a:t>
            </a:r>
            <a:r>
              <a:rPr lang="zh-CN" altLang="en-US" sz="2400" b="1">
                <a:latin typeface="黑体" pitchFamily="2" charset="-122"/>
                <a:ea typeface="黑体" pitchFamily="2" charset="-122"/>
              </a:rPr>
              <a:t>月</a:t>
            </a:r>
            <a:r>
              <a:rPr lang="en-US" altLang="zh-CN" sz="2400" b="1">
                <a:latin typeface="黑体" pitchFamily="2" charset="-122"/>
                <a:ea typeface="黑体" pitchFamily="2" charset="-122"/>
              </a:rPr>
              <a:t>8</a:t>
            </a:r>
            <a:r>
              <a:rPr lang="zh-CN" altLang="en-US" sz="2400" b="1">
                <a:latin typeface="黑体" pitchFamily="2" charset="-122"/>
                <a:ea typeface="黑体" pitchFamily="2" charset="-122"/>
              </a:rPr>
              <a:t>日收到甲企业交来的预付款</a:t>
            </a:r>
            <a:r>
              <a:rPr lang="en-US" altLang="zh-CN" sz="2400" b="1">
                <a:latin typeface="黑体" pitchFamily="2" charset="-122"/>
                <a:ea typeface="黑体" pitchFamily="2" charset="-122"/>
              </a:rPr>
              <a:t>60000</a:t>
            </a:r>
            <a:r>
              <a:rPr lang="zh-CN" altLang="en-US" sz="2400" b="1">
                <a:latin typeface="黑体" pitchFamily="2" charset="-122"/>
                <a:ea typeface="黑体" pitchFamily="2" charset="-122"/>
              </a:rPr>
              <a:t>元：</a:t>
            </a:r>
            <a:br>
              <a:rPr lang="zh-CN" altLang="en-US" sz="2400" b="1">
                <a:latin typeface="黑体" pitchFamily="2" charset="-122"/>
                <a:ea typeface="黑体" pitchFamily="2" charset="-122"/>
              </a:rPr>
            </a:br>
            <a:r>
              <a:rPr lang="zh-CN" altLang="en-US" sz="2400" b="1">
                <a:latin typeface="黑体" pitchFamily="2" charset="-122"/>
                <a:ea typeface="黑体" pitchFamily="2" charset="-122"/>
              </a:rPr>
              <a:t>　借：银行存款 </a:t>
            </a:r>
            <a:r>
              <a:rPr lang="en-US" altLang="zh-CN" sz="2400" b="1">
                <a:latin typeface="黑体" pitchFamily="2" charset="-122"/>
                <a:ea typeface="黑体" pitchFamily="2" charset="-122"/>
              </a:rPr>
              <a:t>60000</a:t>
            </a:r>
            <a:br>
              <a:rPr lang="en-US" altLang="zh-CN" sz="2400" b="1">
                <a:latin typeface="黑体" pitchFamily="2" charset="-122"/>
                <a:ea typeface="黑体" pitchFamily="2" charset="-122"/>
              </a:rPr>
            </a:br>
            <a:r>
              <a:rPr lang="zh-CN" altLang="en-US" sz="2400" b="1">
                <a:latin typeface="黑体" pitchFamily="2" charset="-122"/>
                <a:ea typeface="黑体" pitchFamily="2" charset="-122"/>
              </a:rPr>
              <a:t>　　贷：预收账款</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甲企业 </a:t>
            </a:r>
            <a:r>
              <a:rPr lang="en-US" altLang="zh-CN" sz="2400" b="1">
                <a:latin typeface="黑体" pitchFamily="2" charset="-122"/>
                <a:ea typeface="黑体" pitchFamily="2" charset="-122"/>
              </a:rPr>
              <a:t>60000</a:t>
            </a:r>
            <a:endParaRPr lang="zh-CN" altLang="en-US" sz="2400" b="1">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F17ADCFD-096A-4CCC-BB57-F1C663E9860D}" type="slidenum">
              <a:rPr lang="en-US" altLang="zh-CN" sz="1400" smtClean="0"/>
              <a:pPr eaLnBrk="1" hangingPunct="1">
                <a:spcBef>
                  <a:spcPct val="0"/>
                </a:spcBef>
                <a:buClrTx/>
                <a:buSzTx/>
                <a:buFontTx/>
                <a:buNone/>
              </a:pPr>
              <a:t>13</a:t>
            </a:fld>
            <a:endParaRPr lang="en-US" altLang="zh-CN" sz="1400" smtClean="0"/>
          </a:p>
        </p:txBody>
      </p:sp>
      <p:sp>
        <p:nvSpPr>
          <p:cNvPr id="16387" name="Rectangle 3"/>
          <p:cNvSpPr>
            <a:spLocks noGrp="1" noRot="1" noChangeArrowheads="1"/>
          </p:cNvSpPr>
          <p:nvPr>
            <p:ph type="body" idx="1"/>
          </p:nvPr>
        </p:nvSpPr>
        <p:spPr>
          <a:xfrm>
            <a:off x="301625" y="836613"/>
            <a:ext cx="8540750" cy="5262562"/>
          </a:xfrm>
        </p:spPr>
        <p:txBody>
          <a:bodyPr/>
          <a:lstStyle/>
          <a:p>
            <a:pPr eaLnBrk="1" hangingPunct="1"/>
            <a:r>
              <a:rPr lang="zh-CN" altLang="en-US" sz="2400" b="1" smtClean="0"/>
              <a:t>   总则</a:t>
            </a:r>
            <a:r>
              <a:rPr lang="en-US" altLang="zh-CN" sz="2400" b="1" smtClean="0"/>
              <a:t>4</a:t>
            </a:r>
            <a:r>
              <a:rPr lang="zh-CN" altLang="en-US" sz="2400" b="1" smtClean="0"/>
              <a:t>条（</a:t>
            </a:r>
            <a:r>
              <a:rPr lang="en-US" altLang="zh-CN" sz="2400" b="1" smtClean="0"/>
              <a:t>1—4</a:t>
            </a:r>
            <a:r>
              <a:rPr lang="zh-CN" altLang="en-US" sz="2400" b="1" smtClean="0"/>
              <a:t>），附则</a:t>
            </a:r>
            <a:r>
              <a:rPr lang="en-US" altLang="zh-CN" sz="2400" b="1" smtClean="0"/>
              <a:t>2</a:t>
            </a:r>
            <a:r>
              <a:rPr lang="zh-CN" altLang="en-US" sz="2400" b="1" smtClean="0"/>
              <a:t>条（</a:t>
            </a:r>
            <a:r>
              <a:rPr lang="en-US" altLang="zh-CN" sz="2400" b="1" smtClean="0"/>
              <a:t>89—90</a:t>
            </a:r>
            <a:r>
              <a:rPr lang="zh-CN" altLang="en-US" sz="2400" b="1" smtClean="0"/>
              <a:t>）</a:t>
            </a:r>
          </a:p>
          <a:p>
            <a:pPr eaLnBrk="1" hangingPunct="1">
              <a:buFont typeface="Wingdings" pitchFamily="2" charset="2"/>
              <a:buNone/>
            </a:pPr>
            <a:endParaRPr lang="zh-CN" altLang="en-US" sz="2800" b="1" smtClean="0">
              <a:solidFill>
                <a:schemeClr val="tx2"/>
              </a:solidFill>
              <a:ea typeface="黑体" pitchFamily="2" charset="-122"/>
            </a:endParaRPr>
          </a:p>
          <a:p>
            <a:pPr eaLnBrk="1" hangingPunct="1">
              <a:buFont typeface="Wingdings" pitchFamily="2" charset="2"/>
              <a:buNone/>
            </a:pPr>
            <a:r>
              <a:rPr lang="zh-CN" altLang="en-US" sz="2800" b="1" smtClean="0">
                <a:solidFill>
                  <a:schemeClr val="tx2"/>
                </a:solidFill>
                <a:ea typeface="黑体" pitchFamily="2" charset="-122"/>
              </a:rPr>
              <a:t>第</a:t>
            </a:r>
            <a:r>
              <a:rPr lang="en-US" altLang="zh-CN" sz="2800" b="1" smtClean="0">
                <a:solidFill>
                  <a:schemeClr val="tx2"/>
                </a:solidFill>
                <a:ea typeface="黑体" pitchFamily="2" charset="-122"/>
              </a:rPr>
              <a:t>1</a:t>
            </a:r>
            <a:r>
              <a:rPr lang="zh-CN" altLang="en-US" sz="2800" b="1" smtClean="0">
                <a:solidFill>
                  <a:schemeClr val="tx2"/>
                </a:solidFill>
                <a:ea typeface="黑体" pitchFamily="2" charset="-122"/>
              </a:rPr>
              <a:t>条：本准则制定的法律依据</a:t>
            </a:r>
          </a:p>
          <a:p>
            <a:pPr eaLnBrk="1" hangingPunct="1">
              <a:buFont typeface="Wingdings" pitchFamily="2" charset="2"/>
              <a:buNone/>
            </a:pPr>
            <a:r>
              <a:rPr lang="zh-CN" altLang="en-US" smtClean="0"/>
              <a:t>    </a:t>
            </a:r>
            <a:r>
              <a:rPr lang="en-US" altLang="zh-CN" sz="2400" b="1" smtClean="0"/>
              <a:t>1</a:t>
            </a:r>
            <a:r>
              <a:rPr lang="zh-CN" altLang="en-US" sz="2400" b="1" smtClean="0"/>
              <a:t>、会计法</a:t>
            </a:r>
          </a:p>
          <a:p>
            <a:pPr eaLnBrk="1" hangingPunct="1">
              <a:buFont typeface="Wingdings" pitchFamily="2" charset="2"/>
              <a:buNone/>
            </a:pPr>
            <a:r>
              <a:rPr lang="zh-CN" altLang="en-US" sz="2400" b="1" smtClean="0"/>
              <a:t>     </a:t>
            </a:r>
            <a:r>
              <a:rPr lang="en-US" altLang="zh-CN" sz="2400" b="1" smtClean="0"/>
              <a:t>2</a:t>
            </a:r>
            <a:r>
              <a:rPr lang="zh-CN" altLang="en-US" sz="2400" b="1" smtClean="0"/>
              <a:t>、企业所得税法及其实施条例（本准则主要服务税务部门）</a:t>
            </a:r>
          </a:p>
          <a:p>
            <a:pPr eaLnBrk="1" hangingPunct="1">
              <a:buFont typeface="Wingdings" pitchFamily="2" charset="2"/>
              <a:buNone/>
            </a:pPr>
            <a:r>
              <a:rPr lang="zh-CN" altLang="en-US" sz="2400" b="1" smtClean="0"/>
              <a:t>     </a:t>
            </a:r>
            <a:r>
              <a:rPr lang="en-US" altLang="zh-CN" sz="2400" b="1" smtClean="0"/>
              <a:t>3</a:t>
            </a:r>
            <a:r>
              <a:rPr lang="zh-CN" altLang="en-US" sz="2400" b="1" smtClean="0"/>
              <a:t>、公司法（主要按公司制小企业设计准则）</a:t>
            </a:r>
          </a:p>
          <a:p>
            <a:pPr eaLnBrk="1" hangingPunct="1">
              <a:buFont typeface="Wingdings" pitchFamily="2" charset="2"/>
              <a:buNone/>
            </a:pPr>
            <a:r>
              <a:rPr lang="zh-CN" altLang="en-US" sz="2400" b="1" smtClean="0"/>
              <a:t>     </a:t>
            </a:r>
            <a:r>
              <a:rPr lang="en-US" altLang="zh-CN" sz="2400" b="1" smtClean="0"/>
              <a:t>4</a:t>
            </a:r>
            <a:r>
              <a:rPr lang="zh-CN" altLang="en-US" sz="2400" b="1" smtClean="0"/>
              <a:t>、企业会计准则</a:t>
            </a:r>
            <a:r>
              <a:rPr lang="en-US" altLang="zh-CN" sz="2400" b="1" smtClean="0"/>
              <a:t>—</a:t>
            </a:r>
            <a:r>
              <a:rPr lang="zh-CN" altLang="en-US" sz="2400" b="1" smtClean="0"/>
              <a:t>基本准则</a:t>
            </a:r>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13651AE4-EA3A-4944-8B0D-F9EA95029D97}" type="slidenum">
              <a:rPr lang="en-US" altLang="zh-CN" sz="1400">
                <a:solidFill>
                  <a:srgbClr val="007A77"/>
                </a:solidFill>
              </a:rPr>
              <a:pPr algn="r" eaLnBrk="1" hangingPunct="1">
                <a:spcBef>
                  <a:spcPct val="0"/>
                </a:spcBef>
                <a:buClrTx/>
                <a:buSzTx/>
                <a:buFontTx/>
                <a:buNone/>
              </a:pPr>
              <a:t>130</a:t>
            </a:fld>
            <a:endParaRPr lang="en-US" altLang="zh-CN" sz="1400">
              <a:solidFill>
                <a:srgbClr val="007A77"/>
              </a:solidFill>
            </a:endParaRPr>
          </a:p>
        </p:txBody>
      </p:sp>
      <p:sp>
        <p:nvSpPr>
          <p:cNvPr id="136195"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136197" name="矩形 2"/>
          <p:cNvSpPr>
            <a:spLocks noChangeArrowheads="1"/>
          </p:cNvSpPr>
          <p:nvPr/>
        </p:nvSpPr>
        <p:spPr bwMode="auto">
          <a:xfrm>
            <a:off x="323850" y="620713"/>
            <a:ext cx="8351838" cy="432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lnSpc>
                <a:spcPct val="80000"/>
              </a:lnSpc>
              <a:buClr>
                <a:srgbClr val="FFCC00"/>
              </a:buClr>
              <a:buSzPct val="70000"/>
              <a:buFontTx/>
              <a:buNone/>
            </a:pPr>
            <a:r>
              <a:rPr lang="zh-CN" altLang="en-US" sz="2400" b="1">
                <a:latin typeface="黑体" pitchFamily="2" charset="-122"/>
                <a:ea typeface="黑体" pitchFamily="2" charset="-122"/>
              </a:rPr>
              <a:t>（</a:t>
            </a:r>
            <a:r>
              <a:rPr lang="en-US" altLang="zh-CN" sz="2400" b="1">
                <a:latin typeface="黑体" pitchFamily="2" charset="-122"/>
                <a:ea typeface="黑体" pitchFamily="2" charset="-122"/>
              </a:rPr>
              <a:t>2</a:t>
            </a:r>
            <a:r>
              <a:rPr lang="zh-CN" altLang="en-US" sz="2400" b="1">
                <a:latin typeface="黑体" pitchFamily="2" charset="-122"/>
                <a:ea typeface="黑体" pitchFamily="2" charset="-122"/>
              </a:rPr>
              <a:t>）</a:t>
            </a:r>
            <a:r>
              <a:rPr lang="en-US" altLang="zh-CN" sz="2400" b="1">
                <a:latin typeface="黑体" pitchFamily="2" charset="-122"/>
                <a:ea typeface="黑体" pitchFamily="2" charset="-122"/>
              </a:rPr>
              <a:t>6</a:t>
            </a:r>
            <a:r>
              <a:rPr lang="zh-CN" altLang="en-US" sz="2400" b="1">
                <a:latin typeface="黑体" pitchFamily="2" charset="-122"/>
                <a:ea typeface="黑体" pitchFamily="2" charset="-122"/>
              </a:rPr>
              <a:t>月</a:t>
            </a:r>
            <a:r>
              <a:rPr lang="en-US" altLang="zh-CN" sz="2400" b="1">
                <a:latin typeface="黑体" pitchFamily="2" charset="-122"/>
                <a:ea typeface="黑体" pitchFamily="2" charset="-122"/>
              </a:rPr>
              <a:t>18</a:t>
            </a:r>
            <a:r>
              <a:rPr lang="zh-CN" altLang="en-US" sz="2400" b="1">
                <a:latin typeface="黑体" pitchFamily="2" charset="-122"/>
                <a:ea typeface="黑体" pitchFamily="2" charset="-122"/>
              </a:rPr>
              <a:t>日</a:t>
            </a:r>
            <a:r>
              <a:rPr lang="en-US" altLang="zh-CN" sz="2400" b="1">
                <a:latin typeface="黑体" pitchFamily="2" charset="-122"/>
                <a:ea typeface="黑体" pitchFamily="2" charset="-122"/>
              </a:rPr>
              <a:t>D</a:t>
            </a:r>
            <a:r>
              <a:rPr lang="zh-CN" altLang="en-US" sz="2400" b="1">
                <a:latin typeface="黑体" pitchFamily="2" charset="-122"/>
                <a:ea typeface="黑体" pitchFamily="2" charset="-122"/>
              </a:rPr>
              <a:t>公司发货后收到甲企业剩余货款</a:t>
            </a:r>
          </a:p>
          <a:p>
            <a:pPr eaLnBrk="1" hangingPunct="1">
              <a:lnSpc>
                <a:spcPct val="80000"/>
              </a:lnSpc>
              <a:buClr>
                <a:srgbClr val="FFCC00"/>
              </a:buClr>
              <a:buSzPct val="70000"/>
              <a:buFontTx/>
              <a:buNone/>
            </a:pPr>
            <a:r>
              <a:rPr lang="zh-CN" altLang="en-US" sz="2400" b="1">
                <a:latin typeface="黑体" pitchFamily="2" charset="-122"/>
                <a:ea typeface="黑体" pitchFamily="2" charset="-122"/>
              </a:rPr>
              <a:t>借：预收账款</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甲企业 </a:t>
            </a:r>
            <a:r>
              <a:rPr lang="en-US" altLang="zh-CN" sz="2400" b="1">
                <a:latin typeface="黑体" pitchFamily="2" charset="-122"/>
                <a:ea typeface="黑体" pitchFamily="2" charset="-122"/>
              </a:rPr>
              <a:t>117000</a:t>
            </a:r>
          </a:p>
          <a:p>
            <a:pPr eaLnBrk="1" hangingPunct="1">
              <a:lnSpc>
                <a:spcPct val="80000"/>
              </a:lnSpc>
              <a:buClr>
                <a:srgbClr val="FFCC00"/>
              </a:buClr>
              <a:buSzPct val="70000"/>
              <a:buFontTx/>
              <a:buNone/>
            </a:pPr>
            <a:r>
              <a:rPr lang="zh-CN" altLang="en-US" sz="2400" b="1">
                <a:latin typeface="黑体" pitchFamily="2" charset="-122"/>
                <a:ea typeface="黑体" pitchFamily="2" charset="-122"/>
              </a:rPr>
              <a:t>　  贷：主营业务收入 </a:t>
            </a:r>
            <a:r>
              <a:rPr lang="en-US" altLang="zh-CN" sz="2400" b="1">
                <a:latin typeface="黑体" pitchFamily="2" charset="-122"/>
                <a:ea typeface="黑体" pitchFamily="2" charset="-122"/>
              </a:rPr>
              <a:t>100000</a:t>
            </a:r>
          </a:p>
          <a:p>
            <a:pPr eaLnBrk="1" hangingPunct="1">
              <a:lnSpc>
                <a:spcPct val="80000"/>
              </a:lnSpc>
              <a:buClr>
                <a:srgbClr val="FFCC00"/>
              </a:buClr>
              <a:buSzPct val="70000"/>
              <a:buFontTx/>
              <a:buNone/>
            </a:pPr>
            <a:r>
              <a:rPr lang="zh-CN" altLang="en-US" sz="2400" b="1">
                <a:latin typeface="黑体" pitchFamily="2" charset="-122"/>
                <a:ea typeface="黑体" pitchFamily="2" charset="-122"/>
              </a:rPr>
              <a:t>　     应交税费</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应交增值税（销项税额） </a:t>
            </a:r>
            <a:r>
              <a:rPr lang="en-US" altLang="zh-CN" sz="2400" b="1">
                <a:latin typeface="黑体" pitchFamily="2" charset="-122"/>
                <a:ea typeface="黑体" pitchFamily="2" charset="-122"/>
              </a:rPr>
              <a:t>17000</a:t>
            </a:r>
          </a:p>
          <a:p>
            <a:pPr eaLnBrk="1" hangingPunct="1">
              <a:lnSpc>
                <a:spcPct val="80000"/>
              </a:lnSpc>
              <a:buClr>
                <a:srgbClr val="FFCC00"/>
              </a:buClr>
              <a:buSzPct val="70000"/>
              <a:buFontTx/>
              <a:buNone/>
            </a:pPr>
            <a:endParaRPr lang="zh-CN" altLang="en-US" sz="2400" b="1">
              <a:latin typeface="黑体" pitchFamily="2" charset="-122"/>
              <a:ea typeface="黑体" pitchFamily="2" charset="-122"/>
            </a:endParaRPr>
          </a:p>
          <a:p>
            <a:pPr eaLnBrk="1" hangingPunct="1">
              <a:lnSpc>
                <a:spcPct val="80000"/>
              </a:lnSpc>
              <a:buClr>
                <a:srgbClr val="FFCC00"/>
              </a:buClr>
              <a:buSzPct val="70000"/>
              <a:buFontTx/>
              <a:buNone/>
            </a:pPr>
            <a:r>
              <a:rPr lang="zh-CN" altLang="en-US" sz="2400" b="1">
                <a:latin typeface="黑体" pitchFamily="2" charset="-122"/>
                <a:ea typeface="黑体" pitchFamily="2" charset="-122"/>
              </a:rPr>
              <a:t>借：银行存款 </a:t>
            </a:r>
            <a:r>
              <a:rPr lang="en-US" altLang="zh-CN" sz="2400" b="1">
                <a:latin typeface="黑体" pitchFamily="2" charset="-122"/>
                <a:ea typeface="黑体" pitchFamily="2" charset="-122"/>
              </a:rPr>
              <a:t>57000</a:t>
            </a:r>
            <a:r>
              <a:rPr lang="zh-CN" altLang="en-US" sz="2400" b="1">
                <a:latin typeface="黑体" pitchFamily="2" charset="-122"/>
                <a:ea typeface="黑体" pitchFamily="2" charset="-122"/>
              </a:rPr>
              <a:t>　</a:t>
            </a:r>
          </a:p>
          <a:p>
            <a:pPr eaLnBrk="1" hangingPunct="1">
              <a:lnSpc>
                <a:spcPct val="80000"/>
              </a:lnSpc>
              <a:buClr>
                <a:srgbClr val="FFCC00"/>
              </a:buClr>
              <a:buSzPct val="70000"/>
              <a:buFontTx/>
              <a:buNone/>
            </a:pPr>
            <a:r>
              <a:rPr lang="zh-CN" altLang="en-US" sz="2400" b="1">
                <a:latin typeface="黑体" pitchFamily="2" charset="-122"/>
                <a:ea typeface="黑体" pitchFamily="2" charset="-122"/>
              </a:rPr>
              <a:t>    贷：预收账款</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甲企业 </a:t>
            </a:r>
            <a:r>
              <a:rPr lang="en-US" altLang="zh-CN" sz="2400" b="1">
                <a:latin typeface="黑体" pitchFamily="2" charset="-122"/>
                <a:ea typeface="黑体" pitchFamily="2" charset="-122"/>
              </a:rPr>
              <a:t>57000</a:t>
            </a:r>
          </a:p>
          <a:p>
            <a:pPr eaLnBrk="1" hangingPunct="1">
              <a:lnSpc>
                <a:spcPct val="80000"/>
              </a:lnSpc>
              <a:buClr>
                <a:srgbClr val="FFCC00"/>
              </a:buClr>
              <a:buSzPct val="70000"/>
              <a:buFontTx/>
              <a:buNone/>
            </a:pPr>
            <a:endParaRPr lang="zh-CN" altLang="en-US" sz="2400" b="1">
              <a:latin typeface="黑体" pitchFamily="2" charset="-122"/>
              <a:ea typeface="黑体" pitchFamily="2" charset="-122"/>
            </a:endParaRPr>
          </a:p>
          <a:p>
            <a:pPr eaLnBrk="1" hangingPunct="1">
              <a:lnSpc>
                <a:spcPct val="80000"/>
              </a:lnSpc>
              <a:buClr>
                <a:srgbClr val="FFCC00"/>
              </a:buClr>
              <a:buSzPct val="70000"/>
              <a:buFontTx/>
              <a:buNone/>
            </a:pPr>
            <a:r>
              <a:rPr lang="zh-CN" altLang="en-US" sz="2400" b="1">
                <a:latin typeface="黑体" pitchFamily="2" charset="-122"/>
                <a:ea typeface="黑体" pitchFamily="2" charset="-122"/>
              </a:rPr>
              <a:t>甲企业补付的货款</a:t>
            </a:r>
            <a:r>
              <a:rPr lang="en-US" altLang="zh-CN" sz="2400" b="1">
                <a:latin typeface="黑体" pitchFamily="2" charset="-122"/>
                <a:ea typeface="黑体" pitchFamily="2" charset="-122"/>
              </a:rPr>
              <a:t>=117000-60000=57000</a:t>
            </a:r>
            <a:r>
              <a:rPr lang="zh-CN" altLang="en-US" sz="2400" b="1">
                <a:latin typeface="黑体" pitchFamily="2" charset="-122"/>
                <a:ea typeface="黑体" pitchFamily="2" charset="-122"/>
              </a:rPr>
              <a:t>元</a:t>
            </a:r>
            <a:endParaRPr lang="en-US" altLang="zh-CN" sz="2400" b="1">
              <a:latin typeface="黑体" pitchFamily="2" charset="-122"/>
              <a:ea typeface="黑体" pitchFamily="2" charset="-122"/>
            </a:endParaRPr>
          </a:p>
          <a:p>
            <a:pPr eaLnBrk="1" hangingPunct="1">
              <a:lnSpc>
                <a:spcPct val="80000"/>
              </a:lnSpc>
              <a:buClr>
                <a:srgbClr val="FFCC00"/>
              </a:buClr>
              <a:buSzPct val="70000"/>
              <a:buFontTx/>
              <a:buNone/>
            </a:pPr>
            <a:endParaRPr lang="zh-CN" altLang="en-US" sz="2400" b="1">
              <a:latin typeface="黑体" pitchFamily="2" charset="-122"/>
              <a:ea typeface="黑体" pitchFamily="2" charset="-122"/>
            </a:endParaRPr>
          </a:p>
          <a:p>
            <a:pPr eaLnBrk="1" hangingPunct="1">
              <a:lnSpc>
                <a:spcPct val="80000"/>
              </a:lnSpc>
              <a:buClr>
                <a:srgbClr val="FFCC00"/>
              </a:buClr>
              <a:buSzPct val="70000"/>
              <a:buFontTx/>
              <a:buNone/>
            </a:pPr>
            <a:r>
              <a:rPr lang="zh-CN" altLang="en-US" sz="2400" b="1">
                <a:latin typeface="黑体" pitchFamily="2" charset="-122"/>
                <a:ea typeface="黑体" pitchFamily="2" charset="-122"/>
              </a:rPr>
              <a:t>   企业预收账款情况不多的，也可不设</a:t>
            </a:r>
            <a:r>
              <a:rPr lang="zh-CN" altLang="en-US" sz="2400" b="1">
                <a:latin typeface="宋体" pitchFamily="2" charset="-122"/>
                <a:ea typeface="黑体" pitchFamily="2" charset="-122"/>
              </a:rPr>
              <a:t>“</a:t>
            </a:r>
            <a:r>
              <a:rPr lang="zh-CN" altLang="en-US" sz="2400" b="1">
                <a:latin typeface="黑体" pitchFamily="2" charset="-122"/>
                <a:ea typeface="黑体" pitchFamily="2" charset="-122"/>
              </a:rPr>
              <a:t>预收账款</a:t>
            </a:r>
            <a:r>
              <a:rPr lang="zh-CN" altLang="en-US" sz="2400" b="1">
                <a:latin typeface="宋体" pitchFamily="2" charset="-122"/>
                <a:ea typeface="黑体" pitchFamily="2" charset="-122"/>
              </a:rPr>
              <a:t>”</a:t>
            </a:r>
            <a:r>
              <a:rPr lang="zh-CN" altLang="en-US" sz="2400" b="1">
                <a:latin typeface="黑体" pitchFamily="2" charset="-122"/>
                <a:ea typeface="黑体" pitchFamily="2" charset="-122"/>
              </a:rPr>
              <a:t>科目，将预收的款项直接记入</a:t>
            </a:r>
            <a:r>
              <a:rPr lang="zh-CN" altLang="en-US" sz="2400" b="1">
                <a:latin typeface="宋体" pitchFamily="2" charset="-122"/>
                <a:ea typeface="黑体" pitchFamily="2" charset="-122"/>
              </a:rPr>
              <a:t>“</a:t>
            </a:r>
            <a:r>
              <a:rPr lang="zh-CN" altLang="en-US" sz="2400" b="1">
                <a:latin typeface="黑体" pitchFamily="2" charset="-122"/>
                <a:ea typeface="黑体" pitchFamily="2" charset="-122"/>
              </a:rPr>
              <a:t>应收账款</a:t>
            </a:r>
            <a:r>
              <a:rPr lang="zh-CN" altLang="en-US" sz="2400" b="1">
                <a:latin typeface="宋体" pitchFamily="2" charset="-122"/>
                <a:ea typeface="黑体" pitchFamily="2" charset="-122"/>
              </a:rPr>
              <a:t>”</a:t>
            </a:r>
            <a:r>
              <a:rPr lang="zh-CN" altLang="en-US" sz="2400" b="1">
                <a:latin typeface="黑体" pitchFamily="2" charset="-122"/>
                <a:ea typeface="黑体" pitchFamily="2" charset="-122"/>
              </a:rPr>
              <a:t>科目的贷方。 </a:t>
            </a:r>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26010154-E666-43B3-9134-695E1BFC9F0D}" type="slidenum">
              <a:rPr lang="en-US" altLang="zh-CN" sz="1400">
                <a:solidFill>
                  <a:srgbClr val="007A77"/>
                </a:solidFill>
              </a:rPr>
              <a:pPr algn="r" eaLnBrk="1" hangingPunct="1">
                <a:spcBef>
                  <a:spcPct val="0"/>
                </a:spcBef>
                <a:buClrTx/>
                <a:buSzTx/>
                <a:buFontTx/>
                <a:buNone/>
              </a:pPr>
              <a:t>131</a:t>
            </a:fld>
            <a:endParaRPr lang="en-US" altLang="zh-CN" sz="1400">
              <a:solidFill>
                <a:srgbClr val="007A77"/>
              </a:solidFill>
            </a:endParaRPr>
          </a:p>
        </p:txBody>
      </p:sp>
      <p:sp>
        <p:nvSpPr>
          <p:cNvPr id="137219"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endParaRPr lang="en-US" altLang="zh-CN" sz="1100" b="1" smtClean="0"/>
          </a:p>
          <a:p>
            <a:pPr marL="0" indent="0" eaLnBrk="1" hangingPunct="1">
              <a:buClr>
                <a:srgbClr val="FFCC00"/>
              </a:buClr>
              <a:buSzPct val="70000"/>
              <a:buFont typeface="Wingdings" pitchFamily="2" charset="2"/>
              <a:buNone/>
            </a:pPr>
            <a:endParaRPr lang="zh-CN" altLang="en-US" sz="2400" b="1" smtClean="0">
              <a:latin typeface="黑体" pitchFamily="2" charset="-122"/>
              <a:ea typeface="黑体" pitchFamily="2" charset="-122"/>
            </a:endParaRPr>
          </a:p>
          <a:p>
            <a:pPr marL="0" indent="0" eaLnBrk="1" hangingPunct="1">
              <a:buClr>
                <a:srgbClr val="FFCC00"/>
              </a:buClr>
              <a:buSzPct val="70000"/>
              <a:buFont typeface="Wingdings" pitchFamily="2" charset="2"/>
              <a:buNone/>
            </a:pPr>
            <a:r>
              <a:rPr lang="zh-CN" altLang="en-US" sz="2400" b="1" smtClean="0">
                <a:latin typeface="黑体" pitchFamily="2" charset="-122"/>
                <a:ea typeface="黑体" pitchFamily="2" charset="-122"/>
              </a:rPr>
              <a:t>第四十九条  应付职工薪酬，是指小企业为获得职工提供的服务而应付给职工的各种形式的报酬以及其他相关支出。</a:t>
            </a:r>
          </a:p>
          <a:p>
            <a:pPr marL="0" indent="0" eaLnBrk="1" hangingPunct="1">
              <a:buClr>
                <a:srgbClr val="FFCC00"/>
              </a:buClr>
              <a:buSzPct val="70000"/>
              <a:buFont typeface="Wingdings" pitchFamily="2" charset="2"/>
              <a:buNone/>
            </a:pPr>
            <a:r>
              <a:rPr lang="zh-CN" altLang="en-US" sz="2400" b="1" smtClean="0">
                <a:latin typeface="黑体" pitchFamily="2" charset="-122"/>
                <a:ea typeface="黑体" pitchFamily="2" charset="-122"/>
              </a:rPr>
              <a:t>  小企业的职工薪酬包括</a:t>
            </a:r>
            <a:r>
              <a:rPr lang="en-US" altLang="zh-CN" sz="2400" b="1" smtClean="0">
                <a:latin typeface="黑体" pitchFamily="2" charset="-122"/>
                <a:ea typeface="黑体" pitchFamily="2" charset="-122"/>
              </a:rPr>
              <a:t>:</a:t>
            </a:r>
          </a:p>
          <a:p>
            <a:pPr marL="0" indent="0" eaLnBrk="1" hangingPunct="1">
              <a:buClr>
                <a:srgbClr val="FFCC00"/>
              </a:buClr>
              <a:buSzPct val="70000"/>
              <a:buFont typeface="Wingdings" pitchFamily="2" charset="2"/>
              <a:buNone/>
            </a:pPr>
            <a:r>
              <a:rPr lang="en-US" altLang="zh-CN" sz="2400" b="1" smtClean="0">
                <a:latin typeface="黑体" pitchFamily="2" charset="-122"/>
                <a:ea typeface="黑体" pitchFamily="2" charset="-122"/>
              </a:rPr>
              <a:t>  </a:t>
            </a:r>
            <a:r>
              <a:rPr lang="zh-CN" altLang="en-US" sz="2400" b="1" smtClean="0">
                <a:latin typeface="黑体" pitchFamily="2" charset="-122"/>
                <a:ea typeface="黑体" pitchFamily="2" charset="-122"/>
              </a:rPr>
              <a:t>（一）职工工资、奖金、津贴和补贴。</a:t>
            </a:r>
          </a:p>
          <a:p>
            <a:pPr marL="0" indent="0" eaLnBrk="1" hangingPunct="1">
              <a:buClr>
                <a:srgbClr val="FFCC00"/>
              </a:buClr>
              <a:buSzPct val="70000"/>
              <a:buFont typeface="Wingdings" pitchFamily="2" charset="2"/>
              <a:buNone/>
            </a:pPr>
            <a:r>
              <a:rPr lang="zh-CN" altLang="en-US" sz="2400" b="1" smtClean="0">
                <a:latin typeface="黑体" pitchFamily="2" charset="-122"/>
                <a:ea typeface="黑体" pitchFamily="2" charset="-122"/>
              </a:rPr>
              <a:t>  （二）职工福利费。</a:t>
            </a:r>
          </a:p>
          <a:p>
            <a:pPr marL="0" indent="0" eaLnBrk="1" hangingPunct="1">
              <a:buClr>
                <a:srgbClr val="FFCC00"/>
              </a:buClr>
              <a:buSzPct val="70000"/>
              <a:buFont typeface="Wingdings" pitchFamily="2" charset="2"/>
              <a:buNone/>
            </a:pPr>
            <a:r>
              <a:rPr lang="zh-CN" altLang="en-US" sz="2400" b="1" smtClean="0">
                <a:latin typeface="黑体" pitchFamily="2" charset="-122"/>
                <a:ea typeface="黑体" pitchFamily="2" charset="-122"/>
              </a:rPr>
              <a:t>   </a:t>
            </a:r>
            <a:r>
              <a:rPr lang="en-US" altLang="zh-CN" sz="2400" b="1" smtClean="0">
                <a:latin typeface="黑体" pitchFamily="2" charset="-122"/>
                <a:ea typeface="黑体" pitchFamily="2" charset="-122"/>
              </a:rPr>
              <a:t>(</a:t>
            </a:r>
            <a:r>
              <a:rPr lang="zh-CN" altLang="en-US" sz="2400" b="1" smtClean="0">
                <a:latin typeface="黑体" pitchFamily="2" charset="-122"/>
                <a:ea typeface="黑体" pitchFamily="2" charset="-122"/>
              </a:rPr>
              <a:t>三）医疗保险费、养老保险费、失业保险费、工伤保险费和生育保险费等社会保险费。</a:t>
            </a:r>
          </a:p>
          <a:p>
            <a:pPr marL="0" indent="0" eaLnBrk="1" hangingPunct="1">
              <a:buClr>
                <a:srgbClr val="FFCC00"/>
              </a:buClr>
              <a:buSzPct val="70000"/>
              <a:buFont typeface="Wingdings" pitchFamily="2" charset="2"/>
              <a:buNone/>
            </a:pPr>
            <a:r>
              <a:rPr lang="zh-CN" altLang="en-US" sz="2400" b="1" smtClean="0">
                <a:latin typeface="黑体" pitchFamily="2" charset="-122"/>
                <a:ea typeface="黑体" pitchFamily="2" charset="-122"/>
              </a:rPr>
              <a:t>  （四）住房公积金。</a:t>
            </a:r>
          </a:p>
          <a:p>
            <a:pPr marL="0" indent="0" eaLnBrk="1" hangingPunct="1">
              <a:buClr>
                <a:srgbClr val="FFCC00"/>
              </a:buClr>
              <a:buSzPct val="70000"/>
              <a:buFont typeface="Wingdings" pitchFamily="2" charset="2"/>
              <a:buNone/>
            </a:pPr>
            <a:r>
              <a:rPr lang="zh-CN" altLang="en-US" sz="2400" b="1" smtClean="0">
                <a:latin typeface="黑体" pitchFamily="2" charset="-122"/>
                <a:ea typeface="黑体" pitchFamily="2" charset="-122"/>
              </a:rPr>
              <a:t>  （五）工会经费和职工教育经费。</a:t>
            </a:r>
          </a:p>
          <a:p>
            <a:pPr marL="0" indent="0" eaLnBrk="1" hangingPunct="1">
              <a:buFont typeface="Wingdings" pitchFamily="2" charset="2"/>
              <a:buNone/>
            </a:pPr>
            <a:r>
              <a:rPr lang="en-US" altLang="zh-CN" sz="2800" b="1" smtClean="0"/>
              <a:t> </a:t>
            </a:r>
            <a:endParaRPr lang="zh-CN" altLang="en-US" sz="2800" b="1" smtClean="0"/>
          </a:p>
        </p:txBody>
      </p:sp>
      <p:sp>
        <p:nvSpPr>
          <p:cNvPr id="137220" name="矩形 1"/>
          <p:cNvSpPr>
            <a:spLocks noChangeArrowheads="1"/>
          </p:cNvSpPr>
          <p:nvPr/>
        </p:nvSpPr>
        <p:spPr bwMode="auto">
          <a:xfrm>
            <a:off x="468313" y="692150"/>
            <a:ext cx="8207375"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lnSpc>
                <a:spcPct val="80000"/>
              </a:lnSpc>
              <a:buClr>
                <a:srgbClr val="FFCC00"/>
              </a:buClr>
              <a:buSzPct val="70000"/>
              <a:buFontTx/>
              <a:buNone/>
            </a:pPr>
            <a:r>
              <a:rPr lang="zh-CN" altLang="en-US" sz="2400" b="1">
                <a:latin typeface="Garamond" pitchFamily="18" charset="0"/>
                <a:ea typeface="黑体" pitchFamily="2" charset="-122"/>
              </a:rPr>
              <a:t>（五）应付职工薪酬</a:t>
            </a:r>
            <a:endParaRPr lang="zh-CN" altLang="en-US" sz="2400">
              <a:latin typeface="华文中宋" pitchFamily="2" charset="-122"/>
              <a:ea typeface="黑体" pitchFamily="2" charset="-122"/>
            </a:endParaRPr>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789994AC-F2CB-4DB4-8690-54E178EE894A}" type="slidenum">
              <a:rPr lang="en-US" altLang="zh-CN" sz="1400">
                <a:solidFill>
                  <a:srgbClr val="007A77"/>
                </a:solidFill>
              </a:rPr>
              <a:pPr algn="r" eaLnBrk="1" hangingPunct="1">
                <a:spcBef>
                  <a:spcPct val="0"/>
                </a:spcBef>
                <a:buClrTx/>
                <a:buSzTx/>
                <a:buFontTx/>
                <a:buNone/>
              </a:pPr>
              <a:t>132</a:t>
            </a:fld>
            <a:endParaRPr lang="en-US" altLang="zh-CN" sz="1400">
              <a:solidFill>
                <a:srgbClr val="007A77"/>
              </a:solidFill>
            </a:endParaRPr>
          </a:p>
        </p:txBody>
      </p:sp>
      <p:sp>
        <p:nvSpPr>
          <p:cNvPr id="138243"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138244" name="矩形 1"/>
          <p:cNvSpPr>
            <a:spLocks noChangeArrowheads="1"/>
          </p:cNvSpPr>
          <p:nvPr/>
        </p:nvSpPr>
        <p:spPr bwMode="auto">
          <a:xfrm>
            <a:off x="179388" y="549275"/>
            <a:ext cx="8207375" cy="483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lnSpc>
                <a:spcPct val="80000"/>
              </a:lnSpc>
              <a:buClr>
                <a:srgbClr val="FFCC00"/>
              </a:buClr>
              <a:buSzPct val="70000"/>
              <a:buFontTx/>
              <a:buNone/>
            </a:pPr>
            <a:r>
              <a:rPr lang="zh-CN" altLang="en-US" sz="2400" b="1">
                <a:latin typeface="黑体" pitchFamily="2" charset="-122"/>
                <a:ea typeface="黑体" pitchFamily="2" charset="-122"/>
              </a:rPr>
              <a:t>（六）非货币性福利。</a:t>
            </a:r>
            <a:endParaRPr lang="en-US" altLang="zh-CN" sz="2400" b="1">
              <a:latin typeface="黑体" pitchFamily="2" charset="-122"/>
              <a:ea typeface="黑体" pitchFamily="2" charset="-122"/>
            </a:endParaRPr>
          </a:p>
          <a:p>
            <a:pPr eaLnBrk="1" hangingPunct="1">
              <a:buClr>
                <a:srgbClr val="FFCC00"/>
              </a:buClr>
              <a:buSzPct val="70000"/>
              <a:buFontTx/>
              <a:buNone/>
            </a:pPr>
            <a:r>
              <a:rPr lang="zh-CN" altLang="en-US" sz="2400" b="1">
                <a:latin typeface="黑体" pitchFamily="2" charset="-122"/>
                <a:ea typeface="黑体" pitchFamily="2" charset="-122"/>
              </a:rPr>
              <a:t> </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七）因解除与职工的劳动关系给予的补偿</a:t>
            </a:r>
          </a:p>
          <a:p>
            <a:pPr eaLnBrk="1" hangingPunct="1">
              <a:buClr>
                <a:srgbClr val="FFCC00"/>
              </a:buClr>
              <a:buSzPct val="70000"/>
              <a:buFontTx/>
              <a:buNone/>
            </a:pPr>
            <a:r>
              <a:rPr lang="zh-CN" altLang="en-US" sz="2400" b="1">
                <a:latin typeface="黑体" pitchFamily="2" charset="-122"/>
                <a:ea typeface="黑体" pitchFamily="2" charset="-122"/>
              </a:rPr>
              <a:t>（八）其他与获得职工提供的服务相关的支出等。</a:t>
            </a:r>
          </a:p>
          <a:p>
            <a:pPr eaLnBrk="1" hangingPunct="1">
              <a:buClr>
                <a:srgbClr val="FFCC00"/>
              </a:buClr>
              <a:buSzPct val="70000"/>
              <a:buFontTx/>
              <a:buNone/>
            </a:pPr>
            <a:r>
              <a:rPr lang="zh-CN" altLang="en-US" sz="2400" b="1">
                <a:latin typeface="黑体" pitchFamily="2" charset="-122"/>
                <a:ea typeface="黑体" pitchFamily="2" charset="-122"/>
              </a:rPr>
              <a:t>第五十条  小企业应当在职工为其提供服务的会计期间，将应付的职工薪酬确认为负债，并根据职工提供的受益对象，分别下列情况进行会计处理：</a:t>
            </a:r>
          </a:p>
          <a:p>
            <a:pPr eaLnBrk="1" hangingPunct="1">
              <a:buClr>
                <a:srgbClr val="FFCC00"/>
              </a:buClr>
              <a:buSzPct val="70000"/>
              <a:buFontTx/>
              <a:buNone/>
            </a:pPr>
            <a:r>
              <a:rPr lang="zh-CN" altLang="en-US" sz="2400" b="1">
                <a:latin typeface="黑体" pitchFamily="2" charset="-122"/>
                <a:ea typeface="黑体" pitchFamily="2" charset="-122"/>
              </a:rPr>
              <a:t>（一）应由生产产品、提供劳务负担的职工薪酬，计入产品成本或劳务成本。</a:t>
            </a:r>
          </a:p>
          <a:p>
            <a:pPr eaLnBrk="1" hangingPunct="1">
              <a:buClr>
                <a:srgbClr val="FFCC00"/>
              </a:buClr>
              <a:buSzPct val="70000"/>
              <a:buFontTx/>
              <a:buNone/>
            </a:pPr>
            <a:r>
              <a:rPr lang="zh-CN" altLang="en-US" sz="2400" b="1">
                <a:latin typeface="黑体" pitchFamily="2" charset="-122"/>
                <a:ea typeface="黑体" pitchFamily="2" charset="-122"/>
              </a:rPr>
              <a:t>（二）应由在建工程、无形资产开发项目负担的职工薪酬，计入固定资产成本或无形资产成本。</a:t>
            </a:r>
          </a:p>
          <a:p>
            <a:pPr eaLnBrk="1" hangingPunct="1">
              <a:buClr>
                <a:srgbClr val="FFCC00"/>
              </a:buClr>
              <a:buSzPct val="70000"/>
              <a:buFontTx/>
              <a:buNone/>
            </a:pPr>
            <a:r>
              <a:rPr lang="zh-CN" altLang="en-US" sz="2400" b="1">
                <a:latin typeface="黑体" pitchFamily="2" charset="-122"/>
                <a:ea typeface="黑体" pitchFamily="2" charset="-122"/>
              </a:rPr>
              <a:t>（三）其他职工薪酬（含因解除与职工的劳动关系给予的补偿），计入当期损益。</a:t>
            </a:r>
            <a:endParaRPr lang="zh-CN" altLang="en-US" sz="2400">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BEBB4A36-CE36-4079-8275-1775C0B59A2B}" type="slidenum">
              <a:rPr lang="en-US" altLang="zh-CN" sz="1400">
                <a:solidFill>
                  <a:srgbClr val="007A77"/>
                </a:solidFill>
              </a:rPr>
              <a:pPr algn="r" eaLnBrk="1" hangingPunct="1">
                <a:spcBef>
                  <a:spcPct val="0"/>
                </a:spcBef>
                <a:buClrTx/>
                <a:buSzTx/>
                <a:buFontTx/>
                <a:buNone/>
              </a:pPr>
              <a:t>133</a:t>
            </a:fld>
            <a:endParaRPr lang="en-US" altLang="zh-CN" sz="1400">
              <a:solidFill>
                <a:srgbClr val="007A77"/>
              </a:solidFill>
            </a:endParaRPr>
          </a:p>
        </p:txBody>
      </p:sp>
      <p:sp>
        <p:nvSpPr>
          <p:cNvPr id="139267"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139269" name="矩形 2"/>
          <p:cNvSpPr>
            <a:spLocks noChangeArrowheads="1"/>
          </p:cNvSpPr>
          <p:nvPr/>
        </p:nvSpPr>
        <p:spPr bwMode="auto">
          <a:xfrm>
            <a:off x="468313" y="549275"/>
            <a:ext cx="8207375" cy="498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lnSpc>
                <a:spcPct val="90000"/>
              </a:lnSpc>
              <a:buClr>
                <a:srgbClr val="FFCC00"/>
              </a:buClr>
              <a:buSzPct val="70000"/>
              <a:buFontTx/>
              <a:buNone/>
            </a:pPr>
            <a:r>
              <a:rPr lang="zh-CN" altLang="en-US" sz="2400" b="1">
                <a:latin typeface="黑体" pitchFamily="2" charset="-122"/>
                <a:ea typeface="黑体" pitchFamily="2" charset="-122"/>
              </a:rPr>
              <a:t>职工薪酬主要包括以下内容：</a:t>
            </a:r>
            <a:endParaRPr lang="en-US" altLang="zh-CN" sz="2400" b="1">
              <a:latin typeface="黑体" pitchFamily="2" charset="-122"/>
              <a:ea typeface="黑体" pitchFamily="2" charset="-122"/>
            </a:endParaRPr>
          </a:p>
          <a:p>
            <a:pPr eaLnBrk="1" hangingPunct="1">
              <a:lnSpc>
                <a:spcPct val="90000"/>
              </a:lnSpc>
              <a:buClr>
                <a:srgbClr val="FFCC00"/>
              </a:buClr>
              <a:buSzPct val="70000"/>
              <a:buFontTx/>
              <a:buNone/>
            </a:pPr>
            <a:endParaRPr lang="en-US" altLang="zh-CN" sz="2400" b="1">
              <a:latin typeface="黑体" pitchFamily="2" charset="-122"/>
              <a:ea typeface="黑体" pitchFamily="2" charset="-122"/>
            </a:endParaRPr>
          </a:p>
          <a:p>
            <a:pPr eaLnBrk="1" hangingPunct="1">
              <a:lnSpc>
                <a:spcPct val="90000"/>
              </a:lnSpc>
              <a:buClr>
                <a:srgbClr val="FFCC00"/>
              </a:buClr>
              <a:buSzPct val="70000"/>
              <a:buFontTx/>
              <a:buNone/>
            </a:pPr>
            <a:r>
              <a:rPr lang="en-US" altLang="zh-CN" sz="2400" b="1">
                <a:latin typeface="黑体" pitchFamily="2" charset="-122"/>
                <a:ea typeface="黑体" pitchFamily="2" charset="-122"/>
              </a:rPr>
              <a:t>1</a:t>
            </a:r>
            <a:r>
              <a:rPr lang="zh-CN" altLang="en-US" sz="2400" b="1">
                <a:latin typeface="黑体" pitchFamily="2" charset="-122"/>
                <a:ea typeface="黑体" pitchFamily="2" charset="-122"/>
              </a:rPr>
              <a:t>、支付给职工的工资、奖金、津贴和补贴，即按照国家统计局的规定构成工资总额的计时工资、计件工资、支付给职工的超额劳动报酬和增收节支的劳动报酬、为了补偿职工特殊或额外的劳动消耗和因其他特殊原因支付给职工的津贴，以及为了保证职工工资水平不受影响支付给职工的物价补贴等。</a:t>
            </a:r>
          </a:p>
          <a:p>
            <a:pPr eaLnBrk="1" hangingPunct="1">
              <a:lnSpc>
                <a:spcPct val="90000"/>
              </a:lnSpc>
              <a:buClr>
                <a:srgbClr val="FFCC00"/>
              </a:buClr>
              <a:buSzPct val="70000"/>
              <a:buFontTx/>
              <a:buNone/>
            </a:pPr>
            <a:r>
              <a:rPr lang="zh-CN" altLang="en-US" sz="2400" b="1">
                <a:latin typeface="宋体" pitchFamily="2" charset="-122"/>
                <a:ea typeface="黑体" pitchFamily="2" charset="-122"/>
              </a:rPr>
              <a:t>  </a:t>
            </a:r>
            <a:endParaRPr lang="zh-CN" altLang="en-US" sz="2400" b="1">
              <a:latin typeface="黑体" pitchFamily="2" charset="-122"/>
              <a:ea typeface="黑体" pitchFamily="2" charset="-122"/>
            </a:endParaRPr>
          </a:p>
          <a:p>
            <a:pPr eaLnBrk="1" hangingPunct="1">
              <a:lnSpc>
                <a:spcPct val="90000"/>
              </a:lnSpc>
              <a:buClr>
                <a:srgbClr val="FFCC00"/>
              </a:buClr>
              <a:buSzPct val="70000"/>
              <a:buFontTx/>
              <a:buNone/>
            </a:pPr>
            <a:r>
              <a:rPr lang="en-US" altLang="zh-CN" sz="2400" b="1">
                <a:latin typeface="黑体" pitchFamily="2" charset="-122"/>
                <a:ea typeface="黑体" pitchFamily="2" charset="-122"/>
              </a:rPr>
              <a:t>2</a:t>
            </a:r>
            <a:r>
              <a:rPr lang="zh-CN" altLang="en-US" sz="2400" b="1">
                <a:latin typeface="黑体" pitchFamily="2" charset="-122"/>
                <a:ea typeface="黑体" pitchFamily="2" charset="-122"/>
              </a:rPr>
              <a:t>、职工福利费，指尚未实行分离办社会或主辅分离、辅业改制的企业内设的医务室、职工浴室、理发室、托儿所等集体福利机构人员的工资、医务经费，职工因公负伤赴外地就医路费、职工生活困难补助，以及按照国家规定开支的其他职工福利支出。</a:t>
            </a:r>
            <a:r>
              <a:rPr lang="zh-CN" altLang="en-US" sz="2400" b="1">
                <a:latin typeface="宋体" pitchFamily="2" charset="-122"/>
                <a:ea typeface="黑体" pitchFamily="2" charset="-122"/>
              </a:rPr>
              <a:t> </a:t>
            </a:r>
            <a:endParaRPr lang="zh-CN" altLang="en-US" sz="2400" b="1">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3366DDD9-649F-464E-BC93-8ADCBDE98D73}" type="slidenum">
              <a:rPr lang="en-US" altLang="zh-CN" sz="1400">
                <a:solidFill>
                  <a:srgbClr val="007A77"/>
                </a:solidFill>
              </a:rPr>
              <a:pPr algn="r" eaLnBrk="1" hangingPunct="1">
                <a:spcBef>
                  <a:spcPct val="0"/>
                </a:spcBef>
                <a:buClrTx/>
                <a:buSzTx/>
                <a:buFontTx/>
                <a:buNone/>
              </a:pPr>
              <a:t>134</a:t>
            </a:fld>
            <a:endParaRPr lang="en-US" altLang="zh-CN" sz="1400">
              <a:solidFill>
                <a:srgbClr val="007A77"/>
              </a:solidFill>
            </a:endParaRPr>
          </a:p>
        </p:txBody>
      </p:sp>
      <p:sp>
        <p:nvSpPr>
          <p:cNvPr id="140291" name="Rectangle 3"/>
          <p:cNvSpPr>
            <a:spLocks noGrp="1" noRot="1" noChangeArrowheads="1"/>
          </p:cNvSpPr>
          <p:nvPr>
            <p:ph type="body" idx="4294967295"/>
          </p:nvPr>
        </p:nvSpPr>
        <p:spPr>
          <a:xfrm>
            <a:off x="301625" y="911225"/>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539750" y="692150"/>
            <a:ext cx="8135938" cy="4681538"/>
          </a:xfrm>
          <a:prstGeom prst="rect">
            <a:avLst/>
          </a:prstGeom>
        </p:spPr>
        <p:txBody>
          <a:bodyPr>
            <a:spAutoFit/>
          </a:bodyPr>
          <a:lstStyle>
            <a:lvl1pPr marL="342900" indent="-3429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lnSpc>
                <a:spcPct val="80000"/>
              </a:lnSpc>
              <a:spcBef>
                <a:spcPct val="20000"/>
              </a:spcBef>
              <a:buClr>
                <a:srgbClr val="FFCC00"/>
              </a:buClr>
              <a:buSzPct val="70000"/>
              <a:defRPr/>
            </a:pPr>
            <a:endParaRPr lang="en-US" altLang="zh-CN" sz="1100" b="1" smtClean="0">
              <a:solidFill>
                <a:srgbClr val="FFCC00"/>
              </a:solidFill>
              <a:effectLst>
                <a:outerShdw blurRad="38100" dist="38100" dir="2700000" algn="tl">
                  <a:srgbClr val="C0C0C0"/>
                </a:outerShdw>
              </a:effectLst>
              <a:latin typeface="Garamond" pitchFamily="18" charset="0"/>
            </a:endParaRPr>
          </a:p>
          <a:p>
            <a:pPr eaLnBrk="1" hangingPunct="1">
              <a:lnSpc>
                <a:spcPct val="80000"/>
              </a:lnSpc>
              <a:spcBef>
                <a:spcPct val="20000"/>
              </a:spcBef>
              <a:buClr>
                <a:srgbClr val="FFCC00"/>
              </a:buClr>
              <a:buSzPct val="70000"/>
              <a:defRPr/>
            </a:pPr>
            <a:r>
              <a:rPr lang="en-US" altLang="zh-CN" sz="2400" b="1" smtClean="0">
                <a:latin typeface="黑体" pitchFamily="2" charset="-122"/>
                <a:ea typeface="黑体" pitchFamily="2" charset="-122"/>
              </a:rPr>
              <a:t>3</a:t>
            </a:r>
            <a:r>
              <a:rPr lang="zh-CN" altLang="en-US" sz="2400" b="1" smtClean="0">
                <a:latin typeface="黑体" pitchFamily="2" charset="-122"/>
                <a:ea typeface="黑体" pitchFamily="2" charset="-122"/>
              </a:rPr>
              <a:t>、医疗保险费、养老保险费、失业保险费、工伤保险费和生育保险费等社会保险费，指企业按照国务院、各地方政府或企业年金计划规定的基准和比例计算，向社会保险经办机构缴纳的各项保险费用。企业为职工购买的商业保险也属于职工薪酬。</a:t>
            </a:r>
            <a:r>
              <a:rPr lang="zh-CN" altLang="en-US" sz="2400" b="1" smtClean="0">
                <a:latin typeface="宋体"/>
                <a:ea typeface="黑体" pitchFamily="2" charset="-122"/>
              </a:rPr>
              <a:t>  </a:t>
            </a:r>
            <a:endParaRPr lang="zh-CN" altLang="en-US" sz="2400" b="1" smtClean="0">
              <a:latin typeface="黑体" pitchFamily="2" charset="-122"/>
              <a:ea typeface="黑体" pitchFamily="2" charset="-122"/>
            </a:endParaRPr>
          </a:p>
          <a:p>
            <a:pPr eaLnBrk="1" hangingPunct="1">
              <a:lnSpc>
                <a:spcPct val="80000"/>
              </a:lnSpc>
              <a:spcBef>
                <a:spcPct val="20000"/>
              </a:spcBef>
              <a:buClr>
                <a:srgbClr val="FFCC00"/>
              </a:buClr>
              <a:buSzPct val="70000"/>
              <a:defRPr/>
            </a:pPr>
            <a:endParaRPr lang="zh-CN" altLang="en-US" sz="2400" b="1" smtClean="0">
              <a:latin typeface="黑体" pitchFamily="2" charset="-122"/>
              <a:ea typeface="黑体" pitchFamily="2" charset="-122"/>
            </a:endParaRPr>
          </a:p>
          <a:p>
            <a:pPr eaLnBrk="1" hangingPunct="1">
              <a:lnSpc>
                <a:spcPct val="80000"/>
              </a:lnSpc>
              <a:spcBef>
                <a:spcPct val="20000"/>
              </a:spcBef>
              <a:buClr>
                <a:srgbClr val="FFCC00"/>
              </a:buClr>
              <a:buSzPct val="70000"/>
              <a:defRPr/>
            </a:pPr>
            <a:r>
              <a:rPr lang="en-US" altLang="zh-CN" sz="2400" b="1" smtClean="0">
                <a:latin typeface="黑体" pitchFamily="2" charset="-122"/>
                <a:ea typeface="黑体" pitchFamily="2" charset="-122"/>
              </a:rPr>
              <a:t>4</a:t>
            </a:r>
            <a:r>
              <a:rPr lang="zh-CN" altLang="en-US" sz="2400" b="1" smtClean="0">
                <a:latin typeface="黑体" pitchFamily="2" charset="-122"/>
                <a:ea typeface="黑体" pitchFamily="2" charset="-122"/>
              </a:rPr>
              <a:t>、住房公积金，指企业按照国务院</a:t>
            </a:r>
            <a:r>
              <a:rPr lang="en-US" altLang="zh-CN" sz="2400" b="1" smtClean="0">
                <a:latin typeface="黑体" pitchFamily="2" charset="-122"/>
                <a:ea typeface="黑体" pitchFamily="2" charset="-122"/>
              </a:rPr>
              <a:t>《</a:t>
            </a:r>
            <a:r>
              <a:rPr lang="zh-CN" altLang="en-US" sz="2400" b="1" smtClean="0">
                <a:latin typeface="黑体" pitchFamily="2" charset="-122"/>
                <a:ea typeface="黑体" pitchFamily="2" charset="-122"/>
              </a:rPr>
              <a:t>住房公积金管理条例</a:t>
            </a:r>
            <a:r>
              <a:rPr lang="en-US" altLang="zh-CN" sz="2400" b="1" smtClean="0">
                <a:latin typeface="黑体" pitchFamily="2" charset="-122"/>
                <a:ea typeface="黑体" pitchFamily="2" charset="-122"/>
              </a:rPr>
              <a:t>》</a:t>
            </a:r>
            <a:r>
              <a:rPr lang="zh-CN" altLang="en-US" sz="2400" b="1" smtClean="0">
                <a:latin typeface="黑体" pitchFamily="2" charset="-122"/>
                <a:ea typeface="黑体" pitchFamily="2" charset="-122"/>
              </a:rPr>
              <a:t>规定的基准和比例计算，向住房公积金管理机构缴存的住房公积金。</a:t>
            </a:r>
            <a:r>
              <a:rPr lang="zh-CN" altLang="en-US" sz="2400" b="1" smtClean="0">
                <a:latin typeface="宋体"/>
                <a:ea typeface="黑体" pitchFamily="2" charset="-122"/>
              </a:rPr>
              <a:t>  </a:t>
            </a:r>
            <a:endParaRPr lang="zh-CN" altLang="en-US" sz="2400" b="1" smtClean="0">
              <a:latin typeface="黑体" pitchFamily="2" charset="-122"/>
              <a:ea typeface="黑体" pitchFamily="2" charset="-122"/>
            </a:endParaRPr>
          </a:p>
          <a:p>
            <a:pPr eaLnBrk="1" hangingPunct="1">
              <a:lnSpc>
                <a:spcPct val="80000"/>
              </a:lnSpc>
              <a:spcBef>
                <a:spcPct val="20000"/>
              </a:spcBef>
              <a:buClr>
                <a:srgbClr val="FFCC00"/>
              </a:buClr>
              <a:buSzPct val="70000"/>
              <a:defRPr/>
            </a:pPr>
            <a:endParaRPr lang="zh-CN" altLang="en-US" sz="2400" b="1" smtClean="0">
              <a:latin typeface="黑体" pitchFamily="2" charset="-122"/>
              <a:ea typeface="黑体" pitchFamily="2" charset="-122"/>
            </a:endParaRPr>
          </a:p>
          <a:p>
            <a:pPr eaLnBrk="1" hangingPunct="1">
              <a:lnSpc>
                <a:spcPct val="80000"/>
              </a:lnSpc>
              <a:spcBef>
                <a:spcPct val="20000"/>
              </a:spcBef>
              <a:buClr>
                <a:srgbClr val="FFCC00"/>
              </a:buClr>
              <a:buSzPct val="70000"/>
              <a:defRPr/>
            </a:pPr>
            <a:r>
              <a:rPr lang="en-US" altLang="zh-CN" sz="2400" b="1" smtClean="0">
                <a:latin typeface="黑体" pitchFamily="2" charset="-122"/>
                <a:ea typeface="黑体" pitchFamily="2" charset="-122"/>
              </a:rPr>
              <a:t>5</a:t>
            </a:r>
            <a:r>
              <a:rPr lang="zh-CN" altLang="en-US" sz="2400" b="1" smtClean="0">
                <a:latin typeface="黑体" pitchFamily="2" charset="-122"/>
                <a:ea typeface="黑体" pitchFamily="2" charset="-122"/>
              </a:rPr>
              <a:t>、工会经费和职工教育经费，指企业为了改善职工的文化生活，为职工学习先进技术和提高文化水平与业务素质，用于开展工会活动和职工教育及职业技能培训等的相关支出。</a:t>
            </a:r>
            <a:r>
              <a:rPr lang="zh-CN" altLang="en-US" sz="2400" b="1" smtClean="0">
                <a:solidFill>
                  <a:srgbClr val="FFCC00"/>
                </a:solidFill>
                <a:effectLst>
                  <a:outerShdw blurRad="38100" dist="38100" dir="2700000" algn="tl">
                    <a:srgbClr val="C0C0C0"/>
                  </a:outerShdw>
                </a:effectLst>
                <a:latin typeface="Arial"/>
                <a:ea typeface="黑体" pitchFamily="2" charset="-122"/>
              </a:rPr>
              <a:t>  </a:t>
            </a:r>
            <a:endParaRPr lang="zh-CN" altLang="en-US" sz="2400" smtClean="0">
              <a:solidFill>
                <a:srgbClr val="000000"/>
              </a:solidFill>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D52DA1AD-AE70-4E7E-A516-6041678C5A26}" type="slidenum">
              <a:rPr lang="en-US" altLang="zh-CN" sz="1400">
                <a:solidFill>
                  <a:srgbClr val="007A77"/>
                </a:solidFill>
              </a:rPr>
              <a:pPr algn="r" eaLnBrk="1" hangingPunct="1">
                <a:spcBef>
                  <a:spcPct val="0"/>
                </a:spcBef>
                <a:buClrTx/>
                <a:buSzTx/>
                <a:buFontTx/>
                <a:buNone/>
              </a:pPr>
              <a:t>135</a:t>
            </a:fld>
            <a:endParaRPr lang="en-US" altLang="zh-CN" sz="1400">
              <a:solidFill>
                <a:srgbClr val="007A77"/>
              </a:solidFill>
            </a:endParaRPr>
          </a:p>
        </p:txBody>
      </p:sp>
      <p:sp>
        <p:nvSpPr>
          <p:cNvPr id="141315"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539750" y="692150"/>
            <a:ext cx="7993063" cy="4097338"/>
          </a:xfrm>
          <a:prstGeom prst="rect">
            <a:avLst/>
          </a:prstGeom>
        </p:spPr>
        <p:txBody>
          <a:bodyPr>
            <a:spAutoFit/>
          </a:bodyPr>
          <a:lstStyle>
            <a:lvl1pPr marL="342900" indent="-3429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lnSpc>
                <a:spcPct val="80000"/>
              </a:lnSpc>
              <a:spcBef>
                <a:spcPct val="20000"/>
              </a:spcBef>
              <a:buClr>
                <a:srgbClr val="FFCC00"/>
              </a:buClr>
              <a:buSzPct val="70000"/>
              <a:defRPr/>
            </a:pPr>
            <a:endParaRPr lang="en-US" altLang="zh-CN" sz="1100" b="1" smtClean="0">
              <a:solidFill>
                <a:srgbClr val="FFCC00"/>
              </a:solidFill>
              <a:effectLst>
                <a:outerShdw blurRad="38100" dist="38100" dir="2700000" algn="tl">
                  <a:srgbClr val="C0C0C0"/>
                </a:outerShdw>
              </a:effectLst>
              <a:latin typeface="Garamond" pitchFamily="18" charset="0"/>
            </a:endParaRPr>
          </a:p>
          <a:p>
            <a:pPr eaLnBrk="1" hangingPunct="1">
              <a:lnSpc>
                <a:spcPct val="80000"/>
              </a:lnSpc>
              <a:spcBef>
                <a:spcPct val="20000"/>
              </a:spcBef>
              <a:buClr>
                <a:srgbClr val="FFCC00"/>
              </a:buClr>
              <a:buSzPct val="70000"/>
              <a:defRPr/>
            </a:pPr>
            <a:r>
              <a:rPr lang="en-US" altLang="zh-CN" sz="2400" b="1" smtClean="0">
                <a:latin typeface="黑体" pitchFamily="2" charset="-122"/>
                <a:ea typeface="黑体" pitchFamily="2" charset="-122"/>
              </a:rPr>
              <a:t>6</a:t>
            </a:r>
            <a:r>
              <a:rPr lang="zh-CN" altLang="en-US" sz="2400" b="1" smtClean="0">
                <a:latin typeface="黑体" pitchFamily="2" charset="-122"/>
                <a:ea typeface="黑体" pitchFamily="2" charset="-122"/>
              </a:rPr>
              <a:t>、非货币性福利，指企业以自己的产品或外购商品发放给职工作为福利，企业提供给职工无偿使用自己拥有的资产或租赁资产供职工无偿使用等。</a:t>
            </a:r>
            <a:r>
              <a:rPr lang="zh-CN" altLang="en-US" sz="2400" b="1" smtClean="0">
                <a:latin typeface="宋体"/>
                <a:ea typeface="黑体" pitchFamily="2" charset="-122"/>
              </a:rPr>
              <a:t>  </a:t>
            </a:r>
            <a:r>
              <a:rPr lang="zh-CN" altLang="en-US" sz="2400" b="1" smtClean="0">
                <a:latin typeface="黑体" pitchFamily="2" charset="-122"/>
                <a:ea typeface="黑体" pitchFamily="2" charset="-122"/>
              </a:rPr>
              <a:t> </a:t>
            </a:r>
          </a:p>
          <a:p>
            <a:pPr eaLnBrk="1" hangingPunct="1">
              <a:lnSpc>
                <a:spcPct val="80000"/>
              </a:lnSpc>
              <a:spcBef>
                <a:spcPct val="20000"/>
              </a:spcBef>
              <a:buClr>
                <a:srgbClr val="FFCC00"/>
              </a:buClr>
              <a:buSzPct val="70000"/>
              <a:defRPr/>
            </a:pPr>
            <a:endParaRPr lang="zh-CN" altLang="en-US" sz="2400" b="1" smtClean="0">
              <a:latin typeface="黑体" pitchFamily="2" charset="-122"/>
              <a:ea typeface="黑体" pitchFamily="2" charset="-122"/>
            </a:endParaRPr>
          </a:p>
          <a:p>
            <a:pPr eaLnBrk="1" hangingPunct="1">
              <a:lnSpc>
                <a:spcPct val="80000"/>
              </a:lnSpc>
              <a:spcBef>
                <a:spcPct val="20000"/>
              </a:spcBef>
              <a:buClr>
                <a:srgbClr val="FFCC00"/>
              </a:buClr>
              <a:buSzPct val="70000"/>
              <a:defRPr/>
            </a:pPr>
            <a:r>
              <a:rPr lang="en-US" altLang="zh-CN" sz="2400" b="1" smtClean="0">
                <a:latin typeface="黑体" pitchFamily="2" charset="-122"/>
                <a:ea typeface="黑体" pitchFamily="2" charset="-122"/>
              </a:rPr>
              <a:t>7</a:t>
            </a:r>
            <a:r>
              <a:rPr lang="zh-CN" altLang="en-US" sz="2400" b="1" smtClean="0">
                <a:latin typeface="黑体" pitchFamily="2" charset="-122"/>
                <a:ea typeface="黑体" pitchFamily="2" charset="-122"/>
              </a:rPr>
              <a:t>、因解除与职工的劳动关系给予的补偿，指由于各种原因，企业在职工劳动合同尚未到期之前解除与职工的劳动关系，或者为鼓励职工自愿接受裁减而给予职工的经济补偿，即国际财务报告准则中所指的辞退福利。</a:t>
            </a:r>
          </a:p>
          <a:p>
            <a:pPr eaLnBrk="1" hangingPunct="1">
              <a:lnSpc>
                <a:spcPct val="80000"/>
              </a:lnSpc>
              <a:spcBef>
                <a:spcPct val="20000"/>
              </a:spcBef>
              <a:buClr>
                <a:srgbClr val="FFCC00"/>
              </a:buClr>
              <a:buSzPct val="70000"/>
              <a:defRPr/>
            </a:pPr>
            <a:r>
              <a:rPr lang="zh-CN" altLang="en-US" sz="2400" b="1" smtClean="0">
                <a:latin typeface="宋体"/>
                <a:ea typeface="黑体" pitchFamily="2" charset="-122"/>
              </a:rPr>
              <a:t>  </a:t>
            </a:r>
            <a:r>
              <a:rPr lang="zh-CN" altLang="en-US" sz="2400" b="1" smtClean="0">
                <a:latin typeface="黑体" pitchFamily="2" charset="-122"/>
                <a:ea typeface="黑体" pitchFamily="2" charset="-122"/>
              </a:rPr>
              <a:t> </a:t>
            </a:r>
          </a:p>
          <a:p>
            <a:pPr eaLnBrk="1" hangingPunct="1">
              <a:lnSpc>
                <a:spcPct val="80000"/>
              </a:lnSpc>
              <a:spcBef>
                <a:spcPct val="20000"/>
              </a:spcBef>
              <a:buClr>
                <a:srgbClr val="FFCC00"/>
              </a:buClr>
              <a:buSzPct val="70000"/>
              <a:defRPr/>
            </a:pPr>
            <a:r>
              <a:rPr lang="en-US" altLang="zh-CN" sz="2400" b="1" smtClean="0">
                <a:latin typeface="黑体" pitchFamily="2" charset="-122"/>
                <a:ea typeface="黑体" pitchFamily="2" charset="-122"/>
              </a:rPr>
              <a:t>8</a:t>
            </a:r>
            <a:r>
              <a:rPr lang="zh-CN" altLang="en-US" sz="2400" b="1" smtClean="0">
                <a:latin typeface="黑体" pitchFamily="2" charset="-122"/>
                <a:ea typeface="黑体" pitchFamily="2" charset="-122"/>
              </a:rPr>
              <a:t>、其他与获得职工提供的服务相关的支出，如企业提供给职工以权益形式结算的认股权、以现金形式结算但以权益工具公允价值为基础确定的现金股票增值权等。</a:t>
            </a:r>
            <a:r>
              <a:rPr lang="zh-CN" altLang="en-US" sz="2400" b="1" smtClean="0">
                <a:solidFill>
                  <a:srgbClr val="FFCC00"/>
                </a:solidFill>
                <a:effectLst>
                  <a:outerShdw blurRad="38100" dist="38100" dir="2700000" algn="tl">
                    <a:srgbClr val="C0C0C0"/>
                  </a:outerShdw>
                </a:effectLst>
                <a:latin typeface="Arial"/>
                <a:ea typeface="黑体" pitchFamily="2" charset="-122"/>
              </a:rPr>
              <a:t> </a:t>
            </a:r>
            <a:endParaRPr lang="zh-CN" altLang="en-US" sz="2400" smtClean="0">
              <a:solidFill>
                <a:srgbClr val="000000"/>
              </a:solidFill>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0778EA53-F357-4559-97D5-14E1C82CDE6A}" type="slidenum">
              <a:rPr lang="en-US" altLang="zh-CN" sz="1400">
                <a:solidFill>
                  <a:srgbClr val="007A77"/>
                </a:solidFill>
              </a:rPr>
              <a:pPr algn="r" eaLnBrk="1" hangingPunct="1">
                <a:spcBef>
                  <a:spcPct val="0"/>
                </a:spcBef>
                <a:buClrTx/>
                <a:buSzTx/>
                <a:buFontTx/>
                <a:buNone/>
              </a:pPr>
              <a:t>136</a:t>
            </a:fld>
            <a:endParaRPr lang="en-US" altLang="zh-CN" sz="1400">
              <a:solidFill>
                <a:srgbClr val="007A77"/>
              </a:solidFill>
            </a:endParaRPr>
          </a:p>
        </p:txBody>
      </p:sp>
      <p:sp>
        <p:nvSpPr>
          <p:cNvPr id="142339"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250825" y="765175"/>
            <a:ext cx="7848600" cy="4608513"/>
          </a:xfrm>
          <a:prstGeom prst="rect">
            <a:avLst/>
          </a:prstGeom>
        </p:spPr>
        <p:txBody>
          <a:bodyPr>
            <a:spAutoFit/>
          </a:bodyPr>
          <a:lstStyle>
            <a:lvl1pPr marL="342900" indent="-3429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lnSpc>
                <a:spcPct val="80000"/>
              </a:lnSpc>
              <a:spcBef>
                <a:spcPct val="20000"/>
              </a:spcBef>
              <a:buClr>
                <a:srgbClr val="FFCC00"/>
              </a:buClr>
              <a:buSzPct val="70000"/>
              <a:defRPr/>
            </a:pPr>
            <a:r>
              <a:rPr lang="zh-CN" altLang="en-US" sz="2400" b="1" smtClean="0">
                <a:latin typeface="黑体" pitchFamily="2" charset="-122"/>
                <a:ea typeface="黑体" pitchFamily="2" charset="-122"/>
              </a:rPr>
              <a:t>新旧主要变化：</a:t>
            </a:r>
            <a:endParaRPr lang="en-US" altLang="zh-CN" sz="2400" b="1" smtClean="0">
              <a:latin typeface="黑体" pitchFamily="2" charset="-122"/>
              <a:ea typeface="黑体" pitchFamily="2" charset="-122"/>
            </a:endParaRPr>
          </a:p>
          <a:p>
            <a:pPr eaLnBrk="1" hangingPunct="1">
              <a:lnSpc>
                <a:spcPct val="80000"/>
              </a:lnSpc>
              <a:spcBef>
                <a:spcPct val="20000"/>
              </a:spcBef>
              <a:buClr>
                <a:srgbClr val="FFCC00"/>
              </a:buClr>
              <a:buSzPct val="70000"/>
              <a:defRPr/>
            </a:pPr>
            <a:endParaRPr lang="zh-CN" altLang="en-US" sz="2400" b="1" smtClean="0">
              <a:latin typeface="黑体" pitchFamily="2" charset="-122"/>
              <a:ea typeface="黑体" pitchFamily="2" charset="-122"/>
            </a:endParaRPr>
          </a:p>
          <a:p>
            <a:pPr eaLnBrk="1" hangingPunct="1">
              <a:lnSpc>
                <a:spcPct val="80000"/>
              </a:lnSpc>
              <a:spcBef>
                <a:spcPct val="20000"/>
              </a:spcBef>
              <a:buClr>
                <a:srgbClr val="FFCC00"/>
              </a:buClr>
              <a:buSzPct val="70000"/>
              <a:defRPr/>
            </a:pPr>
            <a:r>
              <a:rPr lang="en-US" altLang="zh-CN" sz="2400" b="1" smtClean="0">
                <a:latin typeface="黑体" pitchFamily="2" charset="-122"/>
                <a:ea typeface="黑体" pitchFamily="2" charset="-122"/>
              </a:rPr>
              <a:t>1</a:t>
            </a:r>
            <a:r>
              <a:rPr lang="zh-CN" altLang="en-US" sz="2400" b="1" smtClean="0">
                <a:latin typeface="黑体" pitchFamily="2" charset="-122"/>
                <a:ea typeface="黑体" pitchFamily="2" charset="-122"/>
              </a:rPr>
              <a:t>、原制度对于向企业职工提供的许多非货币性福利都没有纳入职工薪酬核算，新准则将这些非货币性福利都纳入职工薪酬。</a:t>
            </a:r>
          </a:p>
          <a:p>
            <a:pPr eaLnBrk="1" hangingPunct="1">
              <a:lnSpc>
                <a:spcPct val="80000"/>
              </a:lnSpc>
              <a:spcBef>
                <a:spcPct val="20000"/>
              </a:spcBef>
              <a:buClr>
                <a:srgbClr val="FFCC00"/>
              </a:buClr>
              <a:buSzPct val="70000"/>
              <a:defRPr/>
            </a:pPr>
            <a:endParaRPr lang="zh-CN" altLang="en-US" sz="2400" b="1" smtClean="0">
              <a:latin typeface="黑体" pitchFamily="2" charset="-122"/>
              <a:ea typeface="黑体" pitchFamily="2" charset="-122"/>
            </a:endParaRPr>
          </a:p>
          <a:p>
            <a:pPr eaLnBrk="1" hangingPunct="1">
              <a:lnSpc>
                <a:spcPct val="80000"/>
              </a:lnSpc>
              <a:spcBef>
                <a:spcPct val="20000"/>
              </a:spcBef>
              <a:buClr>
                <a:srgbClr val="FFCC00"/>
              </a:buClr>
              <a:buSzPct val="70000"/>
              <a:defRPr/>
            </a:pPr>
            <a:r>
              <a:rPr lang="en-US" altLang="zh-CN" sz="2400" b="1" smtClean="0">
                <a:latin typeface="黑体" pitchFamily="2" charset="-122"/>
                <a:ea typeface="黑体" pitchFamily="2" charset="-122"/>
              </a:rPr>
              <a:t>2</a:t>
            </a:r>
            <a:r>
              <a:rPr lang="zh-CN" altLang="en-US" sz="2400" b="1" smtClean="0">
                <a:latin typeface="黑体" pitchFamily="2" charset="-122"/>
                <a:ea typeface="黑体" pitchFamily="2" charset="-122"/>
              </a:rPr>
              <a:t>、原制度下没有规定辞退福利的概念，企业一般是在实际支付辞退福利款项时计入当期费用。新准则规定当辞退计划满足预计负债确认条件时，应当确认一项预计负债。同时，由于职工被辞退后不再为企业带来经济利益，所有辞退福利均应于满足确认条件时，计入当期费用，使财务报表使用者及时地了解企业因根据辞退计划提供辞退福利所承担的义务情况。</a:t>
            </a:r>
          </a:p>
          <a:p>
            <a:pPr eaLnBrk="1" hangingPunct="1">
              <a:lnSpc>
                <a:spcPct val="80000"/>
              </a:lnSpc>
              <a:spcBef>
                <a:spcPct val="20000"/>
              </a:spcBef>
              <a:buClr>
                <a:srgbClr val="FFCC00"/>
              </a:buClr>
              <a:buSzPct val="70000"/>
              <a:defRPr/>
            </a:pPr>
            <a:r>
              <a:rPr lang="zh-CN" altLang="en-US" sz="2400" b="1" smtClean="0">
                <a:latin typeface="宋体"/>
                <a:ea typeface="黑体" pitchFamily="2" charset="-122"/>
              </a:rPr>
              <a:t> </a:t>
            </a:r>
            <a:r>
              <a:rPr lang="zh-CN" altLang="en-US" sz="2800" b="1" smtClean="0">
                <a:solidFill>
                  <a:srgbClr val="FFFFFF"/>
                </a:solidFill>
                <a:effectLst>
                  <a:outerShdw blurRad="38100" dist="38100" dir="2700000" algn="tl">
                    <a:srgbClr val="C0C0C0"/>
                  </a:outerShdw>
                </a:effectLst>
                <a:latin typeface="Garamond" pitchFamily="18" charset="0"/>
              </a:rPr>
              <a:t> </a:t>
            </a:r>
            <a:endParaRPr lang="zh-CN" altLang="en-US" smtClean="0">
              <a:solidFill>
                <a:srgbClr val="000000"/>
              </a:solidFill>
            </a:endParaRPr>
          </a:p>
        </p:txBody>
      </p:sp>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652D0B61-5D8D-4B49-85F7-6AA74BDDA7A6}" type="slidenum">
              <a:rPr lang="en-US" altLang="zh-CN" sz="1400">
                <a:solidFill>
                  <a:srgbClr val="007A77"/>
                </a:solidFill>
              </a:rPr>
              <a:pPr algn="r" eaLnBrk="1" hangingPunct="1">
                <a:spcBef>
                  <a:spcPct val="0"/>
                </a:spcBef>
                <a:buClrTx/>
                <a:buSzTx/>
                <a:buFontTx/>
                <a:buNone/>
              </a:pPr>
              <a:t>137</a:t>
            </a:fld>
            <a:endParaRPr lang="en-US" altLang="zh-CN" sz="1400">
              <a:solidFill>
                <a:srgbClr val="007A77"/>
              </a:solidFill>
            </a:endParaRPr>
          </a:p>
        </p:txBody>
      </p:sp>
      <p:sp>
        <p:nvSpPr>
          <p:cNvPr id="143363" name="Rectangle 3"/>
          <p:cNvSpPr>
            <a:spLocks noGrp="1" noRot="1" noChangeArrowheads="1"/>
          </p:cNvSpPr>
          <p:nvPr>
            <p:ph type="body" idx="4294967295"/>
          </p:nvPr>
        </p:nvSpPr>
        <p:spPr>
          <a:xfrm>
            <a:off x="109538"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179388" y="765175"/>
            <a:ext cx="8064500" cy="6007100"/>
          </a:xfrm>
          <a:prstGeom prst="rect">
            <a:avLst/>
          </a:prstGeom>
        </p:spPr>
        <p:txBody>
          <a:bodyPr>
            <a:spAutoFit/>
          </a:bodyPr>
          <a:lstStyle>
            <a:lvl1pPr marL="342900" indent="-3429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lnSpc>
                <a:spcPct val="90000"/>
              </a:lnSpc>
              <a:spcBef>
                <a:spcPct val="20000"/>
              </a:spcBef>
              <a:buClr>
                <a:srgbClr val="FFCC00"/>
              </a:buClr>
              <a:buSzPct val="70000"/>
              <a:defRPr/>
            </a:pPr>
            <a:r>
              <a:rPr lang="zh-CN" altLang="en-US" sz="2400" b="1" smtClean="0">
                <a:latin typeface="黑体" pitchFamily="2" charset="-122"/>
                <a:ea typeface="黑体" pitchFamily="2" charset="-122"/>
              </a:rPr>
              <a:t>重点关注：</a:t>
            </a:r>
          </a:p>
          <a:p>
            <a:pPr eaLnBrk="1" hangingPunct="1">
              <a:lnSpc>
                <a:spcPct val="90000"/>
              </a:lnSpc>
              <a:spcBef>
                <a:spcPct val="20000"/>
              </a:spcBef>
              <a:buClr>
                <a:srgbClr val="FFCC00"/>
              </a:buClr>
              <a:buSzPct val="70000"/>
              <a:defRPr/>
            </a:pPr>
            <a:r>
              <a:rPr lang="zh-CN" altLang="en-US" sz="2400" b="1" smtClean="0">
                <a:latin typeface="黑体" pitchFamily="2" charset="-122"/>
                <a:ea typeface="黑体" pitchFamily="2" charset="-122"/>
              </a:rPr>
              <a:t>　   原制度在核算职工薪酬的时候，按薪酬的不同性质和形式，采用了</a:t>
            </a:r>
            <a:r>
              <a:rPr lang="zh-CN" altLang="en-US" sz="2400" b="1" smtClean="0">
                <a:latin typeface="宋体"/>
                <a:ea typeface="黑体" pitchFamily="2" charset="-122"/>
              </a:rPr>
              <a:t>“</a:t>
            </a:r>
            <a:r>
              <a:rPr lang="zh-CN" altLang="en-US" sz="2400" b="1" smtClean="0">
                <a:latin typeface="黑体" pitchFamily="2" charset="-122"/>
                <a:ea typeface="黑体" pitchFamily="2" charset="-122"/>
              </a:rPr>
              <a:t>应付工资</a:t>
            </a:r>
            <a:r>
              <a:rPr lang="zh-CN" altLang="en-US" sz="2400" b="1" smtClean="0">
                <a:latin typeface="宋体"/>
                <a:ea typeface="黑体" pitchFamily="2" charset="-122"/>
              </a:rPr>
              <a:t>”“</a:t>
            </a:r>
            <a:r>
              <a:rPr lang="zh-CN" altLang="en-US" sz="2400" b="1" smtClean="0">
                <a:latin typeface="黑体" pitchFamily="2" charset="-122"/>
                <a:ea typeface="黑体" pitchFamily="2" charset="-122"/>
              </a:rPr>
              <a:t>应付福利费</a:t>
            </a:r>
            <a:r>
              <a:rPr lang="zh-CN" altLang="en-US" sz="2400" b="1" smtClean="0">
                <a:latin typeface="宋体"/>
                <a:ea typeface="黑体" pitchFamily="2" charset="-122"/>
              </a:rPr>
              <a:t>”“</a:t>
            </a:r>
            <a:r>
              <a:rPr lang="zh-CN" altLang="en-US" sz="2400" b="1" smtClean="0">
                <a:latin typeface="黑体" pitchFamily="2" charset="-122"/>
                <a:ea typeface="黑体" pitchFamily="2" charset="-122"/>
              </a:rPr>
              <a:t>其他应付款</a:t>
            </a:r>
            <a:r>
              <a:rPr lang="zh-CN" altLang="en-US" sz="2400" b="1" smtClean="0">
                <a:latin typeface="宋体"/>
                <a:ea typeface="黑体" pitchFamily="2" charset="-122"/>
              </a:rPr>
              <a:t>”</a:t>
            </a:r>
            <a:r>
              <a:rPr lang="zh-CN" altLang="en-US" sz="2400" b="1" smtClean="0">
                <a:latin typeface="黑体" pitchFamily="2" charset="-122"/>
                <a:ea typeface="黑体" pitchFamily="2" charset="-122"/>
              </a:rPr>
              <a:t>等科目分别核算，而新准则规定，所有应付给职工的各种薪酬均通过</a:t>
            </a:r>
            <a:r>
              <a:rPr lang="zh-CN" altLang="en-US" sz="2400" b="1" smtClean="0">
                <a:latin typeface="宋体"/>
                <a:ea typeface="黑体" pitchFamily="2" charset="-122"/>
              </a:rPr>
              <a:t>“</a:t>
            </a:r>
            <a:r>
              <a:rPr lang="zh-CN" altLang="en-US" sz="2400" b="1" smtClean="0">
                <a:latin typeface="黑体" pitchFamily="2" charset="-122"/>
                <a:ea typeface="黑体" pitchFamily="2" charset="-122"/>
              </a:rPr>
              <a:t>应付职工薪酬</a:t>
            </a:r>
            <a:r>
              <a:rPr lang="zh-CN" altLang="en-US" sz="2400" b="1" smtClean="0">
                <a:latin typeface="宋体"/>
                <a:ea typeface="黑体" pitchFamily="2" charset="-122"/>
              </a:rPr>
              <a:t>”</a:t>
            </a:r>
            <a:r>
              <a:rPr lang="zh-CN" altLang="en-US" sz="2400" b="1" smtClean="0">
                <a:latin typeface="黑体" pitchFamily="2" charset="-122"/>
                <a:ea typeface="黑体" pitchFamily="2" charset="-122"/>
              </a:rPr>
              <a:t>科目核算。从净利润中提取的职工奖励及福利基金，也在该科目中核算。这样就保证了职工薪酬核算渠道的统一性，同时也保证了人工成本核算的完整性。</a:t>
            </a:r>
          </a:p>
          <a:p>
            <a:pPr eaLnBrk="1" hangingPunct="1">
              <a:lnSpc>
                <a:spcPct val="90000"/>
              </a:lnSpc>
              <a:spcBef>
                <a:spcPct val="20000"/>
              </a:spcBef>
              <a:buClr>
                <a:srgbClr val="FFCC00"/>
              </a:buClr>
              <a:buSzPct val="70000"/>
              <a:defRPr/>
            </a:pPr>
            <a:r>
              <a:rPr lang="zh-CN" altLang="en-US" sz="2400" b="1" smtClean="0">
                <a:latin typeface="黑体" pitchFamily="2" charset="-122"/>
                <a:ea typeface="黑体" pitchFamily="2" charset="-122"/>
              </a:rPr>
              <a:t>   </a:t>
            </a:r>
            <a:r>
              <a:rPr lang="zh-CN" altLang="en-US" sz="2400" b="1" smtClean="0">
                <a:solidFill>
                  <a:schemeClr val="hlink"/>
                </a:solidFill>
                <a:latin typeface="黑体" pitchFamily="2" charset="-122"/>
                <a:ea typeface="黑体" pitchFamily="2" charset="-122"/>
              </a:rPr>
              <a:t>调整分录：</a:t>
            </a:r>
          </a:p>
          <a:p>
            <a:pPr eaLnBrk="1" hangingPunct="1">
              <a:lnSpc>
                <a:spcPct val="90000"/>
              </a:lnSpc>
              <a:spcBef>
                <a:spcPct val="20000"/>
              </a:spcBef>
              <a:buClr>
                <a:srgbClr val="FFCC00"/>
              </a:buClr>
              <a:buSzPct val="70000"/>
              <a:defRPr/>
            </a:pPr>
            <a:r>
              <a:rPr lang="zh-CN" altLang="en-US" sz="2400" b="1" smtClean="0">
                <a:solidFill>
                  <a:schemeClr val="hlink"/>
                </a:solidFill>
                <a:latin typeface="黑体" pitchFamily="2" charset="-122"/>
                <a:ea typeface="黑体" pitchFamily="2" charset="-122"/>
              </a:rPr>
              <a:t>       借：应付工资</a:t>
            </a:r>
          </a:p>
          <a:p>
            <a:pPr eaLnBrk="1" hangingPunct="1">
              <a:lnSpc>
                <a:spcPct val="90000"/>
              </a:lnSpc>
              <a:spcBef>
                <a:spcPct val="20000"/>
              </a:spcBef>
              <a:buClr>
                <a:srgbClr val="FFCC00"/>
              </a:buClr>
              <a:buSzPct val="70000"/>
              <a:defRPr/>
            </a:pPr>
            <a:r>
              <a:rPr lang="zh-CN" altLang="en-US" sz="2400" b="1" smtClean="0">
                <a:solidFill>
                  <a:schemeClr val="hlink"/>
                </a:solidFill>
                <a:latin typeface="黑体" pitchFamily="2" charset="-122"/>
                <a:ea typeface="黑体" pitchFamily="2" charset="-122"/>
              </a:rPr>
              <a:t>           应付福利费</a:t>
            </a:r>
          </a:p>
          <a:p>
            <a:pPr eaLnBrk="1" hangingPunct="1">
              <a:lnSpc>
                <a:spcPct val="90000"/>
              </a:lnSpc>
              <a:spcBef>
                <a:spcPct val="20000"/>
              </a:spcBef>
              <a:buClr>
                <a:srgbClr val="FFCC00"/>
              </a:buClr>
              <a:buSzPct val="70000"/>
              <a:defRPr/>
            </a:pPr>
            <a:r>
              <a:rPr lang="zh-CN" altLang="en-US" sz="2400" b="1" smtClean="0">
                <a:solidFill>
                  <a:schemeClr val="hlink"/>
                </a:solidFill>
                <a:latin typeface="黑体" pitchFamily="2" charset="-122"/>
                <a:ea typeface="黑体" pitchFamily="2" charset="-122"/>
              </a:rPr>
              <a:t>           贷：应付职工薪酬</a:t>
            </a:r>
            <a:r>
              <a:rPr lang="en-US" altLang="zh-CN" sz="2400" b="1" smtClean="0">
                <a:solidFill>
                  <a:schemeClr val="hlink"/>
                </a:solidFill>
                <a:latin typeface="宋体"/>
                <a:ea typeface="黑体" pitchFamily="2" charset="-122"/>
              </a:rPr>
              <a:t>——</a:t>
            </a:r>
            <a:r>
              <a:rPr lang="zh-CN" altLang="en-US" sz="2400" b="1" smtClean="0">
                <a:solidFill>
                  <a:schemeClr val="hlink"/>
                </a:solidFill>
                <a:latin typeface="黑体" pitchFamily="2" charset="-122"/>
                <a:ea typeface="黑体" pitchFamily="2" charset="-122"/>
              </a:rPr>
              <a:t>工资</a:t>
            </a:r>
          </a:p>
          <a:p>
            <a:pPr eaLnBrk="1" hangingPunct="1">
              <a:lnSpc>
                <a:spcPct val="90000"/>
              </a:lnSpc>
              <a:spcBef>
                <a:spcPct val="20000"/>
              </a:spcBef>
              <a:buClr>
                <a:srgbClr val="FFCC00"/>
              </a:buClr>
              <a:buSzPct val="70000"/>
              <a:defRPr/>
            </a:pPr>
            <a:r>
              <a:rPr lang="zh-CN" altLang="en-US" sz="2400" b="1" smtClean="0">
                <a:solidFill>
                  <a:schemeClr val="hlink"/>
                </a:solidFill>
                <a:latin typeface="黑体" pitchFamily="2" charset="-122"/>
                <a:ea typeface="黑体" pitchFamily="2" charset="-122"/>
              </a:rPr>
              <a:t>                           </a:t>
            </a:r>
            <a:r>
              <a:rPr lang="en-US" altLang="zh-CN" sz="2400" b="1" smtClean="0">
                <a:solidFill>
                  <a:schemeClr val="hlink"/>
                </a:solidFill>
                <a:latin typeface="宋体"/>
                <a:ea typeface="黑体" pitchFamily="2" charset="-122"/>
              </a:rPr>
              <a:t>——</a:t>
            </a:r>
            <a:r>
              <a:rPr lang="zh-CN" altLang="en-US" sz="2400" b="1" smtClean="0">
                <a:solidFill>
                  <a:schemeClr val="hlink"/>
                </a:solidFill>
                <a:latin typeface="黑体" pitchFamily="2" charset="-122"/>
                <a:ea typeface="黑体" pitchFamily="2" charset="-122"/>
              </a:rPr>
              <a:t>福利费</a:t>
            </a:r>
          </a:p>
          <a:p>
            <a:pPr eaLnBrk="1" hangingPunct="1">
              <a:lnSpc>
                <a:spcPct val="90000"/>
              </a:lnSpc>
              <a:spcBef>
                <a:spcPct val="20000"/>
              </a:spcBef>
              <a:buClr>
                <a:srgbClr val="FFCC00"/>
              </a:buClr>
              <a:buSzPct val="70000"/>
              <a:defRPr/>
            </a:pPr>
            <a:endParaRPr lang="en-US" altLang="zh-CN" sz="2400" b="1" smtClean="0">
              <a:solidFill>
                <a:schemeClr val="hlink"/>
              </a:solidFill>
              <a:latin typeface="黑体" pitchFamily="2" charset="-122"/>
              <a:ea typeface="黑体" pitchFamily="2" charset="-122"/>
            </a:endParaRPr>
          </a:p>
          <a:p>
            <a:pPr eaLnBrk="1" hangingPunct="1">
              <a:lnSpc>
                <a:spcPct val="90000"/>
              </a:lnSpc>
              <a:spcBef>
                <a:spcPct val="20000"/>
              </a:spcBef>
              <a:buClr>
                <a:srgbClr val="FFCC00"/>
              </a:buClr>
              <a:buSzPct val="70000"/>
              <a:defRPr/>
            </a:pPr>
            <a:r>
              <a:rPr lang="zh-CN" altLang="en-US" sz="2400" b="1" smtClean="0">
                <a:solidFill>
                  <a:srgbClr val="FFFFFF"/>
                </a:solidFill>
                <a:effectLst>
                  <a:outerShdw blurRad="38100" dist="38100" dir="2700000" algn="tl">
                    <a:srgbClr val="C0C0C0"/>
                  </a:outerShdw>
                </a:effectLst>
                <a:latin typeface="Arial"/>
                <a:ea typeface="黑体" pitchFamily="2" charset="-122"/>
              </a:rPr>
              <a:t> </a:t>
            </a:r>
            <a:endParaRPr lang="zh-CN" altLang="en-US" sz="2400" b="1" smtClean="0">
              <a:solidFill>
                <a:srgbClr val="FFFFFF"/>
              </a:solidFill>
              <a:effectLst>
                <a:outerShdw blurRad="38100" dist="38100" dir="2700000" algn="tl">
                  <a:srgbClr val="C0C0C0"/>
                </a:outerShdw>
              </a:effectLst>
              <a:latin typeface="黑体" pitchFamily="2" charset="-122"/>
              <a:ea typeface="黑体" pitchFamily="2" charset="-122"/>
            </a:endParaRPr>
          </a:p>
          <a:p>
            <a:pPr eaLnBrk="1" hangingPunct="1">
              <a:lnSpc>
                <a:spcPct val="90000"/>
              </a:lnSpc>
              <a:spcBef>
                <a:spcPct val="20000"/>
              </a:spcBef>
              <a:buClr>
                <a:srgbClr val="FFCC00"/>
              </a:buClr>
              <a:buSzPct val="70000"/>
              <a:defRPr/>
            </a:pPr>
            <a:r>
              <a:rPr lang="zh-CN" altLang="en-US" sz="2400" b="1" smtClean="0">
                <a:solidFill>
                  <a:srgbClr val="FFFFFF"/>
                </a:solidFill>
                <a:effectLst>
                  <a:outerShdw blurRad="38100" dist="38100" dir="2700000" algn="tl">
                    <a:srgbClr val="C0C0C0"/>
                  </a:outerShdw>
                </a:effectLst>
                <a:latin typeface="Arial"/>
                <a:ea typeface="黑体" pitchFamily="2" charset="-122"/>
              </a:rPr>
              <a:t> </a:t>
            </a:r>
            <a:r>
              <a:rPr lang="zh-CN" altLang="en-US" sz="2400" b="1" smtClean="0">
                <a:solidFill>
                  <a:srgbClr val="FFFFFF"/>
                </a:solidFill>
                <a:effectLst>
                  <a:outerShdw blurRad="38100" dist="38100" dir="2700000" algn="tl">
                    <a:srgbClr val="C0C0C0"/>
                  </a:outerShdw>
                </a:effectLst>
                <a:latin typeface="黑体" pitchFamily="2" charset="-122"/>
                <a:ea typeface="黑体" pitchFamily="2" charset="-122"/>
              </a:rPr>
              <a:t> </a:t>
            </a:r>
          </a:p>
        </p:txBody>
      </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52BD44A6-E38E-419B-AF98-84D9567688DD}" type="slidenum">
              <a:rPr lang="en-US" altLang="zh-CN" sz="1400">
                <a:solidFill>
                  <a:srgbClr val="007A77"/>
                </a:solidFill>
              </a:rPr>
              <a:pPr algn="r" eaLnBrk="1" hangingPunct="1">
                <a:spcBef>
                  <a:spcPct val="0"/>
                </a:spcBef>
                <a:buClrTx/>
                <a:buSzTx/>
                <a:buFontTx/>
                <a:buNone/>
              </a:pPr>
              <a:t>138</a:t>
            </a:fld>
            <a:endParaRPr lang="en-US" altLang="zh-CN" sz="1400">
              <a:solidFill>
                <a:srgbClr val="007A77"/>
              </a:solidFill>
            </a:endParaRPr>
          </a:p>
        </p:txBody>
      </p:sp>
      <p:sp>
        <p:nvSpPr>
          <p:cNvPr id="144387"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144389" name="矩形 2"/>
          <p:cNvSpPr>
            <a:spLocks noChangeArrowheads="1"/>
          </p:cNvSpPr>
          <p:nvPr/>
        </p:nvSpPr>
        <p:spPr bwMode="auto">
          <a:xfrm>
            <a:off x="611188" y="692150"/>
            <a:ext cx="7921625" cy="564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buClr>
                <a:srgbClr val="FFCC00"/>
              </a:buClr>
              <a:buSzPct val="70000"/>
            </a:pPr>
            <a:r>
              <a:rPr lang="zh-CN" altLang="en-US" sz="2400" b="1">
                <a:latin typeface="黑体" pitchFamily="2" charset="-122"/>
                <a:ea typeface="黑体" pitchFamily="2" charset="-122"/>
              </a:rPr>
              <a:t>应付职工薪酬的核算内容</a:t>
            </a:r>
            <a:endParaRPr lang="en-US" altLang="zh-CN" sz="2400" b="1">
              <a:latin typeface="黑体" pitchFamily="2" charset="-122"/>
              <a:ea typeface="黑体" pitchFamily="2" charset="-122"/>
            </a:endParaRPr>
          </a:p>
          <a:p>
            <a:pPr eaLnBrk="1" hangingPunct="1">
              <a:buClr>
                <a:srgbClr val="FFCC00"/>
              </a:buClr>
              <a:buSzPct val="70000"/>
            </a:pPr>
            <a:endParaRPr lang="zh-CN" altLang="en-US" sz="2400" b="1">
              <a:latin typeface="黑体" pitchFamily="2" charset="-122"/>
              <a:ea typeface="黑体" pitchFamily="2" charset="-122"/>
            </a:endParaRPr>
          </a:p>
          <a:p>
            <a:pPr eaLnBrk="1" hangingPunct="1">
              <a:buClr>
                <a:srgbClr val="FFCC00"/>
              </a:buClr>
              <a:buSzPct val="70000"/>
              <a:buFontTx/>
              <a:buNone/>
            </a:pPr>
            <a:r>
              <a:rPr lang="zh-CN" altLang="en-US" sz="2400" b="1">
                <a:latin typeface="黑体" pitchFamily="2" charset="-122"/>
                <a:ea typeface="黑体" pitchFamily="2" charset="-122"/>
              </a:rPr>
              <a:t>     是指小企业为获得职工提供的服务而应付给职工的各种形式的报酬以及其他相关支出。</a:t>
            </a:r>
            <a:endParaRPr lang="en-US" altLang="zh-CN" sz="2400" b="1">
              <a:latin typeface="黑体" pitchFamily="2" charset="-122"/>
              <a:ea typeface="黑体" pitchFamily="2" charset="-122"/>
            </a:endParaRPr>
          </a:p>
          <a:p>
            <a:pPr eaLnBrk="1" hangingPunct="1">
              <a:buClr>
                <a:srgbClr val="FFCC00"/>
              </a:buClr>
              <a:buSzPct val="70000"/>
              <a:buFontTx/>
              <a:buNone/>
            </a:pPr>
            <a:endParaRPr lang="zh-CN" altLang="en-US" sz="2400" b="1">
              <a:latin typeface="黑体" pitchFamily="2" charset="-122"/>
              <a:ea typeface="黑体" pitchFamily="2" charset="-122"/>
            </a:endParaRPr>
          </a:p>
          <a:p>
            <a:pPr eaLnBrk="1" hangingPunct="1">
              <a:buClr>
                <a:srgbClr val="FFCC00"/>
              </a:buClr>
              <a:buSzPct val="70000"/>
            </a:pPr>
            <a:r>
              <a:rPr lang="zh-CN" altLang="en-US" sz="2400" b="1">
                <a:latin typeface="黑体" pitchFamily="2" charset="-122"/>
                <a:ea typeface="黑体" pitchFamily="2" charset="-122"/>
              </a:rPr>
              <a:t>应付职工薪酬的会计处理</a:t>
            </a:r>
            <a:endParaRPr lang="en-US" altLang="zh-CN" sz="2400" b="1">
              <a:latin typeface="黑体" pitchFamily="2" charset="-122"/>
              <a:ea typeface="黑体" pitchFamily="2" charset="-122"/>
            </a:endParaRPr>
          </a:p>
          <a:p>
            <a:pPr eaLnBrk="1" hangingPunct="1">
              <a:buClr>
                <a:srgbClr val="FFCC00"/>
              </a:buClr>
              <a:buSzPct val="70000"/>
            </a:pPr>
            <a:endParaRPr lang="zh-CN" altLang="en-US" sz="2400" b="1">
              <a:latin typeface="黑体" pitchFamily="2" charset="-122"/>
              <a:ea typeface="黑体" pitchFamily="2" charset="-122"/>
            </a:endParaRPr>
          </a:p>
          <a:p>
            <a:pPr eaLnBrk="1" hangingPunct="1">
              <a:buClr>
                <a:srgbClr val="FFCC00"/>
              </a:buClr>
              <a:buSzPct val="70000"/>
              <a:buFontTx/>
              <a:buNone/>
            </a:pPr>
            <a:r>
              <a:rPr lang="zh-CN" altLang="en-US" sz="2400" b="1">
                <a:latin typeface="黑体" pitchFamily="2" charset="-122"/>
                <a:ea typeface="黑体" pitchFamily="2" charset="-122"/>
              </a:rPr>
              <a:t>    例</a:t>
            </a:r>
            <a:r>
              <a:rPr lang="en-US" altLang="zh-CN" sz="2400" b="1">
                <a:latin typeface="黑体" pitchFamily="2" charset="-122"/>
                <a:ea typeface="黑体" pitchFamily="2" charset="-122"/>
              </a:rPr>
              <a:t>1</a:t>
            </a:r>
            <a:r>
              <a:rPr lang="zh-CN" altLang="en-US" sz="2400" b="1">
                <a:latin typeface="黑体" pitchFamily="2" charset="-122"/>
                <a:ea typeface="黑体" pitchFamily="2" charset="-122"/>
              </a:rPr>
              <a:t>：某企业计算本月应付职工工资总额</a:t>
            </a:r>
            <a:r>
              <a:rPr lang="en-US" altLang="zh-CN" sz="2400" b="1">
                <a:latin typeface="黑体" pitchFamily="2" charset="-122"/>
                <a:ea typeface="黑体" pitchFamily="2" charset="-122"/>
              </a:rPr>
              <a:t>231 </a:t>
            </a:r>
          </a:p>
          <a:p>
            <a:pPr eaLnBrk="1" hangingPunct="1">
              <a:buClr>
                <a:srgbClr val="FFCC00"/>
              </a:buClr>
              <a:buSzPct val="70000"/>
              <a:buFontTx/>
              <a:buNone/>
            </a:pPr>
            <a:r>
              <a:rPr lang="en-US" altLang="zh-CN" sz="2400" b="1">
                <a:latin typeface="黑体" pitchFamily="2" charset="-122"/>
                <a:ea typeface="黑体" pitchFamily="2" charset="-122"/>
              </a:rPr>
              <a:t>000</a:t>
            </a:r>
            <a:r>
              <a:rPr lang="zh-CN" altLang="en-US" sz="2400" b="1">
                <a:latin typeface="黑体" pitchFamily="2" charset="-122"/>
                <a:ea typeface="黑体" pitchFamily="2" charset="-122"/>
              </a:rPr>
              <a:t>元，当年支付生产工人工资</a:t>
            </a:r>
            <a:r>
              <a:rPr lang="en-US" altLang="zh-CN" sz="2400" b="1">
                <a:latin typeface="黑体" pitchFamily="2" charset="-122"/>
                <a:ea typeface="黑体" pitchFamily="2" charset="-122"/>
              </a:rPr>
              <a:t>160 000</a:t>
            </a:r>
            <a:r>
              <a:rPr lang="zh-CN" altLang="en-US" sz="2400" b="1">
                <a:latin typeface="黑体" pitchFamily="2" charset="-122"/>
                <a:ea typeface="黑体" pitchFamily="2" charset="-122"/>
              </a:rPr>
              <a:t>元，车间</a:t>
            </a:r>
            <a:endParaRPr lang="en-US" altLang="zh-CN" sz="2400" b="1">
              <a:latin typeface="黑体" pitchFamily="2" charset="-122"/>
              <a:ea typeface="黑体" pitchFamily="2" charset="-122"/>
            </a:endParaRPr>
          </a:p>
          <a:p>
            <a:pPr eaLnBrk="1" hangingPunct="1">
              <a:buClr>
                <a:srgbClr val="FFCC00"/>
              </a:buClr>
              <a:buSzPct val="70000"/>
              <a:buFontTx/>
              <a:buNone/>
            </a:pPr>
            <a:r>
              <a:rPr lang="zh-CN" altLang="en-US" sz="2400" b="1">
                <a:latin typeface="黑体" pitchFamily="2" charset="-122"/>
                <a:ea typeface="黑体" pitchFamily="2" charset="-122"/>
              </a:rPr>
              <a:t>管理人员工资</a:t>
            </a:r>
            <a:r>
              <a:rPr lang="en-US" altLang="zh-CN" sz="2400" b="1">
                <a:latin typeface="黑体" pitchFamily="2" charset="-122"/>
                <a:ea typeface="黑体" pitchFamily="2" charset="-122"/>
              </a:rPr>
              <a:t>35 000</a:t>
            </a:r>
            <a:r>
              <a:rPr lang="zh-CN" altLang="en-US" sz="2400" b="1">
                <a:latin typeface="黑体" pitchFamily="2" charset="-122"/>
                <a:ea typeface="黑体" pitchFamily="2" charset="-122"/>
              </a:rPr>
              <a:t>元，厂部管理部门人员工资</a:t>
            </a:r>
            <a:endParaRPr lang="en-US" altLang="zh-CN" sz="2400" b="1">
              <a:latin typeface="黑体" pitchFamily="2" charset="-122"/>
              <a:ea typeface="黑体" pitchFamily="2" charset="-122"/>
            </a:endParaRPr>
          </a:p>
          <a:p>
            <a:pPr eaLnBrk="1" hangingPunct="1">
              <a:buClr>
                <a:srgbClr val="FFCC00"/>
              </a:buClr>
              <a:buSzPct val="70000"/>
              <a:buFontTx/>
              <a:buNone/>
            </a:pPr>
            <a:r>
              <a:rPr lang="en-US" altLang="zh-CN" sz="2400" b="1">
                <a:latin typeface="黑体" pitchFamily="2" charset="-122"/>
                <a:ea typeface="黑体" pitchFamily="2" charset="-122"/>
              </a:rPr>
              <a:t>30 200</a:t>
            </a:r>
            <a:r>
              <a:rPr lang="zh-CN" altLang="en-US" sz="2400" b="1">
                <a:latin typeface="黑体" pitchFamily="2" charset="-122"/>
                <a:ea typeface="黑体" pitchFamily="2" charset="-122"/>
              </a:rPr>
              <a:t>元，销售人员工资</a:t>
            </a:r>
            <a:r>
              <a:rPr lang="en-US" altLang="zh-CN" sz="2400" b="1">
                <a:latin typeface="黑体" pitchFamily="2" charset="-122"/>
                <a:ea typeface="黑体" pitchFamily="2" charset="-122"/>
              </a:rPr>
              <a:t>5 800</a:t>
            </a:r>
            <a:r>
              <a:rPr lang="zh-CN" altLang="en-US" sz="2400" b="1">
                <a:latin typeface="黑体" pitchFamily="2" charset="-122"/>
                <a:ea typeface="黑体" pitchFamily="2" charset="-122"/>
              </a:rPr>
              <a:t>元，代扣代缴个人</a:t>
            </a:r>
            <a:endParaRPr lang="en-US" altLang="zh-CN" sz="2400" b="1">
              <a:latin typeface="黑体" pitchFamily="2" charset="-122"/>
              <a:ea typeface="黑体" pitchFamily="2" charset="-122"/>
            </a:endParaRPr>
          </a:p>
          <a:p>
            <a:pPr eaLnBrk="1" hangingPunct="1">
              <a:buClr>
                <a:srgbClr val="FFCC00"/>
              </a:buClr>
              <a:buSzPct val="70000"/>
              <a:buFontTx/>
              <a:buNone/>
            </a:pPr>
            <a:r>
              <a:rPr lang="zh-CN" altLang="en-US" sz="2400" b="1">
                <a:latin typeface="黑体" pitchFamily="2" charset="-122"/>
                <a:ea typeface="黑体" pitchFamily="2" charset="-122"/>
              </a:rPr>
              <a:t>所得税</a:t>
            </a:r>
            <a:r>
              <a:rPr lang="en-US" altLang="zh-CN" sz="2400" b="1">
                <a:latin typeface="黑体" pitchFamily="2" charset="-122"/>
                <a:ea typeface="黑体" pitchFamily="2" charset="-122"/>
              </a:rPr>
              <a:t>3 000</a:t>
            </a:r>
            <a:r>
              <a:rPr lang="zh-CN" altLang="en-US" sz="2400" b="1">
                <a:latin typeface="黑体" pitchFamily="2" charset="-122"/>
                <a:ea typeface="黑体" pitchFamily="2" charset="-122"/>
              </a:rPr>
              <a:t>元，实发工资</a:t>
            </a:r>
            <a:r>
              <a:rPr lang="en-US" altLang="zh-CN" sz="2400" b="1">
                <a:latin typeface="黑体" pitchFamily="2" charset="-122"/>
                <a:ea typeface="黑体" pitchFamily="2" charset="-122"/>
              </a:rPr>
              <a:t>228 000</a:t>
            </a:r>
            <a:r>
              <a:rPr lang="zh-CN" altLang="en-US" sz="2400" b="1">
                <a:latin typeface="黑体" pitchFamily="2" charset="-122"/>
                <a:ea typeface="黑体" pitchFamily="2" charset="-122"/>
              </a:rPr>
              <a:t>元。会计处理</a:t>
            </a:r>
            <a:endParaRPr lang="en-US" altLang="zh-CN" sz="2400" b="1">
              <a:latin typeface="黑体" pitchFamily="2" charset="-122"/>
              <a:ea typeface="黑体" pitchFamily="2" charset="-122"/>
            </a:endParaRPr>
          </a:p>
          <a:p>
            <a:pPr eaLnBrk="1" hangingPunct="1">
              <a:buClr>
                <a:srgbClr val="FFCC00"/>
              </a:buClr>
              <a:buSzPct val="70000"/>
              <a:buFontTx/>
              <a:buNone/>
            </a:pPr>
            <a:r>
              <a:rPr lang="zh-CN" altLang="en-US" sz="2400" b="1">
                <a:latin typeface="黑体" pitchFamily="2" charset="-122"/>
                <a:ea typeface="黑体" pitchFamily="2" charset="-122"/>
              </a:rPr>
              <a:t>如下：</a:t>
            </a:r>
          </a:p>
        </p:txBody>
      </p:sp>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34C7341F-A68F-4551-8AEC-51E5F331A598}" type="slidenum">
              <a:rPr lang="en-US" altLang="zh-CN" sz="1400">
                <a:solidFill>
                  <a:srgbClr val="007A77"/>
                </a:solidFill>
              </a:rPr>
              <a:pPr algn="r" eaLnBrk="1" hangingPunct="1">
                <a:spcBef>
                  <a:spcPct val="0"/>
                </a:spcBef>
                <a:buClrTx/>
                <a:buSzTx/>
                <a:buFontTx/>
                <a:buNone/>
              </a:pPr>
              <a:t>139</a:t>
            </a:fld>
            <a:endParaRPr lang="en-US" altLang="zh-CN" sz="1400">
              <a:solidFill>
                <a:srgbClr val="007A77"/>
              </a:solidFill>
            </a:endParaRPr>
          </a:p>
        </p:txBody>
      </p:sp>
      <p:sp>
        <p:nvSpPr>
          <p:cNvPr id="145411"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145413" name="矩形 2"/>
          <p:cNvSpPr>
            <a:spLocks noChangeArrowheads="1"/>
          </p:cNvSpPr>
          <p:nvPr/>
        </p:nvSpPr>
        <p:spPr bwMode="auto">
          <a:xfrm>
            <a:off x="468313" y="692150"/>
            <a:ext cx="8064500" cy="564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lnSpc>
                <a:spcPct val="90000"/>
              </a:lnSpc>
              <a:buClr>
                <a:srgbClr val="FFCC00"/>
              </a:buClr>
              <a:buSzPct val="70000"/>
              <a:buFontTx/>
              <a:buNone/>
            </a:pPr>
            <a:r>
              <a:rPr lang="zh-CN" altLang="en-US" sz="2400" b="1">
                <a:latin typeface="黑体" pitchFamily="2" charset="-122"/>
                <a:ea typeface="黑体" pitchFamily="2" charset="-122"/>
              </a:rPr>
              <a:t>（</a:t>
            </a:r>
            <a:r>
              <a:rPr lang="en-US" altLang="zh-CN" sz="2400" b="1">
                <a:latin typeface="黑体" pitchFamily="2" charset="-122"/>
                <a:ea typeface="黑体" pitchFamily="2" charset="-122"/>
              </a:rPr>
              <a:t>1</a:t>
            </a:r>
            <a:r>
              <a:rPr lang="zh-CN" altLang="en-US" sz="2400" b="1">
                <a:latin typeface="黑体" pitchFamily="2" charset="-122"/>
                <a:ea typeface="黑体" pitchFamily="2" charset="-122"/>
              </a:rPr>
              <a:t>）月份终了，提取工资时：</a:t>
            </a:r>
          </a:p>
          <a:p>
            <a:pPr eaLnBrk="1" hangingPunct="1">
              <a:lnSpc>
                <a:spcPct val="90000"/>
              </a:lnSpc>
              <a:buClr>
                <a:srgbClr val="FFCC00"/>
              </a:buClr>
              <a:buSzPct val="70000"/>
              <a:buFontTx/>
              <a:buNone/>
            </a:pPr>
            <a:r>
              <a:rPr lang="zh-CN" altLang="en-US" sz="2400" b="1">
                <a:latin typeface="黑体" pitchFamily="2" charset="-122"/>
                <a:ea typeface="黑体" pitchFamily="2" charset="-122"/>
              </a:rPr>
              <a:t>        借</a:t>
            </a:r>
            <a:r>
              <a:rPr lang="en-US" altLang="zh-CN" sz="2400" b="1">
                <a:latin typeface="黑体" pitchFamily="2" charset="-122"/>
                <a:ea typeface="黑体" pitchFamily="2" charset="-122"/>
              </a:rPr>
              <a:t>: </a:t>
            </a:r>
            <a:r>
              <a:rPr lang="zh-CN" altLang="en-US" sz="2400" b="1">
                <a:latin typeface="黑体" pitchFamily="2" charset="-122"/>
                <a:ea typeface="黑体" pitchFamily="2" charset="-122"/>
              </a:rPr>
              <a:t>生产成本　　　　　    　</a:t>
            </a:r>
            <a:r>
              <a:rPr lang="en-US" altLang="zh-CN" sz="2400" b="1">
                <a:latin typeface="黑体" pitchFamily="2" charset="-122"/>
                <a:ea typeface="黑体" pitchFamily="2" charset="-122"/>
              </a:rPr>
              <a:t>160 000 </a:t>
            </a:r>
          </a:p>
          <a:p>
            <a:pPr algn="ctr" eaLnBrk="1" hangingPunct="1">
              <a:lnSpc>
                <a:spcPct val="90000"/>
              </a:lnSpc>
              <a:buClr>
                <a:srgbClr val="FFCC00"/>
              </a:buClr>
              <a:buSzPct val="70000"/>
              <a:buFontTx/>
              <a:buNone/>
            </a:pPr>
            <a:r>
              <a:rPr lang="zh-CN" altLang="en-US" sz="2400" b="1">
                <a:latin typeface="黑体" pitchFamily="2" charset="-122"/>
                <a:ea typeface="黑体" pitchFamily="2" charset="-122"/>
              </a:rPr>
              <a:t>　 制造费用　　　　　　　　 </a:t>
            </a:r>
            <a:r>
              <a:rPr lang="en-US" altLang="zh-CN" sz="2400" b="1">
                <a:latin typeface="黑体" pitchFamily="2" charset="-122"/>
                <a:ea typeface="黑体" pitchFamily="2" charset="-122"/>
              </a:rPr>
              <a:t>35 000 </a:t>
            </a:r>
            <a:r>
              <a:rPr lang="zh-CN" altLang="en-US" sz="2400" b="1">
                <a:latin typeface="黑体" pitchFamily="2" charset="-122"/>
                <a:ea typeface="黑体" pitchFamily="2" charset="-122"/>
              </a:rPr>
              <a:t>　　        　               </a:t>
            </a:r>
          </a:p>
          <a:p>
            <a:pPr algn="ctr" eaLnBrk="1" hangingPunct="1">
              <a:lnSpc>
                <a:spcPct val="90000"/>
              </a:lnSpc>
              <a:buClr>
                <a:srgbClr val="FFCC00"/>
              </a:buClr>
              <a:buSzPct val="70000"/>
              <a:buFontTx/>
              <a:buNone/>
            </a:pPr>
            <a:r>
              <a:rPr lang="zh-CN" altLang="en-US" sz="2400" b="1">
                <a:latin typeface="黑体" pitchFamily="2" charset="-122"/>
                <a:ea typeface="黑体" pitchFamily="2" charset="-122"/>
              </a:rPr>
              <a:t>   管理费用　　　　　   　   </a:t>
            </a:r>
            <a:r>
              <a:rPr lang="en-US" altLang="zh-CN" sz="2400" b="1">
                <a:latin typeface="黑体" pitchFamily="2" charset="-122"/>
                <a:ea typeface="黑体" pitchFamily="2" charset="-122"/>
              </a:rPr>
              <a:t>30 200 </a:t>
            </a:r>
            <a:r>
              <a:rPr lang="zh-CN" altLang="en-US" sz="2400" b="1">
                <a:latin typeface="黑体" pitchFamily="2" charset="-122"/>
                <a:ea typeface="黑体" pitchFamily="2" charset="-122"/>
              </a:rPr>
              <a:t>　　</a:t>
            </a:r>
          </a:p>
          <a:p>
            <a:pPr algn="ctr" eaLnBrk="1" hangingPunct="1">
              <a:lnSpc>
                <a:spcPct val="90000"/>
              </a:lnSpc>
              <a:buClr>
                <a:srgbClr val="FFCC00"/>
              </a:buClr>
              <a:buSzPct val="70000"/>
              <a:buFontTx/>
              <a:buNone/>
            </a:pPr>
            <a:r>
              <a:rPr lang="zh-CN" altLang="en-US" sz="2400" b="1">
                <a:latin typeface="黑体" pitchFamily="2" charset="-122"/>
                <a:ea typeface="黑体" pitchFamily="2" charset="-122"/>
              </a:rPr>
              <a:t>　 销售费用　　　　　　　　　</a:t>
            </a:r>
            <a:r>
              <a:rPr lang="en-US" altLang="zh-CN" sz="2400" b="1">
                <a:latin typeface="黑体" pitchFamily="2" charset="-122"/>
                <a:ea typeface="黑体" pitchFamily="2" charset="-122"/>
              </a:rPr>
              <a:t>5 800 </a:t>
            </a:r>
          </a:p>
          <a:p>
            <a:pPr eaLnBrk="1" hangingPunct="1">
              <a:lnSpc>
                <a:spcPct val="90000"/>
              </a:lnSpc>
              <a:buClr>
                <a:srgbClr val="FFCC00"/>
              </a:buClr>
              <a:buSzPct val="70000"/>
              <a:buFontTx/>
              <a:buNone/>
            </a:pPr>
            <a:r>
              <a:rPr lang="zh-CN" altLang="en-US" sz="2400" b="1">
                <a:latin typeface="黑体" pitchFamily="2" charset="-122"/>
                <a:ea typeface="黑体" pitchFamily="2" charset="-122"/>
              </a:rPr>
              <a:t>　　　      贷：应付职工薪酬</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工资 　  </a:t>
            </a:r>
            <a:r>
              <a:rPr lang="en-US" altLang="zh-CN" sz="2400" b="1">
                <a:latin typeface="黑体" pitchFamily="2" charset="-122"/>
                <a:ea typeface="黑体" pitchFamily="2" charset="-122"/>
              </a:rPr>
              <a:t>231 000 </a:t>
            </a:r>
          </a:p>
          <a:p>
            <a:pPr eaLnBrk="1" hangingPunct="1">
              <a:lnSpc>
                <a:spcPct val="90000"/>
              </a:lnSpc>
              <a:buClr>
                <a:srgbClr val="FFCC00"/>
              </a:buClr>
              <a:buSzPct val="70000"/>
              <a:buFontTx/>
              <a:buNone/>
            </a:pPr>
            <a:endParaRPr lang="en-US" altLang="zh-CN" sz="2400" b="1">
              <a:latin typeface="黑体" pitchFamily="2" charset="-122"/>
              <a:ea typeface="黑体" pitchFamily="2" charset="-122"/>
            </a:endParaRPr>
          </a:p>
          <a:p>
            <a:pPr eaLnBrk="1" hangingPunct="1">
              <a:lnSpc>
                <a:spcPct val="90000"/>
              </a:lnSpc>
              <a:buClr>
                <a:srgbClr val="FFCC00"/>
              </a:buClr>
              <a:buSzPct val="70000"/>
              <a:buFontTx/>
              <a:buNone/>
            </a:pPr>
            <a:r>
              <a:rPr lang="zh-CN" altLang="en-US" sz="2400" b="1">
                <a:latin typeface="黑体" pitchFamily="2" charset="-122"/>
                <a:ea typeface="黑体" pitchFamily="2" charset="-122"/>
              </a:rPr>
              <a:t>（</a:t>
            </a:r>
            <a:r>
              <a:rPr lang="en-US" altLang="zh-CN" sz="2400" b="1">
                <a:latin typeface="黑体" pitchFamily="2" charset="-122"/>
                <a:ea typeface="黑体" pitchFamily="2" charset="-122"/>
              </a:rPr>
              <a:t>2</a:t>
            </a:r>
            <a:r>
              <a:rPr lang="zh-CN" altLang="en-US" sz="2400" b="1">
                <a:latin typeface="黑体" pitchFamily="2" charset="-122"/>
                <a:ea typeface="黑体" pitchFamily="2" charset="-122"/>
              </a:rPr>
              <a:t>）从应付职工薪酬中扣个人所得税时：</a:t>
            </a:r>
          </a:p>
          <a:p>
            <a:pPr eaLnBrk="1" hangingPunct="1">
              <a:lnSpc>
                <a:spcPct val="90000"/>
              </a:lnSpc>
              <a:buClr>
                <a:srgbClr val="FFCC00"/>
              </a:buClr>
              <a:buSzPct val="70000"/>
              <a:buFontTx/>
              <a:buNone/>
            </a:pPr>
            <a:r>
              <a:rPr lang="zh-CN" altLang="en-US" sz="2400" b="1">
                <a:latin typeface="黑体" pitchFamily="2" charset="-122"/>
                <a:ea typeface="黑体" pitchFamily="2" charset="-122"/>
              </a:rPr>
              <a:t>    借：应付职工薪酬</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工资　　  </a:t>
            </a:r>
            <a:r>
              <a:rPr lang="en-US" altLang="zh-CN" sz="2400" b="1">
                <a:latin typeface="黑体" pitchFamily="2" charset="-122"/>
                <a:ea typeface="黑体" pitchFamily="2" charset="-122"/>
              </a:rPr>
              <a:t>3 000 </a:t>
            </a:r>
          </a:p>
          <a:p>
            <a:pPr eaLnBrk="1" hangingPunct="1">
              <a:lnSpc>
                <a:spcPct val="90000"/>
              </a:lnSpc>
              <a:buClr>
                <a:srgbClr val="FFCC00"/>
              </a:buClr>
              <a:buSzPct val="70000"/>
              <a:buFontTx/>
              <a:buNone/>
            </a:pPr>
            <a:r>
              <a:rPr lang="zh-CN" altLang="en-US" sz="2400" b="1">
                <a:latin typeface="黑体" pitchFamily="2" charset="-122"/>
                <a:ea typeface="黑体" pitchFamily="2" charset="-122"/>
              </a:rPr>
              <a:t>　　    贷：应交税费</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应交个人所得税 </a:t>
            </a:r>
            <a:r>
              <a:rPr lang="en-US" altLang="zh-CN" sz="2400" b="1">
                <a:latin typeface="黑体" pitchFamily="2" charset="-122"/>
                <a:ea typeface="黑体" pitchFamily="2" charset="-122"/>
              </a:rPr>
              <a:t>3 000 </a:t>
            </a:r>
          </a:p>
          <a:p>
            <a:pPr eaLnBrk="1" hangingPunct="1">
              <a:lnSpc>
                <a:spcPct val="90000"/>
              </a:lnSpc>
              <a:buClr>
                <a:srgbClr val="FFCC00"/>
              </a:buClr>
              <a:buSzPct val="70000"/>
              <a:buFontTx/>
              <a:buNone/>
            </a:pPr>
            <a:endParaRPr lang="en-US" altLang="zh-CN" sz="2400" b="1">
              <a:latin typeface="黑体" pitchFamily="2" charset="-122"/>
              <a:ea typeface="黑体" pitchFamily="2" charset="-122"/>
            </a:endParaRPr>
          </a:p>
          <a:p>
            <a:pPr eaLnBrk="1" hangingPunct="1">
              <a:lnSpc>
                <a:spcPct val="90000"/>
              </a:lnSpc>
              <a:buClr>
                <a:srgbClr val="FFCC00"/>
              </a:buClr>
              <a:buSzPct val="70000"/>
              <a:buFontTx/>
              <a:buNone/>
            </a:pPr>
            <a:r>
              <a:rPr lang="zh-CN" altLang="en-US" sz="2400" b="1">
                <a:latin typeface="黑体" pitchFamily="2" charset="-122"/>
                <a:ea typeface="黑体" pitchFamily="2" charset="-122"/>
              </a:rPr>
              <a:t>（</a:t>
            </a:r>
            <a:r>
              <a:rPr lang="en-US" altLang="zh-CN" sz="2400" b="1">
                <a:latin typeface="黑体" pitchFamily="2" charset="-122"/>
                <a:ea typeface="黑体" pitchFamily="2" charset="-122"/>
              </a:rPr>
              <a:t>3)</a:t>
            </a:r>
            <a:r>
              <a:rPr lang="zh-CN" altLang="en-US" sz="2400" b="1">
                <a:latin typeface="黑体" pitchFamily="2" charset="-122"/>
                <a:ea typeface="黑体" pitchFamily="2" charset="-122"/>
              </a:rPr>
              <a:t>实际发放工资时：</a:t>
            </a:r>
          </a:p>
          <a:p>
            <a:pPr eaLnBrk="1" hangingPunct="1">
              <a:lnSpc>
                <a:spcPct val="90000"/>
              </a:lnSpc>
              <a:buClr>
                <a:srgbClr val="FFCC00"/>
              </a:buClr>
              <a:buSzPct val="70000"/>
              <a:buFontTx/>
              <a:buNone/>
            </a:pPr>
            <a:r>
              <a:rPr lang="zh-CN" altLang="en-US" sz="2400" b="1">
                <a:latin typeface="黑体" pitchFamily="2" charset="-122"/>
                <a:ea typeface="黑体" pitchFamily="2" charset="-122"/>
              </a:rPr>
              <a:t>　  借：应付职工薪酬</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工资　　</a:t>
            </a:r>
            <a:r>
              <a:rPr lang="en-US" altLang="zh-CN" sz="2400" b="1">
                <a:latin typeface="黑体" pitchFamily="2" charset="-122"/>
                <a:ea typeface="黑体" pitchFamily="2" charset="-122"/>
              </a:rPr>
              <a:t>228 000 </a:t>
            </a:r>
          </a:p>
          <a:p>
            <a:pPr eaLnBrk="1" hangingPunct="1">
              <a:lnSpc>
                <a:spcPct val="90000"/>
              </a:lnSpc>
              <a:buClr>
                <a:srgbClr val="FFCC00"/>
              </a:buClr>
              <a:buSzPct val="70000"/>
              <a:buFontTx/>
              <a:buNone/>
            </a:pPr>
            <a:r>
              <a:rPr lang="zh-CN" altLang="en-US" sz="2400" b="1">
                <a:latin typeface="黑体" pitchFamily="2" charset="-122"/>
                <a:ea typeface="黑体" pitchFamily="2" charset="-122"/>
              </a:rPr>
              <a:t>　　　  贷：银行存款　　　　　　　   </a:t>
            </a:r>
            <a:r>
              <a:rPr lang="en-US" altLang="zh-CN" sz="2400" b="1">
                <a:latin typeface="黑体" pitchFamily="2" charset="-122"/>
                <a:ea typeface="黑体" pitchFamily="2" charset="-122"/>
              </a:rPr>
              <a:t>228 000</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B4FA47C8-F9BF-487C-B9A4-1C807DF7AF1B}" type="slidenum">
              <a:rPr lang="en-US" altLang="zh-CN" sz="1400" smtClean="0"/>
              <a:pPr eaLnBrk="1" hangingPunct="1">
                <a:spcBef>
                  <a:spcPct val="0"/>
                </a:spcBef>
                <a:buClrTx/>
                <a:buSzTx/>
                <a:buFontTx/>
                <a:buNone/>
              </a:pPr>
              <a:t>14</a:t>
            </a:fld>
            <a:endParaRPr lang="en-US" altLang="zh-CN" sz="1400" smtClean="0"/>
          </a:p>
        </p:txBody>
      </p:sp>
      <p:sp>
        <p:nvSpPr>
          <p:cNvPr id="17411" name="Rectangle 2"/>
          <p:cNvSpPr>
            <a:spLocks noGrp="1" noRot="1" noChangeArrowheads="1"/>
          </p:cNvSpPr>
          <p:nvPr>
            <p:ph type="title"/>
          </p:nvPr>
        </p:nvSpPr>
        <p:spPr>
          <a:xfrm>
            <a:off x="250825" y="908050"/>
            <a:ext cx="8540750" cy="658813"/>
          </a:xfrm>
        </p:spPr>
        <p:txBody>
          <a:bodyPr/>
          <a:lstStyle/>
          <a:p>
            <a:pPr algn="l" eaLnBrk="1" hangingPunct="1"/>
            <a:r>
              <a:rPr lang="zh-CN" altLang="en-US" sz="2400" b="1" smtClean="0">
                <a:ea typeface="黑体" pitchFamily="2" charset="-122"/>
              </a:rPr>
              <a:t>第</a:t>
            </a:r>
            <a:r>
              <a:rPr lang="en-US" altLang="zh-CN" sz="2400" b="1" smtClean="0">
                <a:ea typeface="黑体" pitchFamily="2" charset="-122"/>
              </a:rPr>
              <a:t>2</a:t>
            </a:r>
            <a:r>
              <a:rPr lang="zh-CN" altLang="en-US" sz="2400" b="1" smtClean="0">
                <a:ea typeface="黑体" pitchFamily="2" charset="-122"/>
              </a:rPr>
              <a:t>条：本准则适用范围</a:t>
            </a:r>
          </a:p>
        </p:txBody>
      </p:sp>
      <p:sp>
        <p:nvSpPr>
          <p:cNvPr id="17412" name="Rectangle 3"/>
          <p:cNvSpPr>
            <a:spLocks noGrp="1" noRot="1" noChangeArrowheads="1"/>
          </p:cNvSpPr>
          <p:nvPr>
            <p:ph type="body" idx="1"/>
          </p:nvPr>
        </p:nvSpPr>
        <p:spPr>
          <a:xfrm>
            <a:off x="323850" y="1773238"/>
            <a:ext cx="8540750" cy="4392612"/>
          </a:xfrm>
        </p:spPr>
        <p:txBody>
          <a:bodyPr/>
          <a:lstStyle/>
          <a:p>
            <a:pPr eaLnBrk="1" hangingPunct="1">
              <a:lnSpc>
                <a:spcPct val="90000"/>
              </a:lnSpc>
            </a:pPr>
            <a:r>
              <a:rPr lang="zh-CN" altLang="en-US" sz="2400" b="1" dirty="0" smtClean="0"/>
              <a:t>适用于中华人民共和国境内依法设立、符合</a:t>
            </a:r>
            <a:r>
              <a:rPr lang="en-US" altLang="zh-CN" sz="2400" b="1" dirty="0" smtClean="0"/>
              <a:t>《</a:t>
            </a:r>
            <a:r>
              <a:rPr lang="zh-CN" altLang="en-US" sz="2400" b="1" dirty="0" smtClean="0"/>
              <a:t>中小企业划型标准规定</a:t>
            </a:r>
            <a:r>
              <a:rPr lang="en-US" altLang="zh-CN" sz="2400" b="1" dirty="0" smtClean="0"/>
              <a:t>》</a:t>
            </a:r>
            <a:r>
              <a:rPr lang="zh-CN" altLang="en-US" sz="2400" b="1" dirty="0" smtClean="0"/>
              <a:t>（</a:t>
            </a:r>
            <a:r>
              <a:rPr lang="en-US" altLang="zh-CN" sz="2400" b="1" dirty="0" smtClean="0"/>
              <a:t>2011</a:t>
            </a:r>
            <a:r>
              <a:rPr lang="zh-CN" altLang="en-US" sz="2400" b="1" dirty="0" smtClean="0"/>
              <a:t>年</a:t>
            </a:r>
            <a:r>
              <a:rPr lang="en-US" altLang="zh-CN" sz="2400" b="1" dirty="0" smtClean="0"/>
              <a:t>6</a:t>
            </a:r>
            <a:r>
              <a:rPr lang="zh-CN" altLang="en-US" sz="2400" b="1" dirty="0" smtClean="0"/>
              <a:t>月</a:t>
            </a:r>
            <a:r>
              <a:rPr lang="en-US" altLang="zh-CN" sz="2400" b="1" dirty="0" smtClean="0"/>
              <a:t>18</a:t>
            </a:r>
            <a:r>
              <a:rPr lang="zh-CN" altLang="en-US" sz="2400" b="1" dirty="0" smtClean="0"/>
              <a:t>日发布）所规定的小型企业标准的企业。</a:t>
            </a:r>
          </a:p>
          <a:p>
            <a:pPr eaLnBrk="1" hangingPunct="1">
              <a:lnSpc>
                <a:spcPct val="90000"/>
              </a:lnSpc>
            </a:pPr>
            <a:r>
              <a:rPr lang="zh-CN" altLang="en-US" sz="2400" b="1" dirty="0" smtClean="0"/>
              <a:t>下列三类小企业除外（执行企业会计准则）：</a:t>
            </a:r>
          </a:p>
          <a:p>
            <a:pPr eaLnBrk="1" hangingPunct="1">
              <a:lnSpc>
                <a:spcPct val="90000"/>
              </a:lnSpc>
              <a:buFont typeface="Wingdings" pitchFamily="2" charset="2"/>
              <a:buNone/>
            </a:pPr>
            <a:r>
              <a:rPr lang="zh-CN" altLang="en-US" sz="2400" b="1" dirty="0" smtClean="0"/>
              <a:t>    （一）股票或债券在市场上公开交易的小企业。</a:t>
            </a:r>
          </a:p>
          <a:p>
            <a:pPr eaLnBrk="1" hangingPunct="1">
              <a:lnSpc>
                <a:spcPct val="90000"/>
              </a:lnSpc>
              <a:buFont typeface="Wingdings" pitchFamily="2" charset="2"/>
              <a:buNone/>
            </a:pPr>
            <a:r>
              <a:rPr lang="zh-CN" altLang="en-US" sz="2400" b="1" dirty="0" smtClean="0"/>
              <a:t>包括：已经或预期在境内外上市或发行债券的小企业。</a:t>
            </a:r>
          </a:p>
          <a:p>
            <a:pPr eaLnBrk="1" hangingPunct="1">
              <a:lnSpc>
                <a:spcPct val="90000"/>
              </a:lnSpc>
              <a:buFont typeface="Wingdings" pitchFamily="2" charset="2"/>
              <a:buNone/>
            </a:pPr>
            <a:r>
              <a:rPr lang="zh-CN" altLang="en-US" sz="2400" b="1" dirty="0" smtClean="0"/>
              <a:t>    （二）金融机构或其他具有金融性质的小企业。</a:t>
            </a:r>
          </a:p>
          <a:p>
            <a:pPr eaLnBrk="1" hangingPunct="1">
              <a:lnSpc>
                <a:spcPct val="90000"/>
              </a:lnSpc>
              <a:buFont typeface="Wingdings" pitchFamily="2" charset="2"/>
              <a:buNone/>
            </a:pPr>
            <a:r>
              <a:rPr lang="zh-CN" altLang="en-US" sz="2400" b="1" dirty="0" smtClean="0"/>
              <a:t>    （三）企业集团内的母公司和子公司。</a:t>
            </a:r>
          </a:p>
          <a:p>
            <a:pPr eaLnBrk="1" hangingPunct="1">
              <a:lnSpc>
                <a:spcPct val="90000"/>
              </a:lnSpc>
              <a:buFont typeface="Wingdings" pitchFamily="2" charset="2"/>
              <a:buNone/>
            </a:pPr>
            <a:r>
              <a:rPr lang="zh-CN" altLang="en-US" sz="2400" b="1" dirty="0" smtClean="0"/>
              <a:t>注：母、子公司均为境内设立的企业，不含境外企业在我国设立的小企业。</a:t>
            </a:r>
          </a:p>
          <a:p>
            <a:pPr eaLnBrk="1" hangingPunct="1">
              <a:lnSpc>
                <a:spcPct val="90000"/>
              </a:lnSpc>
            </a:pPr>
            <a:r>
              <a:rPr lang="zh-CN" altLang="en-US" sz="2400" b="1" dirty="0" smtClean="0"/>
              <a:t>微型企业参照执行本准则。（第</a:t>
            </a:r>
            <a:r>
              <a:rPr lang="en-US" altLang="zh-CN" sz="2400" b="1" dirty="0" smtClean="0"/>
              <a:t>89</a:t>
            </a:r>
            <a:r>
              <a:rPr lang="zh-CN" altLang="en-US" sz="2400" b="1" dirty="0" smtClean="0"/>
              <a:t>条）</a:t>
            </a:r>
            <a:endParaRPr lang="en-US" altLang="zh-CN" sz="2400" b="1" dirty="0" smtClean="0"/>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3BAE6A11-26E7-4144-B268-2905A1750CF0}" type="slidenum">
              <a:rPr lang="en-US" altLang="zh-CN" sz="1400">
                <a:solidFill>
                  <a:srgbClr val="007A77"/>
                </a:solidFill>
              </a:rPr>
              <a:pPr algn="r" eaLnBrk="1" hangingPunct="1">
                <a:spcBef>
                  <a:spcPct val="0"/>
                </a:spcBef>
                <a:buClrTx/>
                <a:buSzTx/>
                <a:buFontTx/>
                <a:buNone/>
              </a:pPr>
              <a:t>140</a:t>
            </a:fld>
            <a:endParaRPr lang="en-US" altLang="zh-CN" sz="1400">
              <a:solidFill>
                <a:srgbClr val="007A77"/>
              </a:solidFill>
            </a:endParaRPr>
          </a:p>
        </p:txBody>
      </p:sp>
      <p:sp>
        <p:nvSpPr>
          <p:cNvPr id="146435"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146437" name="矩形 2"/>
          <p:cNvSpPr>
            <a:spLocks noChangeArrowheads="1"/>
          </p:cNvSpPr>
          <p:nvPr/>
        </p:nvSpPr>
        <p:spPr bwMode="auto">
          <a:xfrm>
            <a:off x="323850" y="692150"/>
            <a:ext cx="8496300" cy="513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buClr>
                <a:srgbClr val="FFCC00"/>
              </a:buClr>
              <a:buSzPct val="70000"/>
              <a:buFontTx/>
              <a:buNone/>
            </a:pPr>
            <a:r>
              <a:rPr lang="zh-CN" altLang="en-US" sz="2400" b="1">
                <a:latin typeface="黑体" pitchFamily="2" charset="-122"/>
                <a:ea typeface="黑体" pitchFamily="2" charset="-122"/>
              </a:rPr>
              <a:t>例</a:t>
            </a:r>
            <a:r>
              <a:rPr lang="en-US" altLang="zh-CN" sz="2400" b="1">
                <a:latin typeface="黑体" pitchFamily="2" charset="-122"/>
                <a:ea typeface="黑体" pitchFamily="2" charset="-122"/>
              </a:rPr>
              <a:t>2 </a:t>
            </a:r>
            <a:r>
              <a:rPr lang="zh-CN" altLang="en-US" sz="2400" b="1">
                <a:latin typeface="黑体" pitchFamily="2" charset="-122"/>
                <a:ea typeface="黑体" pitchFamily="2" charset="-122"/>
              </a:rPr>
              <a:t>某公司</a:t>
            </a:r>
            <a:r>
              <a:rPr lang="en-US" altLang="zh-CN" sz="2400" b="1">
                <a:latin typeface="黑体" pitchFamily="2" charset="-122"/>
                <a:ea typeface="黑体" pitchFamily="2" charset="-122"/>
              </a:rPr>
              <a:t>3</a:t>
            </a:r>
            <a:r>
              <a:rPr lang="zh-CN" altLang="en-US" sz="2400" b="1">
                <a:latin typeface="黑体" pitchFamily="2" charset="-122"/>
                <a:ea typeface="黑体" pitchFamily="2" charset="-122"/>
              </a:rPr>
              <a:t>月份应发职工工资</a:t>
            </a:r>
            <a:r>
              <a:rPr lang="en-US" altLang="zh-CN" sz="2400" b="1">
                <a:latin typeface="黑体" pitchFamily="2" charset="-122"/>
                <a:ea typeface="黑体" pitchFamily="2" charset="-122"/>
              </a:rPr>
              <a:t>20000</a:t>
            </a:r>
            <a:r>
              <a:rPr lang="zh-CN" altLang="en-US" sz="2400" b="1">
                <a:latin typeface="黑体" pitchFamily="2" charset="-122"/>
                <a:ea typeface="黑体" pitchFamily="2" charset="-122"/>
              </a:rPr>
              <a:t>元，企业应缴纳住房公积金</a:t>
            </a:r>
            <a:r>
              <a:rPr lang="en-US" altLang="zh-CN" sz="2400" b="1">
                <a:latin typeface="黑体" pitchFamily="2" charset="-122"/>
                <a:ea typeface="黑体" pitchFamily="2" charset="-122"/>
              </a:rPr>
              <a:t>2400</a:t>
            </a:r>
            <a:r>
              <a:rPr lang="zh-CN" altLang="en-US" sz="2400" b="1">
                <a:latin typeface="黑体" pitchFamily="2" charset="-122"/>
                <a:ea typeface="黑体" pitchFamily="2" charset="-122"/>
              </a:rPr>
              <a:t>元，</a:t>
            </a:r>
            <a:r>
              <a:rPr lang="en-US" altLang="zh-CN" sz="2400" b="1">
                <a:latin typeface="黑体" pitchFamily="2" charset="-122"/>
                <a:ea typeface="黑体" pitchFamily="2" charset="-122"/>
              </a:rPr>
              <a:t>4</a:t>
            </a:r>
            <a:r>
              <a:rPr lang="zh-CN" altLang="en-US" sz="2400" b="1">
                <a:latin typeface="黑体" pitchFamily="2" charset="-122"/>
                <a:ea typeface="黑体" pitchFamily="2" charset="-122"/>
              </a:rPr>
              <a:t>月</a:t>
            </a:r>
            <a:r>
              <a:rPr lang="en-US" altLang="zh-CN" sz="2400" b="1">
                <a:latin typeface="黑体" pitchFamily="2" charset="-122"/>
                <a:ea typeface="黑体" pitchFamily="2" charset="-122"/>
              </a:rPr>
              <a:t>2</a:t>
            </a:r>
            <a:r>
              <a:rPr lang="zh-CN" altLang="en-US" sz="2400" b="1">
                <a:latin typeface="黑体" pitchFamily="2" charset="-122"/>
                <a:ea typeface="黑体" pitchFamily="2" charset="-122"/>
              </a:rPr>
              <a:t>日实际发放工资时，应扣除职工个人负担的住房公积金</a:t>
            </a:r>
            <a:r>
              <a:rPr lang="en-US" altLang="zh-CN" sz="2400" b="1">
                <a:latin typeface="黑体" pitchFamily="2" charset="-122"/>
                <a:ea typeface="黑体" pitchFamily="2" charset="-122"/>
              </a:rPr>
              <a:t>2400</a:t>
            </a:r>
            <a:r>
              <a:rPr lang="zh-CN" altLang="en-US" sz="2400" b="1">
                <a:latin typeface="黑体" pitchFamily="2" charset="-122"/>
                <a:ea typeface="黑体" pitchFamily="2" charset="-122"/>
              </a:rPr>
              <a:t>元，假定无其它代扣款项，会计处理如下：</a:t>
            </a:r>
          </a:p>
          <a:p>
            <a:pPr eaLnBrk="1" hangingPunct="1">
              <a:buClr>
                <a:srgbClr val="FFCC00"/>
              </a:buClr>
              <a:buSzPct val="70000"/>
              <a:buFontTx/>
              <a:buNone/>
            </a:pPr>
            <a:r>
              <a:rPr lang="zh-CN" altLang="en-US" sz="2400" b="1">
                <a:latin typeface="黑体" pitchFamily="2" charset="-122"/>
                <a:ea typeface="黑体" pitchFamily="2" charset="-122"/>
              </a:rPr>
              <a:t>（</a:t>
            </a:r>
            <a:r>
              <a:rPr lang="en-US" altLang="zh-CN" sz="2400" b="1">
                <a:latin typeface="黑体" pitchFamily="2" charset="-122"/>
                <a:ea typeface="黑体" pitchFamily="2" charset="-122"/>
              </a:rPr>
              <a:t>1</a:t>
            </a:r>
            <a:r>
              <a:rPr lang="zh-CN" altLang="en-US" sz="2400" b="1">
                <a:latin typeface="黑体" pitchFamily="2" charset="-122"/>
                <a:ea typeface="黑体" pitchFamily="2" charset="-122"/>
              </a:rPr>
              <a:t>）实际发放工资时</a:t>
            </a:r>
          </a:p>
          <a:p>
            <a:pPr eaLnBrk="1" hangingPunct="1">
              <a:buClr>
                <a:srgbClr val="FFCC00"/>
              </a:buClr>
              <a:buSzPct val="70000"/>
              <a:buFontTx/>
              <a:buNone/>
            </a:pPr>
            <a:r>
              <a:rPr lang="zh-CN" altLang="en-US" sz="2400" b="1">
                <a:latin typeface="黑体" pitchFamily="2" charset="-122"/>
                <a:ea typeface="黑体" pitchFamily="2" charset="-122"/>
              </a:rPr>
              <a:t>    借：应付职工薪酬　　　   　</a:t>
            </a:r>
            <a:r>
              <a:rPr lang="en-US" altLang="zh-CN" sz="2400" b="1">
                <a:latin typeface="黑体" pitchFamily="2" charset="-122"/>
                <a:ea typeface="黑体" pitchFamily="2" charset="-122"/>
              </a:rPr>
              <a:t>20000</a:t>
            </a:r>
          </a:p>
          <a:p>
            <a:pPr eaLnBrk="1" hangingPunct="1">
              <a:buClr>
                <a:srgbClr val="FFCC00"/>
              </a:buClr>
              <a:buSzPct val="70000"/>
              <a:buFontTx/>
              <a:buNone/>
            </a:pPr>
            <a:r>
              <a:rPr lang="zh-CN" altLang="en-US" sz="2400" b="1">
                <a:latin typeface="黑体" pitchFamily="2" charset="-122"/>
                <a:ea typeface="黑体" pitchFamily="2" charset="-122"/>
              </a:rPr>
              <a:t>　     贷：银行存款　　　　       　  </a:t>
            </a:r>
            <a:r>
              <a:rPr lang="en-US" altLang="zh-CN" sz="2400" b="1">
                <a:latin typeface="黑体" pitchFamily="2" charset="-122"/>
                <a:ea typeface="黑体" pitchFamily="2" charset="-122"/>
              </a:rPr>
              <a:t>17600  </a:t>
            </a:r>
          </a:p>
          <a:p>
            <a:pPr eaLnBrk="1" hangingPunct="1">
              <a:buClr>
                <a:srgbClr val="FFCC00"/>
              </a:buClr>
              <a:buSzPct val="70000"/>
              <a:buFontTx/>
              <a:buNone/>
            </a:pPr>
            <a:r>
              <a:rPr lang="zh-CN" altLang="en-US" sz="2400" b="1">
                <a:latin typeface="黑体" pitchFamily="2" charset="-122"/>
                <a:ea typeface="黑体" pitchFamily="2" charset="-122"/>
              </a:rPr>
              <a:t>　　       其他应付款</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住房公积金    </a:t>
            </a:r>
            <a:r>
              <a:rPr lang="en-US" altLang="zh-CN" sz="2400" b="1">
                <a:latin typeface="黑体" pitchFamily="2" charset="-122"/>
                <a:ea typeface="黑体" pitchFamily="2" charset="-122"/>
              </a:rPr>
              <a:t>2400</a:t>
            </a:r>
          </a:p>
          <a:p>
            <a:pPr eaLnBrk="1" hangingPunct="1">
              <a:buClr>
                <a:srgbClr val="FFCC00"/>
              </a:buClr>
              <a:buSzPct val="70000"/>
              <a:buFontTx/>
              <a:buNone/>
            </a:pPr>
            <a:endParaRPr lang="en-US" altLang="zh-CN" sz="2400" b="1">
              <a:latin typeface="黑体" pitchFamily="2" charset="-122"/>
              <a:ea typeface="黑体" pitchFamily="2" charset="-122"/>
            </a:endParaRPr>
          </a:p>
          <a:p>
            <a:pPr eaLnBrk="1" hangingPunct="1">
              <a:buClr>
                <a:srgbClr val="FFCC00"/>
              </a:buClr>
              <a:buSzPct val="70000"/>
              <a:buFontTx/>
              <a:buNone/>
            </a:pPr>
            <a:r>
              <a:rPr lang="zh-CN" altLang="en-US" sz="2400" b="1">
                <a:latin typeface="黑体" pitchFamily="2" charset="-122"/>
                <a:ea typeface="黑体" pitchFamily="2" charset="-122"/>
              </a:rPr>
              <a:t>（</a:t>
            </a:r>
            <a:r>
              <a:rPr lang="en-US" altLang="zh-CN" sz="2400" b="1">
                <a:latin typeface="黑体" pitchFamily="2" charset="-122"/>
                <a:ea typeface="黑体" pitchFamily="2" charset="-122"/>
              </a:rPr>
              <a:t>2</a:t>
            </a:r>
            <a:r>
              <a:rPr lang="zh-CN" altLang="en-US" sz="2400" b="1">
                <a:latin typeface="黑体" pitchFamily="2" charset="-122"/>
                <a:ea typeface="黑体" pitchFamily="2" charset="-122"/>
              </a:rPr>
              <a:t>） 向住房公积金管理中心缴纳时</a:t>
            </a:r>
          </a:p>
          <a:p>
            <a:pPr eaLnBrk="1" hangingPunct="1">
              <a:buClr>
                <a:srgbClr val="FFCC00"/>
              </a:buClr>
              <a:buSzPct val="70000"/>
              <a:buFontTx/>
              <a:buNone/>
            </a:pPr>
            <a:r>
              <a:rPr lang="zh-CN" altLang="en-US" sz="2400" b="1">
                <a:latin typeface="黑体" pitchFamily="2" charset="-122"/>
                <a:ea typeface="黑体" pitchFamily="2" charset="-122"/>
              </a:rPr>
              <a:t>    借：应付职工薪酬</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企业缴纳住房公积金 　</a:t>
            </a:r>
            <a:r>
              <a:rPr lang="en-US" altLang="zh-CN" sz="2400" b="1">
                <a:latin typeface="黑体" pitchFamily="2" charset="-122"/>
                <a:ea typeface="黑体" pitchFamily="2" charset="-122"/>
              </a:rPr>
              <a:t>2400</a:t>
            </a:r>
          </a:p>
          <a:p>
            <a:pPr eaLnBrk="1" hangingPunct="1">
              <a:buClr>
                <a:srgbClr val="FFCC00"/>
              </a:buClr>
              <a:buSzPct val="70000"/>
              <a:buFontTx/>
              <a:buNone/>
            </a:pPr>
            <a:r>
              <a:rPr lang="zh-CN" altLang="en-US" sz="2400" b="1">
                <a:latin typeface="黑体" pitchFamily="2" charset="-122"/>
                <a:ea typeface="黑体" pitchFamily="2" charset="-122"/>
              </a:rPr>
              <a:t>　　　　其他应付款</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住房公积金           </a:t>
            </a:r>
            <a:r>
              <a:rPr lang="en-US" altLang="zh-CN" sz="2400" b="1">
                <a:latin typeface="黑体" pitchFamily="2" charset="-122"/>
                <a:ea typeface="黑体" pitchFamily="2" charset="-122"/>
              </a:rPr>
              <a:t>2400</a:t>
            </a:r>
            <a:r>
              <a:rPr lang="zh-CN" altLang="en-US" sz="2400" b="1">
                <a:latin typeface="黑体" pitchFamily="2" charset="-122"/>
                <a:ea typeface="黑体" pitchFamily="2" charset="-122"/>
              </a:rPr>
              <a:t>　</a:t>
            </a:r>
          </a:p>
          <a:p>
            <a:pPr eaLnBrk="1" hangingPunct="1">
              <a:buClr>
                <a:srgbClr val="FFCC00"/>
              </a:buClr>
              <a:buSzPct val="70000"/>
              <a:buFontTx/>
              <a:buNone/>
            </a:pPr>
            <a:r>
              <a:rPr lang="zh-CN" altLang="en-US" sz="2400" b="1">
                <a:latin typeface="黑体" pitchFamily="2" charset="-122"/>
                <a:ea typeface="黑体" pitchFamily="2" charset="-122"/>
              </a:rPr>
              <a:t>　　   贷：银行存款                             </a:t>
            </a:r>
            <a:r>
              <a:rPr lang="en-US" altLang="zh-CN" sz="2400" b="1">
                <a:latin typeface="黑体" pitchFamily="2" charset="-122"/>
                <a:ea typeface="黑体" pitchFamily="2" charset="-122"/>
              </a:rPr>
              <a:t>4800</a:t>
            </a:r>
            <a:endParaRPr lang="zh-CN" altLang="en-US" sz="2400">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151FADE1-A175-419E-9ABD-0A5E18E69B5C}" type="slidenum">
              <a:rPr lang="en-US" altLang="zh-CN" sz="1400">
                <a:solidFill>
                  <a:srgbClr val="007A77"/>
                </a:solidFill>
              </a:rPr>
              <a:pPr algn="r" eaLnBrk="1" hangingPunct="1">
                <a:spcBef>
                  <a:spcPct val="0"/>
                </a:spcBef>
                <a:buClrTx/>
                <a:buSzTx/>
                <a:buFontTx/>
                <a:buNone/>
              </a:pPr>
              <a:t>141</a:t>
            </a:fld>
            <a:endParaRPr lang="en-US" altLang="zh-CN" sz="1400">
              <a:solidFill>
                <a:srgbClr val="007A77"/>
              </a:solidFill>
            </a:endParaRPr>
          </a:p>
        </p:txBody>
      </p:sp>
      <p:sp>
        <p:nvSpPr>
          <p:cNvPr id="147459" name="Rectangle 3"/>
          <p:cNvSpPr>
            <a:spLocks noGrp="1" noRot="1" noChangeArrowheads="1"/>
          </p:cNvSpPr>
          <p:nvPr>
            <p:ph type="body" idx="4294967295"/>
          </p:nvPr>
        </p:nvSpPr>
        <p:spPr>
          <a:xfrm>
            <a:off x="301625" y="692150"/>
            <a:ext cx="8591550" cy="561657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147460" name="矩形 1"/>
          <p:cNvSpPr>
            <a:spLocks noChangeArrowheads="1"/>
          </p:cNvSpPr>
          <p:nvPr/>
        </p:nvSpPr>
        <p:spPr bwMode="auto">
          <a:xfrm>
            <a:off x="0" y="476250"/>
            <a:ext cx="9144000" cy="589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lnSpc>
                <a:spcPct val="90000"/>
              </a:lnSpc>
              <a:buClr>
                <a:srgbClr val="FFCC00"/>
              </a:buClr>
              <a:buSzPct val="70000"/>
              <a:buFontTx/>
              <a:buNone/>
            </a:pPr>
            <a:r>
              <a:rPr lang="zh-CN" altLang="en-US" sz="2400" b="1">
                <a:latin typeface="黑体" pitchFamily="2" charset="-122"/>
                <a:ea typeface="黑体" pitchFamily="2" charset="-122"/>
              </a:rPr>
              <a:t>例</a:t>
            </a:r>
            <a:r>
              <a:rPr lang="en-US" altLang="zh-CN" sz="2400" b="1">
                <a:latin typeface="黑体" pitchFamily="2" charset="-122"/>
                <a:ea typeface="黑体" pitchFamily="2" charset="-122"/>
              </a:rPr>
              <a:t>3</a:t>
            </a:r>
            <a:r>
              <a:rPr lang="zh-CN" altLang="en-US" sz="2400" b="1">
                <a:latin typeface="黑体" pitchFamily="2" charset="-122"/>
                <a:ea typeface="黑体" pitchFamily="2" charset="-122"/>
              </a:rPr>
              <a:t>：某公司向管理人员发放自产的加湿器作为福利，该产品的成本为每台</a:t>
            </a:r>
            <a:r>
              <a:rPr lang="en-US" altLang="zh-CN" sz="2400" b="1">
                <a:latin typeface="黑体" pitchFamily="2" charset="-122"/>
                <a:ea typeface="黑体" pitchFamily="2" charset="-122"/>
              </a:rPr>
              <a:t>150</a:t>
            </a:r>
            <a:r>
              <a:rPr lang="zh-CN" altLang="en-US" sz="2400" b="1">
                <a:latin typeface="黑体" pitchFamily="2" charset="-122"/>
                <a:ea typeface="黑体" pitchFamily="2" charset="-122"/>
              </a:rPr>
              <a:t>元，职工</a:t>
            </a:r>
            <a:r>
              <a:rPr lang="en-US" altLang="zh-CN" sz="2400" b="1">
                <a:latin typeface="黑体" pitchFamily="2" charset="-122"/>
                <a:ea typeface="黑体" pitchFamily="2" charset="-122"/>
              </a:rPr>
              <a:t>500</a:t>
            </a:r>
            <a:r>
              <a:rPr lang="zh-CN" altLang="en-US" sz="2400" b="1">
                <a:latin typeface="黑体" pitchFamily="2" charset="-122"/>
                <a:ea typeface="黑体" pitchFamily="2" charset="-122"/>
              </a:rPr>
              <a:t>人，计税价格为</a:t>
            </a:r>
            <a:r>
              <a:rPr lang="en-US" altLang="zh-CN" sz="2400" b="1">
                <a:latin typeface="黑体" pitchFamily="2" charset="-122"/>
                <a:ea typeface="黑体" pitchFamily="2" charset="-122"/>
              </a:rPr>
              <a:t>200</a:t>
            </a:r>
            <a:r>
              <a:rPr lang="zh-CN" altLang="en-US" sz="2400" b="1">
                <a:latin typeface="黑体" pitchFamily="2" charset="-122"/>
                <a:ea typeface="黑体" pitchFamily="2" charset="-122"/>
              </a:rPr>
              <a:t>元，增值税税率为</a:t>
            </a:r>
            <a:r>
              <a:rPr lang="en-US" altLang="zh-CN" sz="2400" b="1">
                <a:latin typeface="黑体" pitchFamily="2" charset="-122"/>
                <a:ea typeface="黑体" pitchFamily="2" charset="-122"/>
              </a:rPr>
              <a:t>17%</a:t>
            </a:r>
            <a:r>
              <a:rPr lang="zh-CN" altLang="en-US" sz="2400" b="1">
                <a:latin typeface="黑体" pitchFamily="2" charset="-122"/>
                <a:ea typeface="黑体" pitchFamily="2" charset="-122"/>
              </a:rPr>
              <a:t>，处理如下：</a:t>
            </a:r>
          </a:p>
          <a:p>
            <a:pPr eaLnBrk="1" hangingPunct="1">
              <a:lnSpc>
                <a:spcPct val="90000"/>
              </a:lnSpc>
              <a:buClr>
                <a:srgbClr val="FFCC00"/>
              </a:buClr>
              <a:buSzPct val="70000"/>
              <a:buFontTx/>
              <a:buNone/>
            </a:pPr>
            <a:r>
              <a:rPr lang="zh-CN" altLang="en-US" sz="2400" b="1">
                <a:latin typeface="黑体" pitchFamily="2" charset="-122"/>
                <a:ea typeface="黑体" pitchFamily="2" charset="-122"/>
              </a:rPr>
              <a:t>（</a:t>
            </a:r>
            <a:r>
              <a:rPr lang="en-US" altLang="zh-CN" sz="2400" b="1">
                <a:latin typeface="黑体" pitchFamily="2" charset="-122"/>
                <a:ea typeface="黑体" pitchFamily="2" charset="-122"/>
              </a:rPr>
              <a:t>1</a:t>
            </a:r>
            <a:r>
              <a:rPr lang="zh-CN" altLang="en-US" sz="2400" b="1">
                <a:latin typeface="黑体" pitchFamily="2" charset="-122"/>
                <a:ea typeface="黑体" pitchFamily="2" charset="-122"/>
              </a:rPr>
              <a:t>）以自产产产品发放职工非货币性福利</a:t>
            </a:r>
          </a:p>
          <a:p>
            <a:pPr eaLnBrk="1" hangingPunct="1">
              <a:lnSpc>
                <a:spcPct val="90000"/>
              </a:lnSpc>
              <a:buClr>
                <a:srgbClr val="FFCC00"/>
              </a:buClr>
              <a:buSzPct val="70000"/>
              <a:buFontTx/>
              <a:buNone/>
            </a:pPr>
            <a:r>
              <a:rPr lang="zh-CN" altLang="en-US" sz="2400" b="1">
                <a:latin typeface="黑体" pitchFamily="2" charset="-122"/>
                <a:ea typeface="黑体" pitchFamily="2" charset="-122"/>
              </a:rPr>
              <a:t>     借：管理费用　　　　　　     </a:t>
            </a:r>
            <a:r>
              <a:rPr lang="en-US" altLang="zh-CN" sz="2400" b="1">
                <a:latin typeface="黑体" pitchFamily="2" charset="-122"/>
                <a:ea typeface="黑体" pitchFamily="2" charset="-122"/>
              </a:rPr>
              <a:t>117000 </a:t>
            </a:r>
          </a:p>
          <a:p>
            <a:pPr eaLnBrk="1" hangingPunct="1">
              <a:lnSpc>
                <a:spcPct val="90000"/>
              </a:lnSpc>
              <a:buClr>
                <a:srgbClr val="FFCC00"/>
              </a:buClr>
              <a:buSzPct val="70000"/>
              <a:buFontTx/>
              <a:buNone/>
            </a:pPr>
            <a:r>
              <a:rPr lang="zh-CN" altLang="en-US" sz="2400" b="1">
                <a:latin typeface="黑体" pitchFamily="2" charset="-122"/>
                <a:ea typeface="黑体" pitchFamily="2" charset="-122"/>
              </a:rPr>
              <a:t>　　    贷：应付职工薪酬　　　　　        </a:t>
            </a:r>
            <a:r>
              <a:rPr lang="en-US" altLang="zh-CN" sz="2400" b="1">
                <a:latin typeface="黑体" pitchFamily="2" charset="-122"/>
                <a:ea typeface="黑体" pitchFamily="2" charset="-122"/>
              </a:rPr>
              <a:t>117000 </a:t>
            </a:r>
          </a:p>
          <a:p>
            <a:pPr eaLnBrk="1" hangingPunct="1">
              <a:lnSpc>
                <a:spcPct val="90000"/>
              </a:lnSpc>
              <a:buClr>
                <a:srgbClr val="FFCC00"/>
              </a:buClr>
              <a:buSzPct val="70000"/>
              <a:buFontTx/>
              <a:buNone/>
            </a:pPr>
            <a:endParaRPr lang="en-US" altLang="zh-CN" sz="2400" b="1">
              <a:latin typeface="黑体" pitchFamily="2" charset="-122"/>
              <a:ea typeface="黑体" pitchFamily="2" charset="-122"/>
            </a:endParaRPr>
          </a:p>
          <a:p>
            <a:pPr eaLnBrk="1" hangingPunct="1">
              <a:lnSpc>
                <a:spcPct val="90000"/>
              </a:lnSpc>
              <a:buClr>
                <a:srgbClr val="FFCC00"/>
              </a:buClr>
              <a:buSzPct val="70000"/>
              <a:buFontTx/>
              <a:buNone/>
            </a:pPr>
            <a:r>
              <a:rPr lang="zh-CN" altLang="en-US" sz="2400" b="1">
                <a:latin typeface="黑体" pitchFamily="2" charset="-122"/>
                <a:ea typeface="黑体" pitchFamily="2" charset="-122"/>
              </a:rPr>
              <a:t>（</a:t>
            </a:r>
            <a:r>
              <a:rPr lang="en-US" altLang="zh-CN" sz="2400" b="1">
                <a:latin typeface="黑体" pitchFamily="2" charset="-122"/>
                <a:ea typeface="黑体" pitchFamily="2" charset="-122"/>
              </a:rPr>
              <a:t>2</a:t>
            </a:r>
            <a:r>
              <a:rPr lang="zh-CN" altLang="en-US" sz="2400" b="1">
                <a:latin typeface="黑体" pitchFamily="2" charset="-122"/>
                <a:ea typeface="黑体" pitchFamily="2" charset="-122"/>
              </a:rPr>
              <a:t>）视同销售实现</a:t>
            </a:r>
          </a:p>
          <a:p>
            <a:pPr eaLnBrk="1" hangingPunct="1">
              <a:lnSpc>
                <a:spcPct val="90000"/>
              </a:lnSpc>
              <a:buClr>
                <a:srgbClr val="FFCC00"/>
              </a:buClr>
              <a:buSzPct val="70000"/>
              <a:buFontTx/>
              <a:buNone/>
            </a:pPr>
            <a:r>
              <a:rPr lang="zh-CN" altLang="en-US" sz="2400" b="1">
                <a:latin typeface="黑体" pitchFamily="2" charset="-122"/>
                <a:ea typeface="黑体" pitchFamily="2" charset="-122"/>
              </a:rPr>
              <a:t>     借：应付职工薪酬　　　　      </a:t>
            </a:r>
            <a:r>
              <a:rPr lang="en-US" altLang="zh-CN" sz="2400" b="1">
                <a:latin typeface="黑体" pitchFamily="2" charset="-122"/>
                <a:ea typeface="黑体" pitchFamily="2" charset="-122"/>
              </a:rPr>
              <a:t>117000 </a:t>
            </a:r>
          </a:p>
          <a:p>
            <a:pPr eaLnBrk="1" hangingPunct="1">
              <a:lnSpc>
                <a:spcPct val="90000"/>
              </a:lnSpc>
              <a:buClr>
                <a:srgbClr val="FFCC00"/>
              </a:buClr>
              <a:buSzPct val="70000"/>
              <a:buFontTx/>
              <a:buNone/>
            </a:pPr>
            <a:r>
              <a:rPr lang="zh-CN" altLang="en-US" sz="2400" b="1">
                <a:latin typeface="黑体" pitchFamily="2" charset="-122"/>
                <a:ea typeface="黑体" pitchFamily="2" charset="-122"/>
              </a:rPr>
              <a:t>　      贷：主营业务收入　　　　　         </a:t>
            </a:r>
            <a:r>
              <a:rPr lang="en-US" altLang="zh-CN" sz="2400" b="1">
                <a:latin typeface="黑体" pitchFamily="2" charset="-122"/>
                <a:ea typeface="黑体" pitchFamily="2" charset="-122"/>
              </a:rPr>
              <a:t>100000 </a:t>
            </a:r>
          </a:p>
          <a:p>
            <a:pPr eaLnBrk="1" hangingPunct="1">
              <a:lnSpc>
                <a:spcPct val="90000"/>
              </a:lnSpc>
              <a:buClr>
                <a:srgbClr val="FFCC00"/>
              </a:buClr>
              <a:buSzPct val="70000"/>
              <a:buFontTx/>
              <a:buNone/>
            </a:pPr>
            <a:r>
              <a:rPr lang="zh-CN" altLang="en-US" sz="2400" b="1">
                <a:latin typeface="黑体" pitchFamily="2" charset="-122"/>
                <a:ea typeface="黑体" pitchFamily="2" charset="-122"/>
              </a:rPr>
              <a:t>　   应交税费</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应交增值税（销项税额）     </a:t>
            </a:r>
            <a:r>
              <a:rPr lang="en-US" altLang="zh-CN" sz="2400" b="1">
                <a:latin typeface="黑体" pitchFamily="2" charset="-122"/>
                <a:ea typeface="黑体" pitchFamily="2" charset="-122"/>
              </a:rPr>
              <a:t>17000</a:t>
            </a:r>
          </a:p>
          <a:p>
            <a:pPr eaLnBrk="1" hangingPunct="1">
              <a:lnSpc>
                <a:spcPct val="90000"/>
              </a:lnSpc>
              <a:buClr>
                <a:srgbClr val="FFCC00"/>
              </a:buClr>
              <a:buSzPct val="70000"/>
              <a:buFontTx/>
              <a:buNone/>
            </a:pPr>
            <a:endParaRPr lang="en-US" altLang="zh-CN" sz="2400" b="1">
              <a:latin typeface="黑体" pitchFamily="2" charset="-122"/>
              <a:ea typeface="黑体" pitchFamily="2" charset="-122"/>
            </a:endParaRPr>
          </a:p>
          <a:p>
            <a:pPr eaLnBrk="1" hangingPunct="1">
              <a:lnSpc>
                <a:spcPct val="90000"/>
              </a:lnSpc>
              <a:buClr>
                <a:srgbClr val="FFCC00"/>
              </a:buClr>
              <a:buSzPct val="70000"/>
              <a:buFontTx/>
              <a:buNone/>
            </a:pPr>
            <a:r>
              <a:rPr lang="en-US" altLang="zh-CN" sz="2400" b="1">
                <a:latin typeface="黑体" pitchFamily="2" charset="-122"/>
                <a:ea typeface="黑体" pitchFamily="2" charset="-122"/>
              </a:rPr>
              <a:t> (3</a:t>
            </a:r>
            <a:r>
              <a:rPr lang="zh-CN" altLang="en-US" sz="2400" b="1">
                <a:latin typeface="黑体" pitchFamily="2" charset="-122"/>
                <a:ea typeface="黑体" pitchFamily="2" charset="-122"/>
              </a:rPr>
              <a:t>）结转成本 </a:t>
            </a:r>
          </a:p>
          <a:p>
            <a:pPr eaLnBrk="1" hangingPunct="1">
              <a:lnSpc>
                <a:spcPct val="90000"/>
              </a:lnSpc>
              <a:buClr>
                <a:srgbClr val="FFCC00"/>
              </a:buClr>
              <a:buSzPct val="70000"/>
              <a:buFontTx/>
              <a:buNone/>
            </a:pPr>
            <a:r>
              <a:rPr lang="zh-CN" altLang="en-US" sz="2400" b="1">
                <a:latin typeface="黑体" pitchFamily="2" charset="-122"/>
                <a:ea typeface="黑体" pitchFamily="2" charset="-122"/>
              </a:rPr>
              <a:t>　　 借：主营业务成本　　  </a:t>
            </a:r>
            <a:r>
              <a:rPr lang="en-US" altLang="zh-CN" sz="2400" b="1">
                <a:latin typeface="黑体" pitchFamily="2" charset="-122"/>
                <a:ea typeface="黑体" pitchFamily="2" charset="-122"/>
              </a:rPr>
              <a:t>75000 </a:t>
            </a:r>
          </a:p>
          <a:p>
            <a:pPr eaLnBrk="1" hangingPunct="1">
              <a:lnSpc>
                <a:spcPct val="90000"/>
              </a:lnSpc>
              <a:buClr>
                <a:srgbClr val="FFCC00"/>
              </a:buClr>
              <a:buSzPct val="70000"/>
              <a:buFontTx/>
              <a:buNone/>
            </a:pPr>
            <a:r>
              <a:rPr lang="zh-CN" altLang="en-US" sz="2400" b="1">
                <a:latin typeface="黑体" pitchFamily="2" charset="-122"/>
                <a:ea typeface="黑体" pitchFamily="2" charset="-122"/>
              </a:rPr>
              <a:t>　　　　 贷：库存商品　　　      　</a:t>
            </a:r>
            <a:r>
              <a:rPr lang="en-US" altLang="zh-CN" sz="2400" b="1">
                <a:latin typeface="黑体" pitchFamily="2" charset="-122"/>
                <a:ea typeface="黑体" pitchFamily="2" charset="-122"/>
              </a:rPr>
              <a:t>75000 </a:t>
            </a:r>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B08B8B76-BC5F-46E8-9FF2-37484AD1942B}" type="slidenum">
              <a:rPr lang="en-US" altLang="zh-CN" sz="1400">
                <a:solidFill>
                  <a:srgbClr val="007A77"/>
                </a:solidFill>
              </a:rPr>
              <a:pPr algn="r" eaLnBrk="1" hangingPunct="1">
                <a:spcBef>
                  <a:spcPct val="0"/>
                </a:spcBef>
                <a:buClrTx/>
                <a:buSzTx/>
                <a:buFontTx/>
                <a:buNone/>
              </a:pPr>
              <a:t>142</a:t>
            </a:fld>
            <a:endParaRPr lang="en-US" altLang="zh-CN" sz="1400">
              <a:solidFill>
                <a:srgbClr val="007A77"/>
              </a:solidFill>
            </a:endParaRPr>
          </a:p>
        </p:txBody>
      </p:sp>
      <p:sp>
        <p:nvSpPr>
          <p:cNvPr id="148483"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148485" name="矩形 2"/>
          <p:cNvSpPr>
            <a:spLocks noChangeArrowheads="1"/>
          </p:cNvSpPr>
          <p:nvPr/>
        </p:nvSpPr>
        <p:spPr bwMode="auto">
          <a:xfrm>
            <a:off x="468313" y="692150"/>
            <a:ext cx="8207375" cy="388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buClr>
                <a:srgbClr val="FFCC00"/>
              </a:buClr>
              <a:buSzPct val="70000"/>
              <a:buFontTx/>
              <a:buNone/>
            </a:pPr>
            <a:r>
              <a:rPr lang="zh-CN" altLang="en-US" sz="2400" b="1">
                <a:latin typeface="黑体" pitchFamily="2" charset="-122"/>
                <a:ea typeface="黑体" pitchFamily="2" charset="-122"/>
              </a:rPr>
              <a:t>例</a:t>
            </a:r>
            <a:r>
              <a:rPr lang="en-US" altLang="zh-CN" sz="2400" b="1">
                <a:latin typeface="黑体" pitchFamily="2" charset="-122"/>
                <a:ea typeface="黑体" pitchFamily="2" charset="-122"/>
              </a:rPr>
              <a:t>4 </a:t>
            </a:r>
            <a:r>
              <a:rPr lang="zh-CN" altLang="en-US" sz="2400" b="1">
                <a:latin typeface="黑体" pitchFamily="2" charset="-122"/>
                <a:ea typeface="黑体" pitchFamily="2" charset="-122"/>
              </a:rPr>
              <a:t>某公司按照辞退计划条款的规定，合理确认</a:t>
            </a:r>
            <a:r>
              <a:rPr lang="en-US" altLang="zh-CN" sz="2400" b="1">
                <a:latin typeface="黑体" pitchFamily="2" charset="-122"/>
                <a:ea typeface="黑体" pitchFamily="2" charset="-122"/>
              </a:rPr>
              <a:t>2011</a:t>
            </a:r>
            <a:r>
              <a:rPr lang="zh-CN" altLang="en-US" sz="2400" b="1">
                <a:latin typeface="黑体" pitchFamily="2" charset="-122"/>
                <a:ea typeface="黑体" pitchFamily="2" charset="-122"/>
              </a:rPr>
              <a:t>年辞退福利产生的职工薪酬为</a:t>
            </a:r>
            <a:r>
              <a:rPr lang="en-US" altLang="zh-CN" sz="2400" b="1">
                <a:latin typeface="黑体" pitchFamily="2" charset="-122"/>
                <a:ea typeface="黑体" pitchFamily="2" charset="-122"/>
              </a:rPr>
              <a:t>30000</a:t>
            </a:r>
            <a:r>
              <a:rPr lang="zh-CN" altLang="en-US" sz="2400" b="1">
                <a:latin typeface="黑体" pitchFamily="2" charset="-122"/>
                <a:ea typeface="黑体" pitchFamily="2" charset="-122"/>
              </a:rPr>
              <a:t>元，会计处理如下：</a:t>
            </a:r>
          </a:p>
          <a:p>
            <a:pPr eaLnBrk="1" hangingPunct="1">
              <a:buClr>
                <a:srgbClr val="FFCC00"/>
              </a:buClr>
              <a:buSzPct val="70000"/>
              <a:buFontTx/>
              <a:buNone/>
            </a:pPr>
            <a:r>
              <a:rPr lang="zh-CN" altLang="en-US" sz="2400" b="1">
                <a:latin typeface="黑体" pitchFamily="2" charset="-122"/>
                <a:ea typeface="黑体" pitchFamily="2" charset="-122"/>
              </a:rPr>
              <a:t>（</a:t>
            </a:r>
            <a:r>
              <a:rPr lang="en-US" altLang="zh-CN" sz="2400" b="1">
                <a:latin typeface="黑体" pitchFamily="2" charset="-122"/>
                <a:ea typeface="黑体" pitchFamily="2" charset="-122"/>
              </a:rPr>
              <a:t>1</a:t>
            </a:r>
            <a:r>
              <a:rPr lang="zh-CN" altLang="en-US" sz="2400" b="1">
                <a:latin typeface="黑体" pitchFamily="2" charset="-122"/>
                <a:ea typeface="黑体" pitchFamily="2" charset="-122"/>
              </a:rPr>
              <a:t>）</a:t>
            </a:r>
            <a:r>
              <a:rPr lang="en-US" altLang="zh-CN" sz="2400" b="1">
                <a:latin typeface="黑体" pitchFamily="2" charset="-122"/>
                <a:ea typeface="黑体" pitchFamily="2" charset="-122"/>
              </a:rPr>
              <a:t>2011</a:t>
            </a:r>
            <a:r>
              <a:rPr lang="zh-CN" altLang="en-US" sz="2400" b="1">
                <a:latin typeface="黑体" pitchFamily="2" charset="-122"/>
                <a:ea typeface="黑体" pitchFamily="2" charset="-122"/>
              </a:rPr>
              <a:t>年</a:t>
            </a:r>
            <a:r>
              <a:rPr lang="en-US" altLang="zh-CN" sz="2400" b="1">
                <a:latin typeface="黑体" pitchFamily="2" charset="-122"/>
                <a:ea typeface="黑体" pitchFamily="2" charset="-122"/>
              </a:rPr>
              <a:t>12</a:t>
            </a:r>
            <a:r>
              <a:rPr lang="zh-CN" altLang="en-US" sz="2400" b="1">
                <a:latin typeface="黑体" pitchFamily="2" charset="-122"/>
                <a:ea typeface="黑体" pitchFamily="2" charset="-122"/>
              </a:rPr>
              <a:t>月</a:t>
            </a:r>
            <a:r>
              <a:rPr lang="en-US" altLang="zh-CN" sz="2400" b="1">
                <a:latin typeface="黑体" pitchFamily="2" charset="-122"/>
                <a:ea typeface="黑体" pitchFamily="2" charset="-122"/>
              </a:rPr>
              <a:t>31</a:t>
            </a:r>
            <a:r>
              <a:rPr lang="zh-CN" altLang="en-US" sz="2400" b="1">
                <a:latin typeface="黑体" pitchFamily="2" charset="-122"/>
                <a:ea typeface="黑体" pitchFamily="2" charset="-122"/>
              </a:rPr>
              <a:t>日</a:t>
            </a:r>
          </a:p>
          <a:p>
            <a:pPr eaLnBrk="1" hangingPunct="1">
              <a:buClr>
                <a:srgbClr val="FFCC00"/>
              </a:buClr>
              <a:buSzPct val="70000"/>
              <a:buFontTx/>
              <a:buNone/>
            </a:pPr>
            <a:r>
              <a:rPr lang="zh-CN" altLang="en-US" sz="2400" b="1">
                <a:latin typeface="黑体" pitchFamily="2" charset="-122"/>
                <a:ea typeface="黑体" pitchFamily="2" charset="-122"/>
              </a:rPr>
              <a:t>     借：管理费用　　　　　　</a:t>
            </a:r>
            <a:r>
              <a:rPr lang="en-US" altLang="zh-CN" sz="2400" b="1">
                <a:latin typeface="黑体" pitchFamily="2" charset="-122"/>
                <a:ea typeface="黑体" pitchFamily="2" charset="-122"/>
              </a:rPr>
              <a:t>30000</a:t>
            </a:r>
          </a:p>
          <a:p>
            <a:pPr eaLnBrk="1" hangingPunct="1">
              <a:buClr>
                <a:srgbClr val="FFCC00"/>
              </a:buClr>
              <a:buSzPct val="70000"/>
              <a:buFontTx/>
              <a:buNone/>
            </a:pPr>
            <a:r>
              <a:rPr lang="zh-CN" altLang="en-US" sz="2400" b="1">
                <a:latin typeface="黑体" pitchFamily="2" charset="-122"/>
                <a:ea typeface="黑体" pitchFamily="2" charset="-122"/>
              </a:rPr>
              <a:t>　　    贷：应付职工薪酬　　　　　</a:t>
            </a:r>
            <a:r>
              <a:rPr lang="en-US" altLang="zh-CN" sz="2400" b="1">
                <a:latin typeface="黑体" pitchFamily="2" charset="-122"/>
                <a:ea typeface="黑体" pitchFamily="2" charset="-122"/>
              </a:rPr>
              <a:t>30000</a:t>
            </a:r>
          </a:p>
          <a:p>
            <a:pPr eaLnBrk="1" hangingPunct="1">
              <a:buClr>
                <a:srgbClr val="FFCC00"/>
              </a:buClr>
              <a:buSzPct val="70000"/>
              <a:buFontTx/>
              <a:buNone/>
            </a:pPr>
            <a:endParaRPr lang="en-US" altLang="zh-CN" sz="2400" b="1">
              <a:latin typeface="黑体" pitchFamily="2" charset="-122"/>
              <a:ea typeface="黑体" pitchFamily="2" charset="-122"/>
            </a:endParaRPr>
          </a:p>
          <a:p>
            <a:pPr eaLnBrk="1" hangingPunct="1">
              <a:buClr>
                <a:srgbClr val="FFCC00"/>
              </a:buClr>
              <a:buSzPct val="70000"/>
              <a:buFontTx/>
              <a:buNone/>
            </a:pPr>
            <a:r>
              <a:rPr lang="zh-CN" altLang="en-US" sz="2400" b="1">
                <a:latin typeface="黑体" pitchFamily="2" charset="-122"/>
                <a:ea typeface="黑体" pitchFamily="2" charset="-122"/>
              </a:rPr>
              <a:t>（</a:t>
            </a:r>
            <a:r>
              <a:rPr lang="en-US" altLang="zh-CN" sz="2400" b="1">
                <a:latin typeface="黑体" pitchFamily="2" charset="-122"/>
                <a:ea typeface="黑体" pitchFamily="2" charset="-122"/>
              </a:rPr>
              <a:t>2</a:t>
            </a:r>
            <a:r>
              <a:rPr lang="zh-CN" altLang="en-US" sz="2400" b="1">
                <a:latin typeface="黑体" pitchFamily="2" charset="-122"/>
                <a:ea typeface="黑体" pitchFamily="2" charset="-122"/>
              </a:rPr>
              <a:t>）实际发放时</a:t>
            </a:r>
          </a:p>
          <a:p>
            <a:pPr eaLnBrk="1" hangingPunct="1">
              <a:buClr>
                <a:srgbClr val="FFCC00"/>
              </a:buClr>
              <a:buSzPct val="70000"/>
              <a:buFontTx/>
              <a:buNone/>
            </a:pPr>
            <a:r>
              <a:rPr lang="zh-CN" altLang="en-US" sz="2400" b="1">
                <a:latin typeface="黑体" pitchFamily="2" charset="-122"/>
                <a:ea typeface="黑体" pitchFamily="2" charset="-122"/>
              </a:rPr>
              <a:t>     借：应付职工薪酬　　　　</a:t>
            </a:r>
            <a:r>
              <a:rPr lang="en-US" altLang="zh-CN" sz="2400" b="1">
                <a:latin typeface="黑体" pitchFamily="2" charset="-122"/>
                <a:ea typeface="黑体" pitchFamily="2" charset="-122"/>
              </a:rPr>
              <a:t>30000</a:t>
            </a:r>
          </a:p>
          <a:p>
            <a:pPr eaLnBrk="1" hangingPunct="1">
              <a:buClr>
                <a:srgbClr val="FFCC00"/>
              </a:buClr>
              <a:buSzPct val="70000"/>
              <a:buFontTx/>
              <a:buNone/>
            </a:pPr>
            <a:r>
              <a:rPr lang="zh-CN" altLang="en-US" sz="2400" b="1">
                <a:latin typeface="黑体" pitchFamily="2" charset="-122"/>
                <a:ea typeface="黑体" pitchFamily="2" charset="-122"/>
              </a:rPr>
              <a:t>　       贷：银行存款　　        　　</a:t>
            </a:r>
            <a:r>
              <a:rPr lang="en-US" altLang="zh-CN" sz="2400" b="1">
                <a:latin typeface="黑体" pitchFamily="2" charset="-122"/>
                <a:ea typeface="黑体" pitchFamily="2" charset="-122"/>
              </a:rPr>
              <a:t>30000</a:t>
            </a:r>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5AE3E43D-2543-4938-914F-81520619F73A}" type="slidenum">
              <a:rPr lang="en-US" altLang="zh-CN" sz="1400">
                <a:solidFill>
                  <a:srgbClr val="007A77"/>
                </a:solidFill>
              </a:rPr>
              <a:pPr algn="r" eaLnBrk="1" hangingPunct="1">
                <a:spcBef>
                  <a:spcPct val="0"/>
                </a:spcBef>
                <a:buClrTx/>
                <a:buSzTx/>
                <a:buFontTx/>
                <a:buNone/>
              </a:pPr>
              <a:t>143</a:t>
            </a:fld>
            <a:endParaRPr lang="en-US" altLang="zh-CN" sz="1400">
              <a:solidFill>
                <a:srgbClr val="007A77"/>
              </a:solidFill>
            </a:endParaRPr>
          </a:p>
        </p:txBody>
      </p:sp>
      <p:sp>
        <p:nvSpPr>
          <p:cNvPr id="149507"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468313" y="692150"/>
            <a:ext cx="7272337" cy="1431925"/>
          </a:xfrm>
          <a:prstGeom prst="rect">
            <a:avLst/>
          </a:prstGeom>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4000" smtClean="0">
                <a:solidFill>
                  <a:srgbClr val="FFCC00"/>
                </a:solidFill>
                <a:effectLst>
                  <a:outerShdw blurRad="38100" dist="38100" dir="2700000" algn="tl">
                    <a:srgbClr val="C0C0C0"/>
                  </a:outerShdw>
                </a:effectLst>
                <a:latin typeface="Garamond" pitchFamily="18" charset="0"/>
              </a:rPr>
              <a:t>           </a:t>
            </a:r>
            <a:r>
              <a:rPr lang="zh-CN" altLang="en-US" sz="2400" b="1" smtClean="0">
                <a:latin typeface="Garamond" pitchFamily="18" charset="0"/>
                <a:ea typeface="黑体" pitchFamily="2" charset="-122"/>
              </a:rPr>
              <a:t>企业所得税法实施条例规定</a:t>
            </a:r>
            <a:endParaRPr lang="en-US" altLang="zh-CN" sz="2400" b="1" smtClean="0">
              <a:latin typeface="Garamond" pitchFamily="18" charset="0"/>
              <a:ea typeface="黑体" pitchFamily="2" charset="-122"/>
            </a:endParaRPr>
          </a:p>
          <a:p>
            <a:pPr eaLnBrk="1" hangingPunct="1">
              <a:defRPr/>
            </a:pPr>
            <a:endParaRPr lang="en-US" altLang="zh-CN" sz="2400" b="1" smtClean="0">
              <a:latin typeface="Garamond" pitchFamily="18" charset="0"/>
              <a:ea typeface="黑体" pitchFamily="2" charset="-122"/>
            </a:endParaRPr>
          </a:p>
          <a:p>
            <a:pPr eaLnBrk="1" hangingPunct="1">
              <a:defRPr/>
            </a:pPr>
            <a:endParaRPr lang="zh-CN" altLang="en-US" sz="2400" b="1" smtClean="0">
              <a:ea typeface="黑体" pitchFamily="2" charset="-122"/>
            </a:endParaRPr>
          </a:p>
        </p:txBody>
      </p:sp>
      <p:sp>
        <p:nvSpPr>
          <p:cNvPr id="4" name="矩形 3"/>
          <p:cNvSpPr/>
          <p:nvPr/>
        </p:nvSpPr>
        <p:spPr>
          <a:xfrm>
            <a:off x="468313" y="1400175"/>
            <a:ext cx="8064500" cy="3659188"/>
          </a:xfrm>
          <a:prstGeom prst="rect">
            <a:avLst/>
          </a:prstGeom>
        </p:spPr>
        <p:txBody>
          <a:bodyPr>
            <a:spAutoFit/>
          </a:bodyPr>
          <a:lstStyle>
            <a:lvl1pPr marL="342900" indent="-3429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lnSpc>
                <a:spcPct val="80000"/>
              </a:lnSpc>
              <a:spcBef>
                <a:spcPct val="20000"/>
              </a:spcBef>
              <a:buClr>
                <a:srgbClr val="FFCC00"/>
              </a:buClr>
              <a:buSzPct val="70000"/>
              <a:defRPr/>
            </a:pPr>
            <a:r>
              <a:rPr lang="zh-CN" altLang="en-US" sz="1100" b="1" smtClean="0">
                <a:solidFill>
                  <a:srgbClr val="FFFFFF"/>
                </a:solidFill>
                <a:effectLst>
                  <a:outerShdw blurRad="38100" dist="38100" dir="2700000" algn="tl">
                    <a:srgbClr val="C0C0C0"/>
                  </a:outerShdw>
                </a:effectLst>
                <a:latin typeface="华文中宋" pitchFamily="2" charset="-122"/>
                <a:ea typeface="华文中宋" pitchFamily="2" charset="-122"/>
              </a:rPr>
              <a:t> </a:t>
            </a:r>
            <a:endParaRPr lang="en-US" altLang="zh-CN" sz="1100" b="1" smtClean="0">
              <a:solidFill>
                <a:srgbClr val="FFFFFF"/>
              </a:solidFill>
              <a:effectLst>
                <a:outerShdw blurRad="38100" dist="38100" dir="2700000" algn="tl">
                  <a:srgbClr val="C0C0C0"/>
                </a:outerShdw>
              </a:effectLst>
              <a:latin typeface="华文中宋" pitchFamily="2" charset="-122"/>
              <a:ea typeface="华文中宋" pitchFamily="2" charset="-122"/>
            </a:endParaRPr>
          </a:p>
          <a:p>
            <a:pPr eaLnBrk="1" hangingPunct="1">
              <a:lnSpc>
                <a:spcPct val="80000"/>
              </a:lnSpc>
              <a:spcBef>
                <a:spcPct val="20000"/>
              </a:spcBef>
              <a:buClr>
                <a:srgbClr val="FFCC00"/>
              </a:buClr>
              <a:buSzPct val="70000"/>
              <a:defRPr/>
            </a:pPr>
            <a:r>
              <a:rPr lang="zh-CN" altLang="en-US" sz="2400" b="1" smtClean="0">
                <a:latin typeface="黑体" pitchFamily="2" charset="-122"/>
                <a:ea typeface="黑体" pitchFamily="2" charset="-122"/>
              </a:rPr>
              <a:t>第三十四条　企业发生的合理的工资薪金支出，准予扣除。 </a:t>
            </a:r>
            <a:br>
              <a:rPr lang="zh-CN" altLang="en-US" sz="2400" b="1" smtClean="0">
                <a:latin typeface="黑体" pitchFamily="2" charset="-122"/>
                <a:ea typeface="黑体" pitchFamily="2" charset="-122"/>
              </a:rPr>
            </a:br>
            <a:r>
              <a:rPr lang="zh-CN" altLang="en-US" sz="2400" b="1" smtClean="0">
                <a:latin typeface="黑体" pitchFamily="2" charset="-122"/>
                <a:ea typeface="黑体" pitchFamily="2" charset="-122"/>
              </a:rPr>
              <a:t>　　前款所称工资薪金，是指企业每一纳税年度支付给在本企业任职或者受雇的员工的所有现金形式或者非现金形式的劳动报酬，包括基本工资、奖金、津贴、补贴、年终加薪、加班工资，以及与员工任职或者受雇有关的其他支出。</a:t>
            </a:r>
            <a:endParaRPr lang="en-US" altLang="zh-CN" sz="2400" b="1" smtClean="0">
              <a:latin typeface="黑体" pitchFamily="2" charset="-122"/>
              <a:ea typeface="黑体" pitchFamily="2" charset="-122"/>
            </a:endParaRPr>
          </a:p>
          <a:p>
            <a:pPr eaLnBrk="1" hangingPunct="1">
              <a:lnSpc>
                <a:spcPct val="80000"/>
              </a:lnSpc>
              <a:spcBef>
                <a:spcPct val="20000"/>
              </a:spcBef>
              <a:buClr>
                <a:srgbClr val="FFCC00"/>
              </a:buClr>
              <a:buSzPct val="70000"/>
              <a:defRPr/>
            </a:pPr>
            <a:endParaRPr lang="zh-CN" altLang="en-US" sz="2400" b="1" smtClean="0">
              <a:latin typeface="黑体" pitchFamily="2" charset="-122"/>
              <a:ea typeface="黑体" pitchFamily="2" charset="-122"/>
            </a:endParaRPr>
          </a:p>
          <a:p>
            <a:pPr eaLnBrk="1" hangingPunct="1">
              <a:lnSpc>
                <a:spcPct val="80000"/>
              </a:lnSpc>
              <a:spcBef>
                <a:spcPct val="20000"/>
              </a:spcBef>
              <a:buClr>
                <a:srgbClr val="FFCC00"/>
              </a:buClr>
              <a:buSzPct val="70000"/>
              <a:defRPr/>
            </a:pPr>
            <a:r>
              <a:rPr lang="zh-CN" altLang="en-US" sz="2400" b="1" smtClean="0">
                <a:latin typeface="黑体" pitchFamily="2" charset="-122"/>
                <a:ea typeface="黑体" pitchFamily="2" charset="-122"/>
              </a:rPr>
              <a:t>重点关注 </a:t>
            </a:r>
            <a:br>
              <a:rPr lang="zh-CN" altLang="en-US" sz="2400" b="1" smtClean="0">
                <a:latin typeface="黑体" pitchFamily="2" charset="-122"/>
                <a:ea typeface="黑体" pitchFamily="2" charset="-122"/>
              </a:rPr>
            </a:br>
            <a:r>
              <a:rPr lang="zh-CN" altLang="en-US" sz="2400" b="1" smtClean="0">
                <a:latin typeface="黑体" pitchFamily="2" charset="-122"/>
                <a:ea typeface="黑体" pitchFamily="2" charset="-122"/>
              </a:rPr>
              <a:t>   在税务处理上，不能简单地把职工薪酬作为工资薪金支出在税前扣除，应把会计上的职工薪酬分解为税法对应的费用支出，根据税法规定确定能否在税前扣除。</a:t>
            </a:r>
            <a:endParaRPr lang="zh-CN" altLang="en-US" sz="2400" smtClean="0">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4AC65B2B-8FD8-451B-B5B0-0A9608BAB72D}" type="slidenum">
              <a:rPr lang="en-US" altLang="zh-CN" sz="1400">
                <a:solidFill>
                  <a:srgbClr val="007A77"/>
                </a:solidFill>
              </a:rPr>
              <a:pPr algn="r" eaLnBrk="1" hangingPunct="1">
                <a:spcBef>
                  <a:spcPct val="0"/>
                </a:spcBef>
                <a:buClrTx/>
                <a:buSzTx/>
                <a:buFontTx/>
                <a:buNone/>
              </a:pPr>
              <a:t>144</a:t>
            </a:fld>
            <a:endParaRPr lang="en-US" altLang="zh-CN" sz="1400">
              <a:solidFill>
                <a:srgbClr val="007A77"/>
              </a:solidFill>
            </a:endParaRPr>
          </a:p>
        </p:txBody>
      </p:sp>
      <p:sp>
        <p:nvSpPr>
          <p:cNvPr id="150531" name="Rectangle 3"/>
          <p:cNvSpPr>
            <a:spLocks noGrp="1" noRot="1" noChangeArrowheads="1"/>
          </p:cNvSpPr>
          <p:nvPr>
            <p:ph type="body" idx="4294967295"/>
          </p:nvPr>
        </p:nvSpPr>
        <p:spPr>
          <a:xfrm>
            <a:off x="0" y="692150"/>
            <a:ext cx="9144000" cy="5545138"/>
          </a:xfrm>
        </p:spPr>
        <p:txBody>
          <a:bodyPr/>
          <a:lstStyle/>
          <a:p>
            <a:pPr marL="0" indent="0" eaLnBrk="1" hangingPunct="1">
              <a:buFont typeface="Wingdings" pitchFamily="2" charset="2"/>
              <a:buNone/>
            </a:pPr>
            <a:endParaRPr lang="en-US" altLang="zh-CN" sz="1100" b="1" smtClean="0"/>
          </a:p>
          <a:p>
            <a:pPr marL="0" indent="0" eaLnBrk="1" hangingPunct="1">
              <a:buClr>
                <a:srgbClr val="FFCC00"/>
              </a:buClr>
              <a:buSzPct val="70000"/>
              <a:buFont typeface="Wingdings" pitchFamily="2" charset="2"/>
              <a:buNone/>
            </a:pPr>
            <a:r>
              <a:rPr lang="en-US" altLang="zh-CN" sz="1100" b="1" smtClean="0"/>
              <a:t>       </a:t>
            </a:r>
          </a:p>
          <a:p>
            <a:pPr marL="0" indent="0" eaLnBrk="1" hangingPunct="1">
              <a:buClr>
                <a:srgbClr val="FFCC00"/>
              </a:buClr>
              <a:buSzPct val="70000"/>
              <a:buFont typeface="Wingdings" pitchFamily="2" charset="2"/>
              <a:buNone/>
            </a:pPr>
            <a:endParaRPr lang="en-US" altLang="zh-CN" sz="2400" b="1" smtClean="0">
              <a:latin typeface="黑体" pitchFamily="2" charset="-122"/>
              <a:ea typeface="黑体" pitchFamily="2" charset="-122"/>
            </a:endParaRPr>
          </a:p>
          <a:p>
            <a:pPr marL="0" indent="0" eaLnBrk="1" hangingPunct="1">
              <a:buClr>
                <a:srgbClr val="FFCC00"/>
              </a:buClr>
              <a:buSzPct val="70000"/>
              <a:buFont typeface="Wingdings" pitchFamily="2" charset="2"/>
              <a:buNone/>
            </a:pPr>
            <a:r>
              <a:rPr lang="en-US" altLang="zh-CN" sz="2400" b="1" smtClean="0">
                <a:latin typeface="黑体" pitchFamily="2" charset="-122"/>
                <a:ea typeface="黑体" pitchFamily="2" charset="-122"/>
              </a:rPr>
              <a:t>  1</a:t>
            </a:r>
            <a:r>
              <a:rPr lang="zh-CN" altLang="en-US" sz="2400" b="1" smtClean="0">
                <a:latin typeface="黑体" pitchFamily="2" charset="-122"/>
                <a:ea typeface="黑体" pitchFamily="2" charset="-122"/>
              </a:rPr>
              <a:t>、应交税费的核算内容</a:t>
            </a:r>
          </a:p>
          <a:p>
            <a:pPr marL="0" indent="0" eaLnBrk="1" hangingPunct="1">
              <a:buClr>
                <a:srgbClr val="FFCC00"/>
              </a:buClr>
              <a:buSzPct val="70000"/>
              <a:buFont typeface="Wingdings" pitchFamily="2" charset="2"/>
              <a:buNone/>
            </a:pPr>
            <a:r>
              <a:rPr lang="zh-CN" altLang="en-US" sz="2400" b="1" smtClean="0">
                <a:latin typeface="黑体" pitchFamily="2" charset="-122"/>
                <a:ea typeface="黑体" pitchFamily="2" charset="-122"/>
              </a:rPr>
              <a:t>    主要核算企业按照税法规定计算应交纳的各种税费，包括：增值税、消费税、营业税、城市维护建设税、企业所得税、资源税、土地增值税、房产税、土地使用税、车船使用税、</a:t>
            </a:r>
            <a:r>
              <a:rPr lang="zh-CN" altLang="en-US" sz="2400" b="1" smtClean="0">
                <a:solidFill>
                  <a:schemeClr val="hlink"/>
                </a:solidFill>
                <a:latin typeface="黑体" pitchFamily="2" charset="-122"/>
                <a:ea typeface="黑体" pitchFamily="2" charset="-122"/>
              </a:rPr>
              <a:t>教育费附加</a:t>
            </a:r>
            <a:r>
              <a:rPr lang="zh-CN" altLang="en-US" sz="2400" b="1" smtClean="0">
                <a:latin typeface="黑体" pitchFamily="2" charset="-122"/>
                <a:ea typeface="黑体" pitchFamily="2" charset="-122"/>
              </a:rPr>
              <a:t>、</a:t>
            </a:r>
            <a:r>
              <a:rPr lang="zh-CN" altLang="en-US" sz="2400" b="1" smtClean="0">
                <a:solidFill>
                  <a:schemeClr val="hlink"/>
                </a:solidFill>
                <a:latin typeface="黑体" pitchFamily="2" charset="-122"/>
                <a:ea typeface="黑体" pitchFamily="2" charset="-122"/>
              </a:rPr>
              <a:t>矿产资源补偿费</a:t>
            </a:r>
            <a:r>
              <a:rPr lang="zh-CN" altLang="en-US" sz="2400" b="1" smtClean="0">
                <a:latin typeface="黑体" pitchFamily="2" charset="-122"/>
                <a:ea typeface="黑体" pitchFamily="2" charset="-122"/>
              </a:rPr>
              <a:t>、</a:t>
            </a:r>
            <a:r>
              <a:rPr lang="zh-CN" altLang="en-US" sz="2400" b="1" smtClean="0">
                <a:solidFill>
                  <a:schemeClr val="hlink"/>
                </a:solidFill>
                <a:latin typeface="黑体" pitchFamily="2" charset="-122"/>
                <a:ea typeface="黑体" pitchFamily="2" charset="-122"/>
              </a:rPr>
              <a:t>排污费（新增）</a:t>
            </a:r>
            <a:r>
              <a:rPr lang="zh-CN" altLang="en-US" sz="2400" b="1" smtClean="0">
                <a:latin typeface="黑体" pitchFamily="2" charset="-122"/>
                <a:ea typeface="黑体" pitchFamily="2" charset="-122"/>
              </a:rPr>
              <a:t>等</a:t>
            </a:r>
          </a:p>
          <a:p>
            <a:pPr marL="0" indent="0" eaLnBrk="1" hangingPunct="1">
              <a:buClr>
                <a:srgbClr val="FFCC00"/>
              </a:buClr>
              <a:buSzPct val="70000"/>
              <a:buFont typeface="Wingdings" pitchFamily="2" charset="2"/>
              <a:buNone/>
            </a:pPr>
            <a:endParaRPr lang="zh-CN" altLang="en-US" sz="2400" b="1" smtClean="0">
              <a:latin typeface="黑体" pitchFamily="2" charset="-122"/>
              <a:ea typeface="黑体" pitchFamily="2" charset="-122"/>
            </a:endParaRPr>
          </a:p>
          <a:p>
            <a:pPr marL="0" indent="0" eaLnBrk="1" hangingPunct="1">
              <a:buClr>
                <a:srgbClr val="FFCC00"/>
              </a:buClr>
              <a:buSzPct val="70000"/>
              <a:buFont typeface="Wingdings" pitchFamily="2" charset="2"/>
              <a:buNone/>
            </a:pPr>
            <a:r>
              <a:rPr lang="en-US" altLang="zh-CN" sz="2400" b="1" smtClean="0">
                <a:latin typeface="黑体" pitchFamily="2" charset="-122"/>
                <a:ea typeface="黑体" pitchFamily="2" charset="-122"/>
              </a:rPr>
              <a:t>  2</a:t>
            </a:r>
            <a:r>
              <a:rPr lang="zh-CN" altLang="en-US" sz="2400" b="1" smtClean="0">
                <a:latin typeface="黑体" pitchFamily="2" charset="-122"/>
                <a:ea typeface="黑体" pitchFamily="2" charset="-122"/>
              </a:rPr>
              <a:t>、应交税费的会计处理</a:t>
            </a:r>
          </a:p>
          <a:p>
            <a:pPr marL="0" indent="0" eaLnBrk="1" hangingPunct="1">
              <a:buClr>
                <a:srgbClr val="FFCC00"/>
              </a:buClr>
              <a:buSzPct val="70000"/>
              <a:buFont typeface="Wingdings" pitchFamily="2" charset="2"/>
              <a:buNone/>
            </a:pPr>
            <a:r>
              <a:rPr lang="zh-CN" altLang="en-US" sz="2400" b="1" smtClean="0">
                <a:latin typeface="黑体" pitchFamily="2" charset="-122"/>
                <a:ea typeface="黑体" pitchFamily="2" charset="-122"/>
              </a:rPr>
              <a:t>    ⑴  应交增值税 </a:t>
            </a:r>
          </a:p>
          <a:p>
            <a:pPr marL="0" indent="0" eaLnBrk="1" hangingPunct="1">
              <a:buClr>
                <a:srgbClr val="FFCC00"/>
              </a:buClr>
              <a:buSzPct val="70000"/>
              <a:buFont typeface="Wingdings" pitchFamily="2" charset="2"/>
              <a:buNone/>
            </a:pPr>
            <a:r>
              <a:rPr lang="zh-CN" altLang="en-US" sz="2400" b="1" smtClean="0">
                <a:latin typeface="黑体" pitchFamily="2" charset="-122"/>
                <a:ea typeface="黑体" pitchFamily="2" charset="-122"/>
              </a:rPr>
              <a:t>   </a:t>
            </a:r>
            <a:r>
              <a:rPr lang="en-US" altLang="zh-CN" sz="2400" b="1" smtClean="0">
                <a:latin typeface="黑体" pitchFamily="2" charset="-122"/>
                <a:ea typeface="黑体" pitchFamily="2" charset="-122"/>
              </a:rPr>
              <a:t>Ⅰ</a:t>
            </a:r>
            <a:r>
              <a:rPr lang="zh-CN" altLang="en-US" sz="2400" b="1" smtClean="0">
                <a:latin typeface="黑体" pitchFamily="2" charset="-122"/>
                <a:ea typeface="黑体" pitchFamily="2" charset="-122"/>
              </a:rPr>
              <a:t>、进项税额转出</a:t>
            </a:r>
          </a:p>
          <a:p>
            <a:pPr marL="0" indent="0" eaLnBrk="1" hangingPunct="1">
              <a:buClr>
                <a:srgbClr val="FFCC00"/>
              </a:buClr>
              <a:buSzPct val="70000"/>
              <a:buFont typeface="Wingdings" pitchFamily="2" charset="2"/>
              <a:buNone/>
            </a:pPr>
            <a:r>
              <a:rPr lang="zh-CN" altLang="en-US" sz="2400" b="1" smtClean="0">
                <a:latin typeface="黑体" pitchFamily="2" charset="-122"/>
                <a:ea typeface="黑体" pitchFamily="2" charset="-122"/>
              </a:rPr>
              <a:t>例 某公司建造厂房领用生产用原材料</a:t>
            </a:r>
            <a:r>
              <a:rPr lang="en-US" altLang="zh-CN" sz="2400" b="1" smtClean="0">
                <a:latin typeface="黑体" pitchFamily="2" charset="-122"/>
                <a:ea typeface="黑体" pitchFamily="2" charset="-122"/>
              </a:rPr>
              <a:t>2</a:t>
            </a:r>
            <a:r>
              <a:rPr lang="zh-CN" altLang="en-US" sz="2400" b="1" smtClean="0">
                <a:latin typeface="黑体" pitchFamily="2" charset="-122"/>
                <a:ea typeface="黑体" pitchFamily="2" charset="-122"/>
              </a:rPr>
              <a:t>万元，原材料购入时支付的增值税为</a:t>
            </a:r>
            <a:r>
              <a:rPr lang="en-US" altLang="zh-CN" sz="2400" b="1" smtClean="0">
                <a:latin typeface="黑体" pitchFamily="2" charset="-122"/>
                <a:ea typeface="黑体" pitchFamily="2" charset="-122"/>
              </a:rPr>
              <a:t>3400</a:t>
            </a:r>
            <a:r>
              <a:rPr lang="zh-CN" altLang="en-US" sz="2400" b="1" smtClean="0">
                <a:latin typeface="黑体" pitchFamily="2" charset="-122"/>
                <a:ea typeface="黑体" pitchFamily="2" charset="-122"/>
              </a:rPr>
              <a:t>元，会计处理如下：</a:t>
            </a:r>
          </a:p>
          <a:p>
            <a:pPr marL="0" indent="0" eaLnBrk="1" hangingPunct="1">
              <a:buFont typeface="Wingdings" pitchFamily="2" charset="2"/>
              <a:buNone/>
            </a:pPr>
            <a:endParaRPr lang="zh-CN" altLang="en-US" sz="2400" b="1" smtClean="0">
              <a:latin typeface="黑体" pitchFamily="2" charset="-122"/>
              <a:ea typeface="黑体" pitchFamily="2" charset="-122"/>
            </a:endParaRPr>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150533" name="矩形 2"/>
          <p:cNvSpPr>
            <a:spLocks noChangeArrowheads="1"/>
          </p:cNvSpPr>
          <p:nvPr/>
        </p:nvSpPr>
        <p:spPr bwMode="auto">
          <a:xfrm>
            <a:off x="468313" y="692150"/>
            <a:ext cx="76327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r>
              <a:rPr lang="zh-CN" altLang="en-US" sz="2400" b="1">
                <a:latin typeface="Garamond" pitchFamily="18" charset="0"/>
                <a:ea typeface="黑体" pitchFamily="2" charset="-122"/>
              </a:rPr>
              <a:t>（六）应交税费</a:t>
            </a:r>
            <a:endParaRPr lang="zh-CN" altLang="en-US" sz="2400">
              <a:ea typeface="黑体" pitchFamily="2" charset="-122"/>
            </a:endParaRPr>
          </a:p>
        </p:txBody>
      </p:sp>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D3576AFB-047E-45F4-BFB6-447E24BD23AE}" type="slidenum">
              <a:rPr lang="en-US" altLang="zh-CN" sz="1400">
                <a:solidFill>
                  <a:srgbClr val="007A77"/>
                </a:solidFill>
              </a:rPr>
              <a:pPr algn="r" eaLnBrk="1" hangingPunct="1">
                <a:spcBef>
                  <a:spcPct val="0"/>
                </a:spcBef>
                <a:buClrTx/>
                <a:buSzTx/>
                <a:buFontTx/>
                <a:buNone/>
              </a:pPr>
              <a:t>145</a:t>
            </a:fld>
            <a:endParaRPr lang="en-US" altLang="zh-CN" sz="1400">
              <a:solidFill>
                <a:srgbClr val="007A77"/>
              </a:solidFill>
            </a:endParaRPr>
          </a:p>
        </p:txBody>
      </p:sp>
      <p:sp>
        <p:nvSpPr>
          <p:cNvPr id="151555"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468313" y="692150"/>
            <a:ext cx="8207375" cy="5351463"/>
          </a:xfrm>
          <a:prstGeom prst="rect">
            <a:avLst/>
          </a:prstGeom>
        </p:spPr>
        <p:txBody>
          <a:bodyPr>
            <a:spAutoFit/>
          </a:bodyPr>
          <a:lstStyle>
            <a:lvl1pPr marL="342900" indent="-3429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spcBef>
                <a:spcPct val="20000"/>
              </a:spcBef>
              <a:buClr>
                <a:srgbClr val="FFCC00"/>
              </a:buClr>
              <a:buSzPct val="70000"/>
              <a:defRPr/>
            </a:pPr>
            <a:r>
              <a:rPr lang="zh-CN" altLang="en-US" sz="2400" b="1" smtClean="0">
                <a:latin typeface="黑体" pitchFamily="2" charset="-122"/>
                <a:ea typeface="黑体" pitchFamily="2" charset="-122"/>
              </a:rPr>
              <a:t>借：在建工程　　　     　   23400</a:t>
            </a:r>
          </a:p>
          <a:p>
            <a:pPr eaLnBrk="1" hangingPunct="1">
              <a:spcBef>
                <a:spcPct val="20000"/>
              </a:spcBef>
              <a:buClr>
                <a:srgbClr val="FFCC00"/>
              </a:buClr>
              <a:buSzPct val="70000"/>
              <a:defRPr/>
            </a:pPr>
            <a:r>
              <a:rPr lang="zh-CN" altLang="en-US" sz="2400" b="1" smtClean="0">
                <a:latin typeface="黑体" pitchFamily="2" charset="-122"/>
                <a:ea typeface="黑体" pitchFamily="2" charset="-122"/>
              </a:rPr>
              <a:t>　　贷：原材料　　　　                  20000</a:t>
            </a:r>
          </a:p>
          <a:p>
            <a:pPr eaLnBrk="1" hangingPunct="1">
              <a:spcBef>
                <a:spcPct val="20000"/>
              </a:spcBef>
              <a:buClr>
                <a:srgbClr val="FFCC00"/>
              </a:buClr>
              <a:buSzPct val="70000"/>
              <a:defRPr/>
            </a:pPr>
            <a:r>
              <a:rPr lang="zh-CN" altLang="en-US" sz="2400" b="1" smtClean="0">
                <a:latin typeface="黑体" pitchFamily="2" charset="-122"/>
                <a:ea typeface="黑体" pitchFamily="2" charset="-122"/>
              </a:rPr>
              <a:t>    应交税费</a:t>
            </a:r>
            <a:r>
              <a:rPr lang="zh-CN" altLang="en-US" sz="2400" b="1" smtClean="0">
                <a:latin typeface="宋体"/>
                <a:ea typeface="黑体" pitchFamily="2" charset="-122"/>
              </a:rPr>
              <a:t>—</a:t>
            </a:r>
            <a:r>
              <a:rPr lang="zh-CN" altLang="en-US" sz="2400" b="1" smtClean="0">
                <a:latin typeface="黑体" pitchFamily="2" charset="-122"/>
                <a:ea typeface="黑体" pitchFamily="2" charset="-122"/>
              </a:rPr>
              <a:t>应交增值税（进项税额转出） 3400</a:t>
            </a:r>
          </a:p>
          <a:p>
            <a:pPr eaLnBrk="1" hangingPunct="1">
              <a:spcBef>
                <a:spcPct val="20000"/>
              </a:spcBef>
              <a:buClr>
                <a:srgbClr val="FFCC00"/>
              </a:buClr>
              <a:buSzPct val="70000"/>
              <a:defRPr/>
            </a:pPr>
            <a:endParaRPr lang="zh-CN" altLang="en-US" sz="2400" b="1" smtClean="0">
              <a:latin typeface="黑体" pitchFamily="2" charset="-122"/>
              <a:ea typeface="黑体" pitchFamily="2" charset="-122"/>
            </a:endParaRPr>
          </a:p>
          <a:p>
            <a:pPr eaLnBrk="1" hangingPunct="1">
              <a:spcBef>
                <a:spcPct val="20000"/>
              </a:spcBef>
              <a:buClr>
                <a:srgbClr val="FFCC00"/>
              </a:buClr>
              <a:buSzPct val="70000"/>
              <a:defRPr/>
            </a:pPr>
            <a:r>
              <a:rPr lang="zh-CN" altLang="en-US" sz="2400" b="1" smtClean="0">
                <a:latin typeface="黑体" pitchFamily="2" charset="-122"/>
                <a:ea typeface="黑体" pitchFamily="2" charset="-122"/>
              </a:rPr>
              <a:t>Ⅱ、出口退税</a:t>
            </a:r>
          </a:p>
          <a:p>
            <a:pPr eaLnBrk="1" hangingPunct="1">
              <a:spcBef>
                <a:spcPct val="20000"/>
              </a:spcBef>
              <a:buClr>
                <a:srgbClr val="FFCC00"/>
              </a:buClr>
              <a:buSzPct val="70000"/>
              <a:defRPr/>
            </a:pPr>
            <a:r>
              <a:rPr lang="zh-CN" altLang="en-US" sz="2400" b="1" smtClean="0">
                <a:latin typeface="黑体" pitchFamily="2" charset="-122"/>
                <a:ea typeface="黑体" pitchFamily="2" charset="-122"/>
              </a:rPr>
              <a:t>实行</a:t>
            </a:r>
            <a:r>
              <a:rPr lang="zh-CN" altLang="en-US" sz="2400" b="1" smtClean="0">
                <a:latin typeface="宋体"/>
                <a:ea typeface="黑体" pitchFamily="2" charset="-122"/>
              </a:rPr>
              <a:t>“</a:t>
            </a:r>
            <a:r>
              <a:rPr lang="zh-CN" altLang="en-US" sz="2400" b="1" smtClean="0">
                <a:latin typeface="黑体" pitchFamily="2" charset="-122"/>
                <a:ea typeface="黑体" pitchFamily="2" charset="-122"/>
              </a:rPr>
              <a:t>免、抵、退</a:t>
            </a:r>
            <a:r>
              <a:rPr lang="zh-CN" altLang="en-US" sz="2400" b="1" smtClean="0">
                <a:latin typeface="宋体"/>
                <a:ea typeface="黑体" pitchFamily="2" charset="-122"/>
              </a:rPr>
              <a:t>”</a:t>
            </a:r>
            <a:r>
              <a:rPr lang="zh-CN" altLang="en-US" sz="2400" b="1" smtClean="0">
                <a:latin typeface="黑体" pitchFamily="2" charset="-122"/>
                <a:ea typeface="黑体" pitchFamily="2" charset="-122"/>
              </a:rPr>
              <a:t>的企业，按应收的出口退税额</a:t>
            </a:r>
          </a:p>
          <a:p>
            <a:pPr eaLnBrk="1" hangingPunct="1">
              <a:spcBef>
                <a:spcPct val="20000"/>
              </a:spcBef>
              <a:buClr>
                <a:srgbClr val="FFCC00"/>
              </a:buClr>
              <a:buSzPct val="70000"/>
              <a:defRPr/>
            </a:pPr>
            <a:r>
              <a:rPr lang="zh-CN" altLang="en-US" sz="2400" b="1" smtClean="0">
                <a:latin typeface="黑体" pitchFamily="2" charset="-122"/>
                <a:ea typeface="黑体" pitchFamily="2" charset="-122"/>
              </a:rPr>
              <a:t>  借：其他应收款</a:t>
            </a:r>
          </a:p>
          <a:p>
            <a:pPr eaLnBrk="1" hangingPunct="1">
              <a:spcBef>
                <a:spcPct val="20000"/>
              </a:spcBef>
              <a:buClr>
                <a:srgbClr val="FFCC00"/>
              </a:buClr>
              <a:buSzPct val="70000"/>
              <a:defRPr/>
            </a:pPr>
            <a:r>
              <a:rPr lang="zh-CN" altLang="en-US" sz="2400" b="1" smtClean="0">
                <a:latin typeface="黑体" pitchFamily="2" charset="-122"/>
                <a:ea typeface="黑体" pitchFamily="2" charset="-122"/>
              </a:rPr>
              <a:t>      贷：应交税费</a:t>
            </a:r>
            <a:r>
              <a:rPr lang="zh-CN" altLang="en-US" sz="2400" b="1" smtClean="0">
                <a:latin typeface="宋体"/>
                <a:ea typeface="黑体" pitchFamily="2" charset="-122"/>
              </a:rPr>
              <a:t>—</a:t>
            </a:r>
            <a:r>
              <a:rPr lang="zh-CN" altLang="en-US" sz="2400" b="1" smtClean="0">
                <a:latin typeface="黑体" pitchFamily="2" charset="-122"/>
                <a:ea typeface="黑体" pitchFamily="2" charset="-122"/>
              </a:rPr>
              <a:t>应交增值税（出口退税） </a:t>
            </a:r>
          </a:p>
          <a:p>
            <a:pPr eaLnBrk="1" hangingPunct="1">
              <a:spcBef>
                <a:spcPct val="20000"/>
              </a:spcBef>
              <a:buClr>
                <a:srgbClr val="FFCC00"/>
              </a:buClr>
              <a:buSzPct val="70000"/>
              <a:defRPr/>
            </a:pPr>
            <a:endParaRPr lang="zh-CN" altLang="en-US" sz="2400" b="1" smtClean="0">
              <a:latin typeface="黑体" pitchFamily="2" charset="-122"/>
              <a:ea typeface="黑体" pitchFamily="2" charset="-122"/>
            </a:endParaRPr>
          </a:p>
          <a:p>
            <a:pPr eaLnBrk="1" hangingPunct="1">
              <a:spcBef>
                <a:spcPct val="20000"/>
              </a:spcBef>
              <a:buClr>
                <a:srgbClr val="FFCC00"/>
              </a:buClr>
              <a:buSzPct val="70000"/>
              <a:defRPr/>
            </a:pPr>
            <a:r>
              <a:rPr lang="zh-CN" altLang="en-US" sz="2400" b="1" smtClean="0">
                <a:latin typeface="黑体" pitchFamily="2" charset="-122"/>
                <a:ea typeface="黑体" pitchFamily="2" charset="-122"/>
              </a:rPr>
              <a:t>Ⅲ、交纳增值税</a:t>
            </a:r>
          </a:p>
          <a:p>
            <a:pPr eaLnBrk="1" hangingPunct="1">
              <a:spcBef>
                <a:spcPct val="20000"/>
              </a:spcBef>
              <a:buClr>
                <a:srgbClr val="FFCC00"/>
              </a:buClr>
              <a:buSzPct val="70000"/>
              <a:defRPr/>
            </a:pPr>
            <a:r>
              <a:rPr lang="zh-CN" altLang="en-US" sz="2400" b="1" smtClean="0">
                <a:latin typeface="黑体" pitchFamily="2" charset="-122"/>
                <a:ea typeface="黑体" pitchFamily="2" charset="-122"/>
              </a:rPr>
              <a:t>  借：应交税费</a:t>
            </a:r>
            <a:r>
              <a:rPr lang="zh-CN" altLang="en-US" sz="2400" b="1" smtClean="0">
                <a:latin typeface="宋体"/>
                <a:ea typeface="黑体" pitchFamily="2" charset="-122"/>
              </a:rPr>
              <a:t>—</a:t>
            </a:r>
            <a:r>
              <a:rPr lang="zh-CN" altLang="en-US" sz="2400" b="1" smtClean="0">
                <a:latin typeface="黑体" pitchFamily="2" charset="-122"/>
                <a:ea typeface="黑体" pitchFamily="2" charset="-122"/>
              </a:rPr>
              <a:t>应交增值税（已交税金）</a:t>
            </a:r>
          </a:p>
          <a:p>
            <a:pPr eaLnBrk="1" hangingPunct="1">
              <a:spcBef>
                <a:spcPct val="20000"/>
              </a:spcBef>
              <a:buClr>
                <a:srgbClr val="FFCC00"/>
              </a:buClr>
              <a:buSzPct val="70000"/>
              <a:defRPr/>
            </a:pPr>
            <a:r>
              <a:rPr lang="zh-CN" altLang="en-US" sz="2400" b="1" smtClean="0">
                <a:latin typeface="黑体" pitchFamily="2" charset="-122"/>
                <a:ea typeface="黑体" pitchFamily="2" charset="-122"/>
              </a:rPr>
              <a:t>      贷：银行存款　</a:t>
            </a:r>
            <a:r>
              <a:rPr lang="zh-CN" altLang="en-US" sz="2400" b="1" smtClean="0">
                <a:solidFill>
                  <a:srgbClr val="FFFFFF"/>
                </a:solidFill>
                <a:effectLst>
                  <a:outerShdw blurRad="38100" dist="38100" dir="2700000" algn="tl">
                    <a:srgbClr val="C0C0C0"/>
                  </a:outerShdw>
                </a:effectLst>
                <a:latin typeface="黑体" pitchFamily="2" charset="-122"/>
                <a:ea typeface="黑体" pitchFamily="2" charset="-122"/>
              </a:rPr>
              <a:t>　</a:t>
            </a:r>
            <a:r>
              <a:rPr lang="zh-CN" altLang="en-US" sz="2800" b="1" smtClean="0">
                <a:solidFill>
                  <a:srgbClr val="FFFFFF"/>
                </a:solidFill>
                <a:effectLst>
                  <a:outerShdw blurRad="38100" dist="38100" dir="2700000" algn="tl">
                    <a:srgbClr val="C0C0C0"/>
                  </a:outerShdw>
                </a:effectLst>
                <a:latin typeface="华文中宋" pitchFamily="2" charset="-122"/>
                <a:ea typeface="华文中宋" pitchFamily="2" charset="-122"/>
              </a:rPr>
              <a:t>　</a:t>
            </a:r>
            <a:endParaRPr lang="zh-CN" altLang="en-US" smtClean="0">
              <a:solidFill>
                <a:srgbClr val="000000"/>
              </a:solidFill>
            </a:endParaRPr>
          </a:p>
        </p:txBody>
      </p:sp>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D21774F5-170E-4B59-AC44-80B1346F7EF3}" type="slidenum">
              <a:rPr lang="en-US" altLang="zh-CN" sz="1400">
                <a:solidFill>
                  <a:srgbClr val="007A77"/>
                </a:solidFill>
              </a:rPr>
              <a:pPr algn="r" eaLnBrk="1" hangingPunct="1">
                <a:spcBef>
                  <a:spcPct val="0"/>
                </a:spcBef>
                <a:buClrTx/>
                <a:buSzTx/>
                <a:buFontTx/>
                <a:buNone/>
              </a:pPr>
              <a:t>146</a:t>
            </a:fld>
            <a:endParaRPr lang="en-US" altLang="zh-CN" sz="1400">
              <a:solidFill>
                <a:srgbClr val="007A77"/>
              </a:solidFill>
            </a:endParaRPr>
          </a:p>
        </p:txBody>
      </p:sp>
      <p:sp>
        <p:nvSpPr>
          <p:cNvPr id="152579"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152581" name="矩形 2"/>
          <p:cNvSpPr>
            <a:spLocks noChangeArrowheads="1"/>
          </p:cNvSpPr>
          <p:nvPr/>
        </p:nvSpPr>
        <p:spPr bwMode="auto">
          <a:xfrm>
            <a:off x="468313" y="692150"/>
            <a:ext cx="8064500" cy="556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buClr>
                <a:srgbClr val="FFCC00"/>
              </a:buClr>
              <a:buSzPct val="70000"/>
              <a:buFontTx/>
              <a:buNone/>
            </a:pPr>
            <a:r>
              <a:rPr lang="zh-CN" altLang="en-US" sz="2400" b="1">
                <a:latin typeface="黑体" pitchFamily="2" charset="-122"/>
                <a:ea typeface="黑体" pitchFamily="2" charset="-122"/>
              </a:rPr>
              <a:t>Ⅳ、小规模纳税人以及购入材料不能取得增值税专用发票的，发生的增值税计入材料采购成本</a:t>
            </a:r>
          </a:p>
          <a:p>
            <a:pPr eaLnBrk="1" hangingPunct="1">
              <a:buClr>
                <a:srgbClr val="FFCC00"/>
              </a:buClr>
              <a:buSzPct val="70000"/>
              <a:buFontTx/>
              <a:buNone/>
            </a:pPr>
            <a:r>
              <a:rPr lang="zh-CN" altLang="en-US" sz="2400" b="1">
                <a:latin typeface="黑体" pitchFamily="2" charset="-122"/>
                <a:ea typeface="黑体" pitchFamily="2" charset="-122"/>
              </a:rPr>
              <a:t>    借：材料采购</a:t>
            </a:r>
          </a:p>
          <a:p>
            <a:pPr eaLnBrk="1" hangingPunct="1">
              <a:buClr>
                <a:srgbClr val="FFCC00"/>
              </a:buClr>
              <a:buSzPct val="70000"/>
              <a:buFontTx/>
              <a:buNone/>
            </a:pPr>
            <a:r>
              <a:rPr lang="zh-CN" altLang="en-US" sz="2400" b="1">
                <a:latin typeface="黑体" pitchFamily="2" charset="-122"/>
                <a:ea typeface="黑体" pitchFamily="2" charset="-122"/>
              </a:rPr>
              <a:t>        在途物资</a:t>
            </a:r>
          </a:p>
          <a:p>
            <a:pPr eaLnBrk="1" hangingPunct="1">
              <a:buClr>
                <a:srgbClr val="FFCC00"/>
              </a:buClr>
              <a:buSzPct val="70000"/>
              <a:buFontTx/>
              <a:buNone/>
            </a:pPr>
            <a:r>
              <a:rPr lang="zh-CN" altLang="en-US" sz="2400" b="1">
                <a:latin typeface="黑体" pitchFamily="2" charset="-122"/>
                <a:ea typeface="黑体" pitchFamily="2" charset="-122"/>
              </a:rPr>
              <a:t>       贷 ：银行存款</a:t>
            </a:r>
          </a:p>
          <a:p>
            <a:pPr eaLnBrk="1" hangingPunct="1">
              <a:buClr>
                <a:srgbClr val="FFCC00"/>
              </a:buClr>
              <a:buSzPct val="70000"/>
              <a:buFontTx/>
              <a:buNone/>
            </a:pPr>
            <a:endParaRPr lang="zh-CN" altLang="en-US" sz="2400" b="1">
              <a:latin typeface="黑体" pitchFamily="2" charset="-122"/>
              <a:ea typeface="黑体" pitchFamily="2" charset="-122"/>
            </a:endParaRPr>
          </a:p>
          <a:p>
            <a:pPr eaLnBrk="1" hangingPunct="1">
              <a:buClr>
                <a:srgbClr val="FFCC00"/>
              </a:buClr>
              <a:buSzPct val="70000"/>
              <a:buFontTx/>
              <a:buNone/>
            </a:pPr>
            <a:r>
              <a:rPr lang="zh-CN" altLang="en-US" sz="2400" b="1">
                <a:latin typeface="黑体" pitchFamily="2" charset="-122"/>
                <a:ea typeface="黑体" pitchFamily="2" charset="-122"/>
              </a:rPr>
              <a:t>（2）应交消费税　</a:t>
            </a:r>
          </a:p>
          <a:p>
            <a:pPr eaLnBrk="1" hangingPunct="1">
              <a:buClr>
                <a:srgbClr val="FFCC00"/>
              </a:buClr>
              <a:buSzPct val="70000"/>
              <a:buFontTx/>
              <a:buNone/>
            </a:pPr>
            <a:endParaRPr lang="zh-CN" altLang="en-US" sz="2400" b="1">
              <a:latin typeface="黑体" pitchFamily="2" charset="-122"/>
              <a:ea typeface="黑体" pitchFamily="2" charset="-122"/>
            </a:endParaRPr>
          </a:p>
          <a:p>
            <a:pPr eaLnBrk="1" hangingPunct="1">
              <a:buClr>
                <a:srgbClr val="FFCC00"/>
              </a:buClr>
              <a:buSzPct val="70000"/>
              <a:buFontTx/>
              <a:buNone/>
            </a:pPr>
            <a:r>
              <a:rPr lang="zh-CN" altLang="en-US" sz="2400" b="1">
                <a:latin typeface="黑体" pitchFamily="2" charset="-122"/>
                <a:ea typeface="黑体" pitchFamily="2" charset="-122"/>
              </a:rPr>
              <a:t>Ⅰ、销售应税消费品</a:t>
            </a:r>
          </a:p>
          <a:p>
            <a:pPr eaLnBrk="1" hangingPunct="1">
              <a:buClr>
                <a:srgbClr val="FFCC00"/>
              </a:buClr>
              <a:buSzPct val="70000"/>
              <a:buFontTx/>
              <a:buNone/>
            </a:pPr>
            <a:r>
              <a:rPr lang="zh-CN" altLang="en-US" sz="2400" b="1">
                <a:latin typeface="黑体" pitchFamily="2" charset="-122"/>
                <a:ea typeface="黑体" pitchFamily="2" charset="-122"/>
              </a:rPr>
              <a:t>例：A公司销售所生产的化妆品，价款2万元（不含增值税）适用的消费税税率30%，会计处理如下：</a:t>
            </a:r>
          </a:p>
          <a:p>
            <a:pPr eaLnBrk="1" hangingPunct="1">
              <a:buClr>
                <a:srgbClr val="FFCC00"/>
              </a:buClr>
              <a:buSzPct val="70000"/>
              <a:buFontTx/>
              <a:buNone/>
            </a:pPr>
            <a:r>
              <a:rPr lang="zh-CN" altLang="en-US" sz="2400" b="1">
                <a:latin typeface="黑体" pitchFamily="2" charset="-122"/>
                <a:ea typeface="黑体" pitchFamily="2" charset="-122"/>
              </a:rPr>
              <a:t>     借：营业税金及附加</a:t>
            </a:r>
          </a:p>
          <a:p>
            <a:pPr eaLnBrk="1" hangingPunct="1">
              <a:buClr>
                <a:srgbClr val="FFCC00"/>
              </a:buClr>
              <a:buSzPct val="70000"/>
              <a:buFontTx/>
              <a:buNone/>
            </a:pPr>
            <a:r>
              <a:rPr lang="zh-CN" altLang="en-US" sz="2400" b="1">
                <a:latin typeface="黑体" pitchFamily="2" charset="-122"/>
                <a:ea typeface="黑体" pitchFamily="2" charset="-122"/>
              </a:rPr>
              <a:t>         贷：应交税费　</a:t>
            </a:r>
            <a:r>
              <a:rPr lang="zh-CN" altLang="en-US" sz="2400" b="1">
                <a:latin typeface="宋体" pitchFamily="2" charset="-122"/>
                <a:ea typeface="黑体" pitchFamily="2" charset="-122"/>
              </a:rPr>
              <a:t>—</a:t>
            </a:r>
            <a:r>
              <a:rPr lang="zh-CN" altLang="en-US" sz="2400" b="1">
                <a:latin typeface="黑体" pitchFamily="2" charset="-122"/>
                <a:ea typeface="黑体" pitchFamily="2" charset="-122"/>
              </a:rPr>
              <a:t>应交消费税</a:t>
            </a:r>
          </a:p>
        </p:txBody>
      </p:sp>
    </p:spTree>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54A86134-45F3-466F-9E50-0EFFB9AEDF0C}" type="slidenum">
              <a:rPr lang="en-US" altLang="zh-CN" sz="1400">
                <a:solidFill>
                  <a:srgbClr val="007A77"/>
                </a:solidFill>
              </a:rPr>
              <a:pPr algn="r" eaLnBrk="1" hangingPunct="1">
                <a:spcBef>
                  <a:spcPct val="0"/>
                </a:spcBef>
                <a:buClrTx/>
                <a:buSzTx/>
                <a:buFontTx/>
                <a:buNone/>
              </a:pPr>
              <a:t>147</a:t>
            </a:fld>
            <a:endParaRPr lang="en-US" altLang="zh-CN" sz="1400">
              <a:solidFill>
                <a:srgbClr val="007A77"/>
              </a:solidFill>
            </a:endParaRPr>
          </a:p>
        </p:txBody>
      </p:sp>
      <p:sp>
        <p:nvSpPr>
          <p:cNvPr id="153603" name="Rectangle 3"/>
          <p:cNvSpPr>
            <a:spLocks noGrp="1" noRot="1" noChangeArrowheads="1"/>
          </p:cNvSpPr>
          <p:nvPr>
            <p:ph type="body" idx="4294967295"/>
          </p:nvPr>
        </p:nvSpPr>
        <p:spPr>
          <a:xfrm>
            <a:off x="0" y="476250"/>
            <a:ext cx="8964613"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153605" name="矩形 2"/>
          <p:cNvSpPr>
            <a:spLocks noChangeArrowheads="1"/>
          </p:cNvSpPr>
          <p:nvPr/>
        </p:nvSpPr>
        <p:spPr bwMode="auto">
          <a:xfrm>
            <a:off x="179388" y="692150"/>
            <a:ext cx="8064500" cy="513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lnSpc>
                <a:spcPct val="80000"/>
              </a:lnSpc>
              <a:buClr>
                <a:srgbClr val="FFCC00"/>
              </a:buClr>
              <a:buSzPct val="70000"/>
              <a:buFontTx/>
              <a:buNone/>
            </a:pPr>
            <a:r>
              <a:rPr lang="en-US" altLang="zh-CN" sz="2400" b="1">
                <a:latin typeface="黑体" pitchFamily="2" charset="-122"/>
                <a:ea typeface="黑体" pitchFamily="2" charset="-122"/>
              </a:rPr>
              <a:t>Ⅱ</a:t>
            </a:r>
            <a:r>
              <a:rPr lang="zh-CN" altLang="en-US" sz="2400" b="1">
                <a:latin typeface="黑体" pitchFamily="2" charset="-122"/>
                <a:ea typeface="黑体" pitchFamily="2" charset="-122"/>
              </a:rPr>
              <a:t>  委托加工应税消费品</a:t>
            </a:r>
          </a:p>
          <a:p>
            <a:pPr eaLnBrk="1" hangingPunct="1">
              <a:lnSpc>
                <a:spcPct val="80000"/>
              </a:lnSpc>
              <a:buClr>
                <a:srgbClr val="FFCC00"/>
              </a:buClr>
              <a:buSzPct val="70000"/>
              <a:buFontTx/>
              <a:buNone/>
            </a:pPr>
            <a:r>
              <a:rPr lang="zh-CN" altLang="en-US" sz="2400" b="1">
                <a:latin typeface="黑体" pitchFamily="2" charset="-122"/>
                <a:ea typeface="黑体" pitchFamily="2" charset="-122"/>
              </a:rPr>
              <a:t>    企业如有应交消费税的委托加工物资，一般应</a:t>
            </a:r>
            <a:endParaRPr lang="en-US" altLang="zh-CN" sz="2400" b="1">
              <a:latin typeface="黑体" pitchFamily="2" charset="-122"/>
              <a:ea typeface="黑体" pitchFamily="2" charset="-122"/>
            </a:endParaRPr>
          </a:p>
          <a:p>
            <a:pPr eaLnBrk="1" hangingPunct="1">
              <a:lnSpc>
                <a:spcPct val="80000"/>
              </a:lnSpc>
              <a:buClr>
                <a:srgbClr val="FFCC00"/>
              </a:buClr>
              <a:buSzPct val="70000"/>
              <a:buFontTx/>
              <a:buNone/>
            </a:pPr>
            <a:r>
              <a:rPr lang="zh-CN" altLang="en-US" sz="2400" b="1">
                <a:latin typeface="黑体" pitchFamily="2" charset="-122"/>
                <a:ea typeface="黑体" pitchFamily="2" charset="-122"/>
              </a:rPr>
              <a:t>由受托方代收代缴税款（除受托加工或翻新改制金</a:t>
            </a:r>
            <a:endParaRPr lang="en-US" altLang="zh-CN" sz="2400" b="1">
              <a:latin typeface="黑体" pitchFamily="2" charset="-122"/>
              <a:ea typeface="黑体" pitchFamily="2" charset="-122"/>
            </a:endParaRPr>
          </a:p>
          <a:p>
            <a:pPr eaLnBrk="1" hangingPunct="1">
              <a:lnSpc>
                <a:spcPct val="80000"/>
              </a:lnSpc>
              <a:buClr>
                <a:srgbClr val="FFCC00"/>
              </a:buClr>
              <a:buSzPct val="70000"/>
              <a:buFontTx/>
              <a:buNone/>
            </a:pPr>
            <a:r>
              <a:rPr lang="zh-CN" altLang="en-US" sz="2400" b="1">
                <a:latin typeface="黑体" pitchFamily="2" charset="-122"/>
                <a:ea typeface="黑体" pitchFamily="2" charset="-122"/>
              </a:rPr>
              <a:t>银首饰按税法规定由受托方交纳消费税外）</a:t>
            </a:r>
          </a:p>
          <a:p>
            <a:pPr eaLnBrk="1" hangingPunct="1">
              <a:lnSpc>
                <a:spcPct val="80000"/>
              </a:lnSpc>
              <a:buClr>
                <a:srgbClr val="FFCC00"/>
              </a:buClr>
              <a:buSzPct val="70000"/>
              <a:buFontTx/>
              <a:buNone/>
            </a:pPr>
            <a:endParaRPr lang="zh-CN" altLang="en-US" sz="2400" b="1">
              <a:latin typeface="黑体" pitchFamily="2" charset="-122"/>
              <a:ea typeface="黑体" pitchFamily="2" charset="-122"/>
            </a:endParaRPr>
          </a:p>
          <a:p>
            <a:pPr eaLnBrk="1" hangingPunct="1">
              <a:lnSpc>
                <a:spcPct val="80000"/>
              </a:lnSpc>
              <a:buClr>
                <a:srgbClr val="FFCC00"/>
              </a:buClr>
              <a:buSzPct val="70000"/>
              <a:buFontTx/>
              <a:buNone/>
            </a:pPr>
            <a:r>
              <a:rPr lang="zh-CN" altLang="en-US" sz="2400" b="1">
                <a:latin typeface="黑体" pitchFamily="2" charset="-122"/>
                <a:ea typeface="黑体" pitchFamily="2" charset="-122"/>
              </a:rPr>
              <a:t>    委托加工物资收回后直接用于销售的，将代收</a:t>
            </a:r>
            <a:endParaRPr lang="en-US" altLang="zh-CN" sz="2400" b="1">
              <a:latin typeface="黑体" pitchFamily="2" charset="-122"/>
              <a:ea typeface="黑体" pitchFamily="2" charset="-122"/>
            </a:endParaRPr>
          </a:p>
          <a:p>
            <a:pPr eaLnBrk="1" hangingPunct="1">
              <a:lnSpc>
                <a:spcPct val="80000"/>
              </a:lnSpc>
              <a:buClr>
                <a:srgbClr val="FFCC00"/>
              </a:buClr>
              <a:buSzPct val="70000"/>
              <a:buFontTx/>
              <a:buNone/>
            </a:pPr>
            <a:r>
              <a:rPr lang="zh-CN" altLang="en-US" sz="2400" b="1">
                <a:latin typeface="黑体" pitchFamily="2" charset="-122"/>
                <a:ea typeface="黑体" pitchFamily="2" charset="-122"/>
              </a:rPr>
              <a:t>代交的消费税计入委托加工物资的成本</a:t>
            </a:r>
          </a:p>
          <a:p>
            <a:pPr eaLnBrk="1" hangingPunct="1">
              <a:lnSpc>
                <a:spcPct val="80000"/>
              </a:lnSpc>
              <a:buClr>
                <a:srgbClr val="FFCC00"/>
              </a:buClr>
              <a:buSzPct val="70000"/>
              <a:buFontTx/>
              <a:buNone/>
            </a:pPr>
            <a:r>
              <a:rPr lang="zh-CN" altLang="en-US" sz="2400" b="1">
                <a:latin typeface="黑体" pitchFamily="2" charset="-122"/>
                <a:ea typeface="黑体" pitchFamily="2" charset="-122"/>
              </a:rPr>
              <a:t>    借：库存商品等</a:t>
            </a:r>
          </a:p>
          <a:p>
            <a:pPr eaLnBrk="1" hangingPunct="1">
              <a:lnSpc>
                <a:spcPct val="80000"/>
              </a:lnSpc>
              <a:buClr>
                <a:srgbClr val="FFCC00"/>
              </a:buClr>
              <a:buSzPct val="70000"/>
              <a:buFontTx/>
              <a:buNone/>
            </a:pPr>
            <a:r>
              <a:rPr lang="zh-CN" altLang="en-US" sz="2400" b="1">
                <a:latin typeface="黑体" pitchFamily="2" charset="-122"/>
                <a:ea typeface="黑体" pitchFamily="2" charset="-122"/>
              </a:rPr>
              <a:t>       贷：应付账款、银行存款等</a:t>
            </a:r>
          </a:p>
          <a:p>
            <a:pPr eaLnBrk="1" hangingPunct="1">
              <a:lnSpc>
                <a:spcPct val="80000"/>
              </a:lnSpc>
              <a:buClr>
                <a:srgbClr val="FFCC00"/>
              </a:buClr>
              <a:buSzPct val="70000"/>
              <a:buFontTx/>
              <a:buNone/>
            </a:pPr>
            <a:endParaRPr lang="zh-CN" altLang="en-US" sz="2400" b="1">
              <a:latin typeface="黑体" pitchFamily="2" charset="-122"/>
              <a:ea typeface="黑体" pitchFamily="2" charset="-122"/>
            </a:endParaRPr>
          </a:p>
          <a:p>
            <a:pPr eaLnBrk="1" hangingPunct="1">
              <a:lnSpc>
                <a:spcPct val="80000"/>
              </a:lnSpc>
              <a:buClr>
                <a:srgbClr val="FFCC00"/>
              </a:buClr>
              <a:buSzPct val="70000"/>
              <a:buFontTx/>
              <a:buNone/>
            </a:pPr>
            <a:r>
              <a:rPr lang="zh-CN" altLang="en-US" sz="2400" b="1">
                <a:latin typeface="黑体" pitchFamily="2" charset="-122"/>
                <a:ea typeface="黑体" pitchFamily="2" charset="-122"/>
              </a:rPr>
              <a:t>    委托加工物资收回后用于连续生产，按规定准</a:t>
            </a:r>
            <a:endParaRPr lang="en-US" altLang="zh-CN" sz="2400" b="1">
              <a:latin typeface="黑体" pitchFamily="2" charset="-122"/>
              <a:ea typeface="黑体" pitchFamily="2" charset="-122"/>
            </a:endParaRPr>
          </a:p>
          <a:p>
            <a:pPr eaLnBrk="1" hangingPunct="1">
              <a:lnSpc>
                <a:spcPct val="80000"/>
              </a:lnSpc>
              <a:buClr>
                <a:srgbClr val="FFCC00"/>
              </a:buClr>
              <a:buSzPct val="70000"/>
              <a:buFontTx/>
              <a:buNone/>
            </a:pPr>
            <a:r>
              <a:rPr lang="zh-CN" altLang="en-US" sz="2400" b="1">
                <a:latin typeface="黑体" pitchFamily="2" charset="-122"/>
                <a:ea typeface="黑体" pitchFamily="2" charset="-122"/>
              </a:rPr>
              <a:t>予抵扣的，对于代收代交准予抵扣的消费税</a:t>
            </a:r>
          </a:p>
          <a:p>
            <a:pPr eaLnBrk="1" hangingPunct="1">
              <a:lnSpc>
                <a:spcPct val="80000"/>
              </a:lnSpc>
              <a:buClr>
                <a:srgbClr val="FFCC00"/>
              </a:buClr>
              <a:buSzPct val="70000"/>
              <a:buFontTx/>
              <a:buNone/>
            </a:pPr>
            <a:r>
              <a:rPr lang="zh-CN" altLang="en-US" sz="2400" b="1">
                <a:latin typeface="黑体" pitchFamily="2" charset="-122"/>
                <a:ea typeface="黑体" pitchFamily="2" charset="-122"/>
              </a:rPr>
              <a:t>    借：应交税费-应交消费税</a:t>
            </a:r>
          </a:p>
          <a:p>
            <a:pPr eaLnBrk="1" hangingPunct="1">
              <a:lnSpc>
                <a:spcPct val="80000"/>
              </a:lnSpc>
              <a:buClr>
                <a:srgbClr val="FFCC00"/>
              </a:buClr>
              <a:buSzPct val="70000"/>
              <a:buFontTx/>
              <a:buNone/>
            </a:pPr>
            <a:r>
              <a:rPr lang="zh-CN" altLang="en-US" sz="2400" b="1">
                <a:latin typeface="黑体" pitchFamily="2" charset="-122"/>
                <a:ea typeface="黑体" pitchFamily="2" charset="-122"/>
              </a:rPr>
              <a:t>       贷：应付账款、银行存款等</a:t>
            </a:r>
          </a:p>
        </p:txBody>
      </p:sp>
    </p:spTree>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564498C5-DB2C-4814-81FA-39BB3A1FA5D5}" type="slidenum">
              <a:rPr lang="en-US" altLang="zh-CN" sz="1400">
                <a:solidFill>
                  <a:srgbClr val="007A77"/>
                </a:solidFill>
              </a:rPr>
              <a:pPr algn="r" eaLnBrk="1" hangingPunct="1">
                <a:spcBef>
                  <a:spcPct val="0"/>
                </a:spcBef>
                <a:buClrTx/>
                <a:buSzTx/>
                <a:buFontTx/>
                <a:buNone/>
              </a:pPr>
              <a:t>148</a:t>
            </a:fld>
            <a:endParaRPr lang="en-US" altLang="zh-CN" sz="1400">
              <a:solidFill>
                <a:srgbClr val="007A77"/>
              </a:solidFill>
            </a:endParaRPr>
          </a:p>
        </p:txBody>
      </p:sp>
      <p:sp>
        <p:nvSpPr>
          <p:cNvPr id="154627"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154629" name="矩形 2"/>
          <p:cNvSpPr>
            <a:spLocks noChangeArrowheads="1"/>
          </p:cNvSpPr>
          <p:nvPr/>
        </p:nvSpPr>
        <p:spPr bwMode="auto">
          <a:xfrm>
            <a:off x="250825" y="836613"/>
            <a:ext cx="7993063" cy="228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r>
              <a:rPr lang="en-US" altLang="zh-CN" sz="2400" b="1">
                <a:latin typeface="黑体" pitchFamily="2" charset="-122"/>
                <a:ea typeface="黑体" pitchFamily="2" charset="-122"/>
              </a:rPr>
              <a:t>Ⅲ</a:t>
            </a:r>
            <a:r>
              <a:rPr lang="zh-CN" altLang="en-US" sz="2400" b="1">
                <a:latin typeface="黑体" pitchFamily="2" charset="-122"/>
                <a:ea typeface="黑体" pitchFamily="2" charset="-122"/>
              </a:rPr>
              <a:t> 进口应税消费品</a:t>
            </a:r>
            <a:br>
              <a:rPr lang="zh-CN" altLang="en-US" sz="2400" b="1">
                <a:latin typeface="黑体" pitchFamily="2" charset="-122"/>
                <a:ea typeface="黑体" pitchFamily="2" charset="-122"/>
              </a:rPr>
            </a:br>
            <a:r>
              <a:rPr lang="zh-CN" altLang="en-US" sz="2400" b="1">
                <a:latin typeface="黑体" pitchFamily="2" charset="-122"/>
                <a:ea typeface="黑体" pitchFamily="2" charset="-122"/>
              </a:rPr>
              <a:t>   企业进口应税物资在进口环节应交的消费税，计入该项物资的成本    </a:t>
            </a:r>
            <a:br>
              <a:rPr lang="zh-CN" altLang="en-US" sz="2400" b="1">
                <a:latin typeface="黑体" pitchFamily="2" charset="-122"/>
                <a:ea typeface="黑体" pitchFamily="2" charset="-122"/>
              </a:rPr>
            </a:br>
            <a:r>
              <a:rPr lang="zh-CN" altLang="en-US" sz="2400" b="1">
                <a:latin typeface="黑体" pitchFamily="2" charset="-122"/>
                <a:ea typeface="黑体" pitchFamily="2" charset="-122"/>
              </a:rPr>
              <a:t>    借：材料采购</a:t>
            </a:r>
            <a:br>
              <a:rPr lang="zh-CN" altLang="en-US" sz="2400" b="1">
                <a:latin typeface="黑体" pitchFamily="2" charset="-122"/>
                <a:ea typeface="黑体" pitchFamily="2" charset="-122"/>
              </a:rPr>
            </a:br>
            <a:r>
              <a:rPr lang="zh-CN" altLang="en-US" sz="2400" b="1">
                <a:latin typeface="黑体" pitchFamily="2" charset="-122"/>
                <a:ea typeface="黑体" pitchFamily="2" charset="-122"/>
              </a:rPr>
              <a:t>        固定资产等</a:t>
            </a:r>
            <a:br>
              <a:rPr lang="zh-CN" altLang="en-US" sz="2400" b="1">
                <a:latin typeface="黑体" pitchFamily="2" charset="-122"/>
                <a:ea typeface="黑体" pitchFamily="2" charset="-122"/>
              </a:rPr>
            </a:br>
            <a:r>
              <a:rPr lang="zh-CN" altLang="en-US" sz="2400" b="1">
                <a:latin typeface="黑体" pitchFamily="2" charset="-122"/>
                <a:ea typeface="黑体" pitchFamily="2" charset="-122"/>
              </a:rPr>
              <a:t>        贷：银行存款</a:t>
            </a:r>
            <a:endParaRPr lang="zh-CN" altLang="en-US" sz="2400">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9E481392-7850-4363-B3B6-D63FCD42DE96}" type="slidenum">
              <a:rPr lang="en-US" altLang="zh-CN" sz="1400">
                <a:solidFill>
                  <a:srgbClr val="007A77"/>
                </a:solidFill>
              </a:rPr>
              <a:pPr algn="r" eaLnBrk="1" hangingPunct="1">
                <a:spcBef>
                  <a:spcPct val="0"/>
                </a:spcBef>
                <a:buClrTx/>
                <a:buSzTx/>
                <a:buFontTx/>
                <a:buNone/>
              </a:pPr>
              <a:t>149</a:t>
            </a:fld>
            <a:endParaRPr lang="en-US" altLang="zh-CN" sz="1400">
              <a:solidFill>
                <a:srgbClr val="007A77"/>
              </a:solidFill>
            </a:endParaRPr>
          </a:p>
        </p:txBody>
      </p:sp>
      <p:sp>
        <p:nvSpPr>
          <p:cNvPr id="155651"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155653" name="矩形 2"/>
          <p:cNvSpPr>
            <a:spLocks noChangeArrowheads="1"/>
          </p:cNvSpPr>
          <p:nvPr/>
        </p:nvSpPr>
        <p:spPr bwMode="auto">
          <a:xfrm>
            <a:off x="539750" y="692150"/>
            <a:ext cx="7993063" cy="509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lnSpc>
                <a:spcPct val="90000"/>
              </a:lnSpc>
              <a:buClr>
                <a:srgbClr val="FFCC00"/>
              </a:buClr>
              <a:buSzPct val="70000"/>
              <a:buFontTx/>
              <a:buNone/>
            </a:pPr>
            <a:r>
              <a:rPr lang="zh-CN" altLang="en-US" sz="2400" b="1">
                <a:latin typeface="黑体" pitchFamily="2" charset="-122"/>
                <a:ea typeface="黑体" pitchFamily="2" charset="-122"/>
              </a:rPr>
              <a:t>（</a:t>
            </a:r>
            <a:r>
              <a:rPr lang="en-US" altLang="zh-CN" sz="2400" b="1">
                <a:latin typeface="黑体" pitchFamily="2" charset="-122"/>
                <a:ea typeface="黑体" pitchFamily="2" charset="-122"/>
              </a:rPr>
              <a:t>3</a:t>
            </a:r>
            <a:r>
              <a:rPr lang="zh-CN" altLang="en-US" sz="2400" b="1">
                <a:latin typeface="黑体" pitchFamily="2" charset="-122"/>
                <a:ea typeface="黑体" pitchFamily="2" charset="-122"/>
              </a:rPr>
              <a:t>）应交营业税</a:t>
            </a:r>
          </a:p>
          <a:p>
            <a:pPr eaLnBrk="1" hangingPunct="1">
              <a:lnSpc>
                <a:spcPct val="90000"/>
              </a:lnSpc>
              <a:buClr>
                <a:srgbClr val="FFCC00"/>
              </a:buClr>
              <a:buSzPct val="70000"/>
              <a:buFontTx/>
              <a:buNone/>
            </a:pPr>
            <a:r>
              <a:rPr lang="zh-CN" altLang="en-US" sz="2400" b="1">
                <a:latin typeface="黑体" pitchFamily="2" charset="-122"/>
                <a:ea typeface="黑体" pitchFamily="2" charset="-122"/>
              </a:rPr>
              <a:t>   营业税是对在我国境内提供应税劳务、转让无形资产和销售不动产的单位和个人征收的流转税。</a:t>
            </a:r>
          </a:p>
          <a:p>
            <a:pPr eaLnBrk="1" hangingPunct="1">
              <a:lnSpc>
                <a:spcPct val="90000"/>
              </a:lnSpc>
              <a:buClr>
                <a:srgbClr val="FFCC00"/>
              </a:buClr>
              <a:buSzPct val="70000"/>
              <a:buFontTx/>
              <a:buNone/>
            </a:pPr>
            <a:r>
              <a:rPr lang="zh-CN" altLang="en-US" sz="2400" b="1">
                <a:latin typeface="黑体" pitchFamily="2" charset="-122"/>
                <a:ea typeface="黑体" pitchFamily="2" charset="-122"/>
              </a:rPr>
              <a:t>   例：某小企业对外提供运输业务（主营业务）</a:t>
            </a:r>
            <a:r>
              <a:rPr lang="en-US" altLang="zh-CN" sz="2400" b="1">
                <a:latin typeface="黑体" pitchFamily="2" charset="-122"/>
                <a:ea typeface="黑体" pitchFamily="2" charset="-122"/>
              </a:rPr>
              <a:t>1</a:t>
            </a:r>
            <a:r>
              <a:rPr lang="zh-CN" altLang="en-US" sz="2400" b="1">
                <a:latin typeface="黑体" pitchFamily="2" charset="-122"/>
                <a:ea typeface="黑体" pitchFamily="2" charset="-122"/>
              </a:rPr>
              <a:t>月收入</a:t>
            </a:r>
            <a:r>
              <a:rPr lang="en-US" altLang="zh-CN" sz="2400" b="1">
                <a:latin typeface="黑体" pitchFamily="2" charset="-122"/>
                <a:ea typeface="黑体" pitchFamily="2" charset="-122"/>
              </a:rPr>
              <a:t>3</a:t>
            </a:r>
            <a:r>
              <a:rPr lang="zh-CN" altLang="en-US" sz="2400" b="1">
                <a:latin typeface="黑体" pitchFamily="2" charset="-122"/>
                <a:ea typeface="黑体" pitchFamily="2" charset="-122"/>
              </a:rPr>
              <a:t>万元，已入账。营业税税率</a:t>
            </a:r>
            <a:r>
              <a:rPr lang="en-US" altLang="zh-CN" sz="2400" b="1">
                <a:latin typeface="黑体" pitchFamily="2" charset="-122"/>
                <a:ea typeface="黑体" pitchFamily="2" charset="-122"/>
              </a:rPr>
              <a:t>3%</a:t>
            </a:r>
            <a:r>
              <a:rPr lang="zh-CN" altLang="en-US" sz="2400" b="1">
                <a:latin typeface="黑体" pitchFamily="2" charset="-122"/>
                <a:ea typeface="黑体" pitchFamily="2" charset="-122"/>
              </a:rPr>
              <a:t>，处理如下：</a:t>
            </a:r>
          </a:p>
          <a:p>
            <a:pPr eaLnBrk="1" hangingPunct="1">
              <a:lnSpc>
                <a:spcPct val="90000"/>
              </a:lnSpc>
              <a:buClr>
                <a:srgbClr val="FFCC00"/>
              </a:buClr>
              <a:buSzPct val="70000"/>
              <a:buFontTx/>
              <a:buNone/>
            </a:pPr>
            <a:r>
              <a:rPr lang="zh-CN" altLang="en-US" sz="2400" b="1">
                <a:latin typeface="黑体" pitchFamily="2" charset="-122"/>
                <a:ea typeface="黑体" pitchFamily="2" charset="-122"/>
              </a:rPr>
              <a:t>  取得营业收入时：</a:t>
            </a:r>
          </a:p>
          <a:p>
            <a:pPr eaLnBrk="1" hangingPunct="1">
              <a:lnSpc>
                <a:spcPct val="90000"/>
              </a:lnSpc>
              <a:buClr>
                <a:srgbClr val="FFCC00"/>
              </a:buClr>
              <a:buSzPct val="70000"/>
              <a:buFontTx/>
              <a:buNone/>
            </a:pPr>
            <a:r>
              <a:rPr lang="zh-CN" altLang="en-US" sz="2400" b="1">
                <a:latin typeface="黑体" pitchFamily="2" charset="-122"/>
                <a:ea typeface="黑体" pitchFamily="2" charset="-122"/>
              </a:rPr>
              <a:t>     借：银行存款              </a:t>
            </a:r>
            <a:r>
              <a:rPr lang="en-US" altLang="zh-CN" sz="2400" b="1">
                <a:latin typeface="黑体" pitchFamily="2" charset="-122"/>
                <a:ea typeface="黑体" pitchFamily="2" charset="-122"/>
              </a:rPr>
              <a:t>30000</a:t>
            </a:r>
          </a:p>
          <a:p>
            <a:pPr eaLnBrk="1" hangingPunct="1">
              <a:lnSpc>
                <a:spcPct val="90000"/>
              </a:lnSpc>
              <a:buClr>
                <a:srgbClr val="FFCC00"/>
              </a:buClr>
              <a:buSzPct val="70000"/>
              <a:buFontTx/>
              <a:buNone/>
            </a:pPr>
            <a:r>
              <a:rPr lang="en-US" altLang="zh-CN" sz="2400" b="1">
                <a:latin typeface="黑体" pitchFamily="2" charset="-122"/>
                <a:ea typeface="黑体" pitchFamily="2" charset="-122"/>
              </a:rPr>
              <a:t>         </a:t>
            </a:r>
            <a:r>
              <a:rPr lang="zh-CN" altLang="en-US" sz="2400" b="1">
                <a:latin typeface="黑体" pitchFamily="2" charset="-122"/>
                <a:ea typeface="黑体" pitchFamily="2" charset="-122"/>
              </a:rPr>
              <a:t>贷：主营业务收入            </a:t>
            </a:r>
            <a:r>
              <a:rPr lang="en-US" altLang="zh-CN" sz="2400" b="1">
                <a:latin typeface="黑体" pitchFamily="2" charset="-122"/>
                <a:ea typeface="黑体" pitchFamily="2" charset="-122"/>
              </a:rPr>
              <a:t>30000</a:t>
            </a:r>
          </a:p>
          <a:p>
            <a:pPr eaLnBrk="1" hangingPunct="1">
              <a:lnSpc>
                <a:spcPct val="90000"/>
              </a:lnSpc>
              <a:buClr>
                <a:srgbClr val="FFCC00"/>
              </a:buClr>
              <a:buSzPct val="70000"/>
              <a:buFontTx/>
              <a:buNone/>
            </a:pPr>
            <a:r>
              <a:rPr lang="en-US" altLang="zh-CN" sz="2400" b="1">
                <a:latin typeface="黑体" pitchFamily="2" charset="-122"/>
                <a:ea typeface="黑体" pitchFamily="2" charset="-122"/>
              </a:rPr>
              <a:t>     </a:t>
            </a:r>
            <a:r>
              <a:rPr lang="zh-CN" altLang="en-US" sz="2400" b="1">
                <a:latin typeface="黑体" pitchFamily="2" charset="-122"/>
                <a:ea typeface="黑体" pitchFamily="2" charset="-122"/>
              </a:rPr>
              <a:t>借：营业税金及附加           </a:t>
            </a:r>
            <a:r>
              <a:rPr lang="en-US" altLang="zh-CN" sz="2400" b="1">
                <a:latin typeface="黑体" pitchFamily="2" charset="-122"/>
                <a:ea typeface="黑体" pitchFamily="2" charset="-122"/>
              </a:rPr>
              <a:t>900</a:t>
            </a:r>
          </a:p>
          <a:p>
            <a:pPr eaLnBrk="1" hangingPunct="1">
              <a:lnSpc>
                <a:spcPct val="90000"/>
              </a:lnSpc>
              <a:buClr>
                <a:srgbClr val="FFCC00"/>
              </a:buClr>
              <a:buSzPct val="70000"/>
              <a:buFontTx/>
              <a:buNone/>
            </a:pPr>
            <a:r>
              <a:rPr lang="zh-CN" altLang="en-US" sz="2400" b="1">
                <a:latin typeface="黑体" pitchFamily="2" charset="-122"/>
                <a:ea typeface="黑体" pitchFamily="2" charset="-122"/>
              </a:rPr>
              <a:t>         贷：应交税费　</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应交营业税   </a:t>
            </a:r>
            <a:r>
              <a:rPr lang="en-US" altLang="zh-CN" sz="2400" b="1">
                <a:latin typeface="黑体" pitchFamily="2" charset="-122"/>
                <a:ea typeface="黑体" pitchFamily="2" charset="-122"/>
              </a:rPr>
              <a:t>900</a:t>
            </a:r>
          </a:p>
          <a:p>
            <a:pPr eaLnBrk="1" hangingPunct="1">
              <a:lnSpc>
                <a:spcPct val="90000"/>
              </a:lnSpc>
              <a:buClr>
                <a:srgbClr val="FFCC00"/>
              </a:buClr>
              <a:buSzPct val="70000"/>
              <a:buFontTx/>
              <a:buNone/>
            </a:pPr>
            <a:r>
              <a:rPr lang="en-US" altLang="zh-CN" sz="2400" b="1">
                <a:latin typeface="黑体" pitchFamily="2" charset="-122"/>
                <a:ea typeface="黑体" pitchFamily="2" charset="-122"/>
              </a:rPr>
              <a:t>  </a:t>
            </a:r>
            <a:r>
              <a:rPr lang="zh-CN" altLang="en-US" sz="2400" b="1">
                <a:latin typeface="黑体" pitchFamily="2" charset="-122"/>
                <a:ea typeface="黑体" pitchFamily="2" charset="-122"/>
              </a:rPr>
              <a:t>实际上交时</a:t>
            </a:r>
            <a:r>
              <a:rPr lang="en-US" altLang="zh-CN" sz="2400" b="1">
                <a:latin typeface="黑体" pitchFamily="2" charset="-122"/>
                <a:ea typeface="黑体" pitchFamily="2" charset="-122"/>
              </a:rPr>
              <a:t>:</a:t>
            </a:r>
          </a:p>
          <a:p>
            <a:pPr eaLnBrk="1" hangingPunct="1">
              <a:lnSpc>
                <a:spcPct val="90000"/>
              </a:lnSpc>
              <a:buClr>
                <a:srgbClr val="FFCC00"/>
              </a:buClr>
              <a:buSzPct val="70000"/>
              <a:buFontTx/>
              <a:buNone/>
            </a:pPr>
            <a:r>
              <a:rPr lang="en-US" altLang="zh-CN" sz="2400" b="1">
                <a:latin typeface="黑体" pitchFamily="2" charset="-122"/>
                <a:ea typeface="黑体" pitchFamily="2" charset="-122"/>
              </a:rPr>
              <a:t>     </a:t>
            </a:r>
            <a:r>
              <a:rPr lang="zh-CN" altLang="en-US" sz="2400" b="1">
                <a:latin typeface="黑体" pitchFamily="2" charset="-122"/>
                <a:ea typeface="黑体" pitchFamily="2" charset="-122"/>
              </a:rPr>
              <a:t>借：应交税费　</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应交营业税    </a:t>
            </a:r>
            <a:r>
              <a:rPr lang="en-US" altLang="zh-CN" sz="2400" b="1">
                <a:latin typeface="黑体" pitchFamily="2" charset="-122"/>
                <a:ea typeface="黑体" pitchFamily="2" charset="-122"/>
              </a:rPr>
              <a:t>900</a:t>
            </a:r>
          </a:p>
          <a:p>
            <a:pPr eaLnBrk="1" hangingPunct="1">
              <a:lnSpc>
                <a:spcPct val="90000"/>
              </a:lnSpc>
              <a:buClr>
                <a:srgbClr val="FFCC00"/>
              </a:buClr>
              <a:buSzPct val="70000"/>
              <a:buFontTx/>
              <a:buNone/>
            </a:pPr>
            <a:r>
              <a:rPr lang="en-US" altLang="zh-CN" sz="2400" b="1">
                <a:latin typeface="黑体" pitchFamily="2" charset="-122"/>
                <a:ea typeface="黑体" pitchFamily="2" charset="-122"/>
              </a:rPr>
              <a:t>         </a:t>
            </a:r>
            <a:r>
              <a:rPr lang="zh-CN" altLang="en-US" sz="2400" b="1">
                <a:latin typeface="黑体" pitchFamily="2" charset="-122"/>
                <a:ea typeface="黑体" pitchFamily="2" charset="-122"/>
              </a:rPr>
              <a:t>贷：银行存款                   </a:t>
            </a:r>
            <a:r>
              <a:rPr lang="en-US" altLang="zh-CN" sz="2400" b="1">
                <a:latin typeface="黑体" pitchFamily="2" charset="-122"/>
                <a:ea typeface="黑体" pitchFamily="2" charset="-122"/>
              </a:rPr>
              <a:t>900</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DD45B66E-AAF1-4705-8FB3-C071EB881B26}" type="slidenum">
              <a:rPr lang="en-US" altLang="zh-CN" sz="1400" smtClean="0"/>
              <a:pPr eaLnBrk="1" hangingPunct="1">
                <a:spcBef>
                  <a:spcPct val="0"/>
                </a:spcBef>
                <a:buClrTx/>
                <a:buSzTx/>
                <a:buFontTx/>
                <a:buNone/>
              </a:pPr>
              <a:t>15</a:t>
            </a:fld>
            <a:endParaRPr lang="en-US" altLang="zh-CN" sz="1400" smtClean="0"/>
          </a:p>
        </p:txBody>
      </p:sp>
      <p:sp>
        <p:nvSpPr>
          <p:cNvPr id="18435" name="Rectangle 2"/>
          <p:cNvSpPr>
            <a:spLocks noGrp="1" noRot="1" noChangeArrowheads="1"/>
          </p:cNvSpPr>
          <p:nvPr>
            <p:ph type="title"/>
          </p:nvPr>
        </p:nvSpPr>
        <p:spPr>
          <a:xfrm>
            <a:off x="323850" y="476250"/>
            <a:ext cx="8640763" cy="792163"/>
          </a:xfrm>
        </p:spPr>
        <p:txBody>
          <a:bodyPr/>
          <a:lstStyle/>
          <a:p>
            <a:pPr algn="l" eaLnBrk="1" hangingPunct="1"/>
            <a:r>
              <a:rPr lang="zh-CN" altLang="en-US" sz="2400" b="1" smtClean="0">
                <a:ea typeface="黑体" pitchFamily="2" charset="-122"/>
              </a:rPr>
              <a:t>第</a:t>
            </a:r>
            <a:r>
              <a:rPr lang="en-US" altLang="zh-CN" sz="2400" b="1" smtClean="0">
                <a:ea typeface="黑体" pitchFamily="2" charset="-122"/>
              </a:rPr>
              <a:t>3</a:t>
            </a:r>
            <a:r>
              <a:rPr lang="zh-CN" altLang="en-US" sz="2400" b="1" smtClean="0">
                <a:ea typeface="黑体" pitchFamily="2" charset="-122"/>
              </a:rPr>
              <a:t>条：小企业执行本准则和企业会计准则的关系</a:t>
            </a:r>
          </a:p>
        </p:txBody>
      </p:sp>
      <p:sp>
        <p:nvSpPr>
          <p:cNvPr id="18436" name="Rectangle 3"/>
          <p:cNvSpPr>
            <a:spLocks noChangeArrowheads="1"/>
          </p:cNvSpPr>
          <p:nvPr/>
        </p:nvSpPr>
        <p:spPr bwMode="auto">
          <a:xfrm>
            <a:off x="2843213" y="2924175"/>
            <a:ext cx="1223962" cy="1296988"/>
          </a:xfrm>
          <a:prstGeom prst="rect">
            <a:avLst/>
          </a:prstGeom>
          <a:solidFill>
            <a:schemeClr val="accent1"/>
          </a:solidFill>
          <a:ln w="9525">
            <a:solidFill>
              <a:schemeClr val="tx1"/>
            </a:solidFill>
            <a:miter lim="800000"/>
            <a:headEnd/>
            <a:tailEnd/>
          </a:ln>
        </p:spPr>
        <p:txBody>
          <a:bodyPr wrap="none" anchor="ct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ctr" eaLnBrk="1" hangingPunct="1">
              <a:spcBef>
                <a:spcPct val="0"/>
              </a:spcBef>
              <a:buClrTx/>
              <a:buSzTx/>
              <a:buFontTx/>
              <a:buNone/>
            </a:pPr>
            <a:r>
              <a:rPr lang="zh-CN" altLang="en-US" sz="1800"/>
              <a:t>企业</a:t>
            </a:r>
          </a:p>
          <a:p>
            <a:pPr algn="ctr" eaLnBrk="1" hangingPunct="1">
              <a:spcBef>
                <a:spcPct val="0"/>
              </a:spcBef>
              <a:buClrTx/>
              <a:buSzTx/>
              <a:buFontTx/>
              <a:buNone/>
            </a:pPr>
            <a:r>
              <a:rPr lang="zh-CN" altLang="en-US" sz="1800"/>
              <a:t>会计</a:t>
            </a:r>
          </a:p>
          <a:p>
            <a:pPr algn="ctr" eaLnBrk="1" hangingPunct="1">
              <a:spcBef>
                <a:spcPct val="0"/>
              </a:spcBef>
              <a:buClrTx/>
              <a:buSzTx/>
              <a:buFontTx/>
              <a:buNone/>
            </a:pPr>
            <a:r>
              <a:rPr lang="zh-CN" altLang="en-US" sz="1800"/>
              <a:t>准则</a:t>
            </a:r>
          </a:p>
        </p:txBody>
      </p:sp>
      <p:sp>
        <p:nvSpPr>
          <p:cNvPr id="18437" name="Rectangle 4"/>
          <p:cNvSpPr>
            <a:spLocks noChangeArrowheads="1"/>
          </p:cNvSpPr>
          <p:nvPr/>
        </p:nvSpPr>
        <p:spPr bwMode="auto">
          <a:xfrm>
            <a:off x="5364163" y="2924175"/>
            <a:ext cx="1152525" cy="1223963"/>
          </a:xfrm>
          <a:prstGeom prst="rect">
            <a:avLst/>
          </a:prstGeom>
          <a:solidFill>
            <a:schemeClr val="accent1"/>
          </a:solidFill>
          <a:ln w="9525">
            <a:solidFill>
              <a:schemeClr val="tx1"/>
            </a:solidFill>
            <a:miter lim="800000"/>
            <a:headEnd/>
            <a:tailEnd/>
          </a:ln>
        </p:spPr>
        <p:txBody>
          <a:bodyPr wrap="none" anchor="ct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ctr" eaLnBrk="1" hangingPunct="1">
              <a:spcBef>
                <a:spcPct val="0"/>
              </a:spcBef>
              <a:buClrTx/>
              <a:buSzTx/>
              <a:buFontTx/>
              <a:buNone/>
            </a:pPr>
            <a:r>
              <a:rPr lang="zh-CN" altLang="en-US" sz="1800"/>
              <a:t>小企业</a:t>
            </a:r>
          </a:p>
          <a:p>
            <a:pPr algn="ctr" eaLnBrk="1" hangingPunct="1">
              <a:spcBef>
                <a:spcPct val="0"/>
              </a:spcBef>
              <a:buClrTx/>
              <a:buSzTx/>
              <a:buFontTx/>
              <a:buNone/>
            </a:pPr>
            <a:r>
              <a:rPr lang="zh-CN" altLang="en-US" sz="1800"/>
              <a:t>会计</a:t>
            </a:r>
          </a:p>
          <a:p>
            <a:pPr algn="ctr" eaLnBrk="1" hangingPunct="1">
              <a:spcBef>
                <a:spcPct val="0"/>
              </a:spcBef>
              <a:buClrTx/>
              <a:buSzTx/>
              <a:buFontTx/>
              <a:buNone/>
            </a:pPr>
            <a:r>
              <a:rPr lang="zh-CN" altLang="en-US" sz="1800"/>
              <a:t>准则</a:t>
            </a:r>
          </a:p>
        </p:txBody>
      </p:sp>
      <p:sp>
        <p:nvSpPr>
          <p:cNvPr id="18438" name="Rectangle 5"/>
          <p:cNvSpPr>
            <a:spLocks noChangeArrowheads="1"/>
          </p:cNvSpPr>
          <p:nvPr/>
        </p:nvSpPr>
        <p:spPr bwMode="auto">
          <a:xfrm>
            <a:off x="2916238" y="4724400"/>
            <a:ext cx="1150937" cy="1152525"/>
          </a:xfrm>
          <a:prstGeom prst="rect">
            <a:avLst/>
          </a:prstGeom>
          <a:solidFill>
            <a:schemeClr val="accent1"/>
          </a:solidFill>
          <a:ln w="9525">
            <a:solidFill>
              <a:schemeClr val="tx1"/>
            </a:solidFill>
            <a:miter lim="800000"/>
            <a:headEnd/>
            <a:tailEnd/>
          </a:ln>
        </p:spPr>
        <p:txBody>
          <a:bodyPr wrap="none" anchor="ct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ctr" eaLnBrk="1" hangingPunct="1">
              <a:spcBef>
                <a:spcPct val="0"/>
              </a:spcBef>
              <a:buClrTx/>
              <a:buSzTx/>
              <a:buFontTx/>
              <a:buNone/>
            </a:pPr>
            <a:r>
              <a:rPr lang="zh-CN" altLang="en-US" sz="1800"/>
              <a:t>大中型</a:t>
            </a:r>
          </a:p>
          <a:p>
            <a:pPr algn="ctr" eaLnBrk="1" hangingPunct="1">
              <a:spcBef>
                <a:spcPct val="0"/>
              </a:spcBef>
              <a:buClrTx/>
              <a:buSzTx/>
              <a:buFontTx/>
              <a:buNone/>
            </a:pPr>
            <a:r>
              <a:rPr lang="zh-CN" altLang="en-US" sz="1800"/>
              <a:t>企业</a:t>
            </a:r>
          </a:p>
        </p:txBody>
      </p:sp>
      <p:sp>
        <p:nvSpPr>
          <p:cNvPr id="18439" name="Rectangle 6"/>
          <p:cNvSpPr>
            <a:spLocks noChangeArrowheads="1"/>
          </p:cNvSpPr>
          <p:nvPr/>
        </p:nvSpPr>
        <p:spPr bwMode="auto">
          <a:xfrm>
            <a:off x="5364163" y="4652963"/>
            <a:ext cx="1152525" cy="1152525"/>
          </a:xfrm>
          <a:prstGeom prst="rect">
            <a:avLst/>
          </a:prstGeom>
          <a:solidFill>
            <a:schemeClr val="accent1"/>
          </a:solidFill>
          <a:ln w="9525">
            <a:solidFill>
              <a:schemeClr val="tx1"/>
            </a:solidFill>
            <a:miter lim="800000"/>
            <a:headEnd/>
            <a:tailEnd/>
          </a:ln>
        </p:spPr>
        <p:txBody>
          <a:bodyPr wrap="none" anchor="ct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ctr" eaLnBrk="1" hangingPunct="1">
              <a:spcBef>
                <a:spcPct val="0"/>
              </a:spcBef>
              <a:buClrTx/>
              <a:buSzTx/>
              <a:buFontTx/>
              <a:buNone/>
            </a:pPr>
            <a:r>
              <a:rPr lang="zh-CN" altLang="en-US" sz="1800"/>
              <a:t>小型企业</a:t>
            </a:r>
          </a:p>
        </p:txBody>
      </p:sp>
      <p:sp>
        <p:nvSpPr>
          <p:cNvPr id="18440" name="Line 7"/>
          <p:cNvSpPr>
            <a:spLocks noChangeShapeType="1"/>
          </p:cNvSpPr>
          <p:nvPr/>
        </p:nvSpPr>
        <p:spPr bwMode="auto">
          <a:xfrm>
            <a:off x="3492500" y="4292600"/>
            <a:ext cx="0" cy="431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8441" name="Line 8"/>
          <p:cNvSpPr>
            <a:spLocks noChangeShapeType="1"/>
          </p:cNvSpPr>
          <p:nvPr/>
        </p:nvSpPr>
        <p:spPr bwMode="auto">
          <a:xfrm>
            <a:off x="5795963" y="4149725"/>
            <a:ext cx="0" cy="50323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8442" name="Rectangle 9"/>
          <p:cNvSpPr>
            <a:spLocks noChangeArrowheads="1"/>
          </p:cNvSpPr>
          <p:nvPr/>
        </p:nvSpPr>
        <p:spPr bwMode="auto">
          <a:xfrm>
            <a:off x="2268538" y="1628775"/>
            <a:ext cx="4608512" cy="720725"/>
          </a:xfrm>
          <a:prstGeom prst="rect">
            <a:avLst/>
          </a:prstGeom>
          <a:solidFill>
            <a:schemeClr val="accent1"/>
          </a:solidFill>
          <a:ln w="9525">
            <a:solidFill>
              <a:schemeClr val="tx1"/>
            </a:solidFill>
            <a:miter lim="800000"/>
            <a:headEnd/>
            <a:tailEnd/>
          </a:ln>
        </p:spPr>
        <p:txBody>
          <a:bodyPr wrap="none" anchor="ct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ctr" eaLnBrk="1" hangingPunct="1">
              <a:spcBef>
                <a:spcPct val="0"/>
              </a:spcBef>
              <a:buClrTx/>
              <a:buSzTx/>
              <a:buFontTx/>
              <a:buNone/>
            </a:pPr>
            <a:r>
              <a:rPr lang="zh-CN" altLang="en-US" b="1"/>
              <a:t>基本准则</a:t>
            </a:r>
          </a:p>
        </p:txBody>
      </p:sp>
      <p:sp>
        <p:nvSpPr>
          <p:cNvPr id="18443" name="Line 10"/>
          <p:cNvSpPr>
            <a:spLocks noChangeShapeType="1"/>
          </p:cNvSpPr>
          <p:nvPr/>
        </p:nvSpPr>
        <p:spPr bwMode="auto">
          <a:xfrm>
            <a:off x="3419475" y="2349500"/>
            <a:ext cx="0" cy="50323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8444" name="Line 11"/>
          <p:cNvSpPr>
            <a:spLocks noChangeShapeType="1"/>
          </p:cNvSpPr>
          <p:nvPr/>
        </p:nvSpPr>
        <p:spPr bwMode="auto">
          <a:xfrm>
            <a:off x="5724525" y="2420938"/>
            <a:ext cx="0" cy="431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8445" name="AutoShape 12"/>
          <p:cNvSpPr>
            <a:spLocks noChangeArrowheads="1"/>
          </p:cNvSpPr>
          <p:nvPr/>
        </p:nvSpPr>
        <p:spPr bwMode="auto">
          <a:xfrm>
            <a:off x="4140200" y="3284538"/>
            <a:ext cx="1079500" cy="144462"/>
          </a:xfrm>
          <a:prstGeom prst="leftArrow">
            <a:avLst>
              <a:gd name="adj1" fmla="val 50000"/>
              <a:gd name="adj2" fmla="val 186814"/>
            </a:avLst>
          </a:prstGeom>
          <a:solidFill>
            <a:schemeClr val="accent1"/>
          </a:solidFill>
          <a:ln w="9525">
            <a:solidFill>
              <a:schemeClr val="tx1"/>
            </a:solidFill>
            <a:miter lim="800000"/>
            <a:headEnd/>
            <a:tailEnd/>
          </a:ln>
        </p:spPr>
        <p:txBody>
          <a:bodyPr wrap="none" anchor="ct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endParaRPr lang="zh-CN" altLang="en-US" sz="1800"/>
          </a:p>
        </p:txBody>
      </p:sp>
      <p:sp>
        <p:nvSpPr>
          <p:cNvPr id="18446" name="AutoShape 13"/>
          <p:cNvSpPr>
            <a:spLocks noChangeArrowheads="1"/>
          </p:cNvSpPr>
          <p:nvPr/>
        </p:nvSpPr>
        <p:spPr bwMode="auto">
          <a:xfrm>
            <a:off x="4140200" y="3860800"/>
            <a:ext cx="1152525" cy="144463"/>
          </a:xfrm>
          <a:prstGeom prst="rightArrow">
            <a:avLst>
              <a:gd name="adj1" fmla="val 50000"/>
              <a:gd name="adj2" fmla="val 199450"/>
            </a:avLst>
          </a:prstGeom>
          <a:solidFill>
            <a:schemeClr val="accent1"/>
          </a:solidFill>
          <a:ln w="9525">
            <a:solidFill>
              <a:schemeClr val="tx1"/>
            </a:solidFill>
            <a:miter lim="800000"/>
            <a:headEnd/>
            <a:tailEnd/>
          </a:ln>
        </p:spPr>
        <p:txBody>
          <a:bodyPr wrap="none" anchor="ct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endParaRPr lang="zh-CN" altLang="en-US" sz="1800"/>
          </a:p>
        </p:txBody>
      </p:sp>
      <p:sp>
        <p:nvSpPr>
          <p:cNvPr id="18447" name="Line 14"/>
          <p:cNvSpPr>
            <a:spLocks noChangeShapeType="1"/>
          </p:cNvSpPr>
          <p:nvPr/>
        </p:nvSpPr>
        <p:spPr bwMode="auto">
          <a:xfrm>
            <a:off x="4572000" y="3716338"/>
            <a:ext cx="287338" cy="43338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48" name="Line 15"/>
          <p:cNvSpPr>
            <a:spLocks noChangeShapeType="1"/>
          </p:cNvSpPr>
          <p:nvPr/>
        </p:nvSpPr>
        <p:spPr bwMode="auto">
          <a:xfrm>
            <a:off x="4427538" y="3789363"/>
            <a:ext cx="288925" cy="431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2C710ED0-80A3-4F88-99E9-600C2F1334C1}" type="slidenum">
              <a:rPr lang="en-US" altLang="zh-CN" sz="1400">
                <a:solidFill>
                  <a:srgbClr val="007A77"/>
                </a:solidFill>
              </a:rPr>
              <a:pPr algn="r" eaLnBrk="1" hangingPunct="1">
                <a:spcBef>
                  <a:spcPct val="0"/>
                </a:spcBef>
                <a:buClrTx/>
                <a:buSzTx/>
                <a:buFontTx/>
                <a:buNone/>
              </a:pPr>
              <a:t>150</a:t>
            </a:fld>
            <a:endParaRPr lang="en-US" altLang="zh-CN" sz="1400">
              <a:solidFill>
                <a:srgbClr val="007A77"/>
              </a:solidFill>
            </a:endParaRPr>
          </a:p>
        </p:txBody>
      </p:sp>
      <p:sp>
        <p:nvSpPr>
          <p:cNvPr id="156675" name="Rectangle 3"/>
          <p:cNvSpPr>
            <a:spLocks noGrp="1" noRot="1" noChangeArrowheads="1"/>
          </p:cNvSpPr>
          <p:nvPr>
            <p:ph type="body" idx="4294967295"/>
          </p:nvPr>
        </p:nvSpPr>
        <p:spPr>
          <a:xfrm>
            <a:off x="0" y="692150"/>
            <a:ext cx="8842375"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156677" name="矩形 2"/>
          <p:cNvSpPr>
            <a:spLocks noChangeArrowheads="1"/>
          </p:cNvSpPr>
          <p:nvPr/>
        </p:nvSpPr>
        <p:spPr bwMode="auto">
          <a:xfrm>
            <a:off x="611188" y="692150"/>
            <a:ext cx="8064500" cy="4840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buClr>
                <a:srgbClr val="FFCC00"/>
              </a:buClr>
              <a:buSzPct val="70000"/>
              <a:buFontTx/>
              <a:buNone/>
            </a:pPr>
            <a:r>
              <a:rPr lang="zh-CN" altLang="en-US" sz="2400" b="1">
                <a:latin typeface="黑体" pitchFamily="2" charset="-122"/>
                <a:ea typeface="黑体" pitchFamily="2" charset="-122"/>
              </a:rPr>
              <a:t>（</a:t>
            </a:r>
            <a:r>
              <a:rPr lang="en-US" altLang="zh-CN" sz="2400" b="1">
                <a:latin typeface="黑体" pitchFamily="2" charset="-122"/>
                <a:ea typeface="黑体" pitchFamily="2" charset="-122"/>
              </a:rPr>
              <a:t>4</a:t>
            </a:r>
            <a:r>
              <a:rPr lang="zh-CN" altLang="en-US" sz="2400" b="1">
                <a:latin typeface="黑体" pitchFamily="2" charset="-122"/>
                <a:ea typeface="黑体" pitchFamily="2" charset="-122"/>
              </a:rPr>
              <a:t>）应交资源税</a:t>
            </a:r>
          </a:p>
          <a:p>
            <a:pPr eaLnBrk="1" hangingPunct="1">
              <a:buClr>
                <a:srgbClr val="FFCC00"/>
              </a:buClr>
              <a:buSzPct val="70000"/>
              <a:buFontTx/>
              <a:buNone/>
            </a:pPr>
            <a:r>
              <a:rPr lang="zh-CN" altLang="en-US" sz="2400" b="1">
                <a:latin typeface="黑体" pitchFamily="2" charset="-122"/>
                <a:ea typeface="黑体" pitchFamily="2" charset="-122"/>
              </a:rPr>
              <a:t>   资源税是对在我国境内开采矿产品或者生产盐的单位和个人征收的税。</a:t>
            </a:r>
          </a:p>
          <a:p>
            <a:pPr eaLnBrk="1" hangingPunct="1">
              <a:buClr>
                <a:srgbClr val="FFCC00"/>
              </a:buClr>
              <a:buSzPct val="70000"/>
              <a:buFontTx/>
              <a:buNone/>
            </a:pPr>
            <a:endParaRPr lang="zh-CN" altLang="en-US" sz="2400" b="1">
              <a:latin typeface="黑体" pitchFamily="2" charset="-122"/>
              <a:ea typeface="黑体" pitchFamily="2" charset="-122"/>
            </a:endParaRPr>
          </a:p>
          <a:p>
            <a:pPr eaLnBrk="1" hangingPunct="1">
              <a:buClr>
                <a:srgbClr val="FFCC00"/>
              </a:buClr>
              <a:buSzPct val="70000"/>
              <a:buFontTx/>
              <a:buNone/>
            </a:pPr>
            <a:r>
              <a:rPr lang="zh-CN" altLang="en-US" sz="2400" b="1">
                <a:latin typeface="黑体" pitchFamily="2" charset="-122"/>
                <a:ea typeface="黑体" pitchFamily="2" charset="-122"/>
              </a:rPr>
              <a:t> 销售商品应缴纳的资源税：</a:t>
            </a:r>
          </a:p>
          <a:p>
            <a:pPr eaLnBrk="1" hangingPunct="1">
              <a:buClr>
                <a:srgbClr val="FFCC00"/>
              </a:buClr>
              <a:buSzPct val="70000"/>
              <a:buFontTx/>
              <a:buNone/>
            </a:pPr>
            <a:r>
              <a:rPr lang="zh-CN" altLang="en-US" sz="2400" b="1">
                <a:latin typeface="黑体" pitchFamily="2" charset="-122"/>
                <a:ea typeface="黑体" pitchFamily="2" charset="-122"/>
              </a:rPr>
              <a:t>     借：营业税金及附加  </a:t>
            </a:r>
          </a:p>
          <a:p>
            <a:pPr eaLnBrk="1" hangingPunct="1">
              <a:buClr>
                <a:srgbClr val="FFCC00"/>
              </a:buClr>
              <a:buSzPct val="70000"/>
              <a:buFontTx/>
              <a:buNone/>
            </a:pPr>
            <a:r>
              <a:rPr lang="zh-CN" altLang="en-US" sz="2400" b="1">
                <a:latin typeface="黑体" pitchFamily="2" charset="-122"/>
                <a:ea typeface="黑体" pitchFamily="2" charset="-122"/>
              </a:rPr>
              <a:t>        贷：应交税费</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应交资源税 </a:t>
            </a:r>
          </a:p>
          <a:p>
            <a:pPr eaLnBrk="1" hangingPunct="1">
              <a:buClr>
                <a:srgbClr val="FFCC00"/>
              </a:buClr>
              <a:buSzPct val="70000"/>
              <a:buFontTx/>
              <a:buNone/>
            </a:pPr>
            <a:r>
              <a:rPr lang="zh-CN" altLang="en-US" sz="2400" b="1">
                <a:latin typeface="黑体" pitchFamily="2" charset="-122"/>
                <a:ea typeface="黑体" pitchFamily="2" charset="-122"/>
              </a:rPr>
              <a:t> </a:t>
            </a:r>
          </a:p>
          <a:p>
            <a:pPr eaLnBrk="1" hangingPunct="1">
              <a:buClr>
                <a:srgbClr val="FFCC00"/>
              </a:buClr>
              <a:buSzPct val="70000"/>
              <a:buFontTx/>
              <a:buNone/>
            </a:pPr>
            <a:r>
              <a:rPr lang="zh-CN" altLang="en-US" sz="2400" b="1">
                <a:latin typeface="黑体" pitchFamily="2" charset="-122"/>
                <a:ea typeface="黑体" pitchFamily="2" charset="-122"/>
              </a:rPr>
              <a:t> 自产自用时：</a:t>
            </a:r>
          </a:p>
          <a:p>
            <a:pPr eaLnBrk="1" hangingPunct="1">
              <a:buClr>
                <a:srgbClr val="FFCC00"/>
              </a:buClr>
              <a:buSzPct val="70000"/>
              <a:buFontTx/>
              <a:buNone/>
            </a:pPr>
            <a:r>
              <a:rPr lang="zh-CN" altLang="en-US" sz="2400" b="1">
                <a:latin typeface="黑体" pitchFamily="2" charset="-122"/>
                <a:ea typeface="黑体" pitchFamily="2" charset="-122"/>
              </a:rPr>
              <a:t>     借：生产成本　</a:t>
            </a:r>
          </a:p>
          <a:p>
            <a:pPr eaLnBrk="1" hangingPunct="1">
              <a:buClr>
                <a:srgbClr val="FFCC00"/>
              </a:buClr>
              <a:buSzPct val="70000"/>
              <a:buFontTx/>
              <a:buNone/>
            </a:pPr>
            <a:r>
              <a:rPr lang="zh-CN" altLang="en-US" sz="2400" b="1">
                <a:latin typeface="黑体" pitchFamily="2" charset="-122"/>
                <a:ea typeface="黑体" pitchFamily="2" charset="-122"/>
              </a:rPr>
              <a:t>        贷：应交税费</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应交资源税</a:t>
            </a:r>
            <a:r>
              <a:rPr lang="zh-CN" altLang="en-US" sz="2800" b="1">
                <a:latin typeface="宋体" pitchFamily="2" charset="-122"/>
              </a:rPr>
              <a:t>  </a:t>
            </a:r>
          </a:p>
        </p:txBody>
      </p:sp>
    </p:spTree>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D9B55795-B3DC-4FD0-BD05-7B4D94FC1120}" type="slidenum">
              <a:rPr lang="en-US" altLang="zh-CN" sz="1400">
                <a:solidFill>
                  <a:srgbClr val="007A77"/>
                </a:solidFill>
              </a:rPr>
              <a:pPr algn="r" eaLnBrk="1" hangingPunct="1">
                <a:spcBef>
                  <a:spcPct val="0"/>
                </a:spcBef>
                <a:buClrTx/>
                <a:buSzTx/>
                <a:buFontTx/>
                <a:buNone/>
              </a:pPr>
              <a:t>151</a:t>
            </a:fld>
            <a:endParaRPr lang="en-US" altLang="zh-CN" sz="1400">
              <a:solidFill>
                <a:srgbClr val="007A77"/>
              </a:solidFill>
            </a:endParaRPr>
          </a:p>
        </p:txBody>
      </p:sp>
      <p:sp>
        <p:nvSpPr>
          <p:cNvPr id="157699"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157700" name="矩形 1"/>
          <p:cNvSpPr>
            <a:spLocks noChangeArrowheads="1"/>
          </p:cNvSpPr>
          <p:nvPr/>
        </p:nvSpPr>
        <p:spPr bwMode="auto">
          <a:xfrm>
            <a:off x="0" y="692150"/>
            <a:ext cx="9144000" cy="435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lnSpc>
                <a:spcPct val="90000"/>
              </a:lnSpc>
              <a:buClr>
                <a:srgbClr val="FFCC00"/>
              </a:buClr>
              <a:buSzPct val="70000"/>
              <a:buFontTx/>
              <a:buNone/>
            </a:pPr>
            <a:r>
              <a:rPr lang="zh-CN" altLang="en-US" sz="2400" b="1">
                <a:latin typeface="黑体" pitchFamily="2" charset="-122"/>
                <a:ea typeface="黑体" pitchFamily="2" charset="-122"/>
              </a:rPr>
              <a:t>（</a:t>
            </a:r>
            <a:r>
              <a:rPr lang="en-US" altLang="zh-CN" sz="2400" b="1">
                <a:latin typeface="黑体" pitchFamily="2" charset="-122"/>
                <a:ea typeface="黑体" pitchFamily="2" charset="-122"/>
              </a:rPr>
              <a:t>5</a:t>
            </a:r>
            <a:r>
              <a:rPr lang="zh-CN" altLang="en-US" sz="2400" b="1">
                <a:latin typeface="黑体" pitchFamily="2" charset="-122"/>
                <a:ea typeface="黑体" pitchFamily="2" charset="-122"/>
              </a:rPr>
              <a:t>）应交城市维护建设税</a:t>
            </a:r>
          </a:p>
          <a:p>
            <a:pPr eaLnBrk="1" hangingPunct="1">
              <a:lnSpc>
                <a:spcPct val="90000"/>
              </a:lnSpc>
              <a:buClr>
                <a:srgbClr val="FFCC00"/>
              </a:buClr>
              <a:buSzPct val="70000"/>
              <a:buFontTx/>
              <a:buNone/>
            </a:pPr>
            <a:r>
              <a:rPr lang="zh-CN" altLang="en-US" sz="2400" b="1">
                <a:latin typeface="黑体" pitchFamily="2" charset="-122"/>
                <a:ea typeface="黑体" pitchFamily="2" charset="-122"/>
              </a:rPr>
              <a:t>   城市维护建设税是以增值税、消费税、营业税为计税依据征收的一种税。其纳税人为缴纳增值税、消费税、营业税的单位和个人，税率因纳税人所在地不同从</a:t>
            </a:r>
            <a:r>
              <a:rPr lang="en-US" altLang="zh-CN" sz="2400" b="1">
                <a:latin typeface="黑体" pitchFamily="2" charset="-122"/>
                <a:ea typeface="黑体" pitchFamily="2" charset="-122"/>
              </a:rPr>
              <a:t>1%</a:t>
            </a:r>
            <a:r>
              <a:rPr lang="zh-CN" altLang="en-US" sz="2400" b="1">
                <a:latin typeface="黑体" pitchFamily="2" charset="-122"/>
                <a:ea typeface="黑体" pitchFamily="2" charset="-122"/>
              </a:rPr>
              <a:t>到</a:t>
            </a:r>
            <a:r>
              <a:rPr lang="en-US" altLang="zh-CN" sz="2400" b="1">
                <a:latin typeface="黑体" pitchFamily="2" charset="-122"/>
                <a:ea typeface="黑体" pitchFamily="2" charset="-122"/>
              </a:rPr>
              <a:t>7%</a:t>
            </a:r>
            <a:r>
              <a:rPr lang="zh-CN" altLang="en-US" sz="2400" b="1">
                <a:latin typeface="黑体" pitchFamily="2" charset="-122"/>
                <a:ea typeface="黑体" pitchFamily="2" charset="-122"/>
              </a:rPr>
              <a:t>不等。计算公式为：</a:t>
            </a:r>
          </a:p>
          <a:p>
            <a:pPr eaLnBrk="1" hangingPunct="1">
              <a:lnSpc>
                <a:spcPct val="90000"/>
              </a:lnSpc>
              <a:buClr>
                <a:srgbClr val="FFCC00"/>
              </a:buClr>
              <a:buSzPct val="70000"/>
              <a:buFontTx/>
              <a:buNone/>
            </a:pPr>
            <a:r>
              <a:rPr lang="zh-CN" altLang="en-US" sz="2400" b="1">
                <a:latin typeface="黑体" pitchFamily="2" charset="-122"/>
                <a:ea typeface="黑体" pitchFamily="2" charset="-122"/>
              </a:rPr>
              <a:t> </a:t>
            </a:r>
          </a:p>
          <a:p>
            <a:pPr eaLnBrk="1" hangingPunct="1">
              <a:lnSpc>
                <a:spcPct val="90000"/>
              </a:lnSpc>
              <a:buClr>
                <a:srgbClr val="FFCC00"/>
              </a:buClr>
              <a:buSzPct val="70000"/>
              <a:buFontTx/>
              <a:buNone/>
            </a:pPr>
            <a:r>
              <a:rPr lang="zh-CN" altLang="en-US" sz="2400" b="1">
                <a:latin typeface="黑体" pitchFamily="2" charset="-122"/>
                <a:ea typeface="黑体" pitchFamily="2" charset="-122"/>
              </a:rPr>
              <a:t> 应纳税额</a:t>
            </a:r>
          </a:p>
          <a:p>
            <a:pPr eaLnBrk="1" hangingPunct="1">
              <a:lnSpc>
                <a:spcPct val="90000"/>
              </a:lnSpc>
              <a:buClr>
                <a:srgbClr val="FFCC00"/>
              </a:buClr>
              <a:buSzPct val="70000"/>
              <a:buFontTx/>
              <a:buNone/>
            </a:pPr>
            <a:r>
              <a:rPr lang="en-US" altLang="zh-CN" sz="2400" b="1">
                <a:latin typeface="黑体" pitchFamily="2" charset="-122"/>
                <a:ea typeface="黑体" pitchFamily="2" charset="-122"/>
              </a:rPr>
              <a:t>  =</a:t>
            </a:r>
            <a:r>
              <a:rPr lang="zh-CN" altLang="en-US" sz="2400" b="1">
                <a:latin typeface="黑体" pitchFamily="2" charset="-122"/>
                <a:ea typeface="黑体" pitchFamily="2" charset="-122"/>
              </a:rPr>
              <a:t>（应交增值税</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应交消费税</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应交营业税）</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适用税率</a:t>
            </a:r>
          </a:p>
          <a:p>
            <a:pPr eaLnBrk="1" hangingPunct="1">
              <a:lnSpc>
                <a:spcPct val="90000"/>
              </a:lnSpc>
              <a:buClr>
                <a:srgbClr val="FFCC00"/>
              </a:buClr>
              <a:buSzPct val="70000"/>
              <a:buFontTx/>
              <a:buNone/>
            </a:pPr>
            <a:endParaRPr lang="zh-CN" altLang="en-US" sz="2400" b="1">
              <a:latin typeface="黑体" pitchFamily="2" charset="-122"/>
              <a:ea typeface="黑体" pitchFamily="2" charset="-122"/>
            </a:endParaRPr>
          </a:p>
          <a:p>
            <a:pPr eaLnBrk="1" hangingPunct="1">
              <a:lnSpc>
                <a:spcPct val="90000"/>
              </a:lnSpc>
              <a:buClr>
                <a:srgbClr val="FFCC00"/>
              </a:buClr>
              <a:buSzPct val="70000"/>
              <a:buFontTx/>
              <a:buNone/>
            </a:pPr>
            <a:r>
              <a:rPr lang="zh-CN" altLang="en-US" sz="2400" b="1">
                <a:latin typeface="黑体" pitchFamily="2" charset="-122"/>
                <a:ea typeface="黑体" pitchFamily="2" charset="-122"/>
              </a:rPr>
              <a:t> 企业应交的城市维护建设税</a:t>
            </a:r>
          </a:p>
          <a:p>
            <a:pPr eaLnBrk="1" hangingPunct="1">
              <a:lnSpc>
                <a:spcPct val="90000"/>
              </a:lnSpc>
              <a:buClr>
                <a:srgbClr val="FFCC00"/>
              </a:buClr>
              <a:buSzPct val="70000"/>
              <a:buFontTx/>
              <a:buNone/>
            </a:pPr>
            <a:r>
              <a:rPr lang="zh-CN" altLang="en-US" sz="2400" b="1">
                <a:latin typeface="黑体" pitchFamily="2" charset="-122"/>
                <a:ea typeface="黑体" pitchFamily="2" charset="-122"/>
              </a:rPr>
              <a:t>     借：营业税金及附加  </a:t>
            </a:r>
          </a:p>
          <a:p>
            <a:pPr eaLnBrk="1" hangingPunct="1">
              <a:lnSpc>
                <a:spcPct val="90000"/>
              </a:lnSpc>
              <a:buClr>
                <a:srgbClr val="FFCC00"/>
              </a:buClr>
              <a:buSzPct val="70000"/>
              <a:buFontTx/>
              <a:buNone/>
            </a:pPr>
            <a:r>
              <a:rPr lang="zh-CN" altLang="en-US" sz="2400" b="1">
                <a:latin typeface="黑体" pitchFamily="2" charset="-122"/>
                <a:ea typeface="黑体" pitchFamily="2" charset="-122"/>
              </a:rPr>
              <a:t>        贷：应交税费</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应交城市建设维护税</a:t>
            </a:r>
            <a:r>
              <a:rPr lang="zh-CN" altLang="en-US" sz="2800" b="1">
                <a:latin typeface="宋体" pitchFamily="2" charset="-122"/>
              </a:rPr>
              <a:t>  </a:t>
            </a:r>
          </a:p>
        </p:txBody>
      </p:sp>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C19162DB-718C-4175-9AFA-C21611A27BE1}" type="slidenum">
              <a:rPr lang="en-US" altLang="zh-CN" sz="1400">
                <a:solidFill>
                  <a:srgbClr val="007A77"/>
                </a:solidFill>
              </a:rPr>
              <a:pPr algn="r" eaLnBrk="1" hangingPunct="1">
                <a:spcBef>
                  <a:spcPct val="0"/>
                </a:spcBef>
                <a:buClrTx/>
                <a:buSzTx/>
                <a:buFontTx/>
                <a:buNone/>
              </a:pPr>
              <a:t>152</a:t>
            </a:fld>
            <a:endParaRPr lang="en-US" altLang="zh-CN" sz="1400">
              <a:solidFill>
                <a:srgbClr val="007A77"/>
              </a:solidFill>
            </a:endParaRPr>
          </a:p>
        </p:txBody>
      </p:sp>
      <p:sp>
        <p:nvSpPr>
          <p:cNvPr id="158723"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158725" name="矩形 2"/>
          <p:cNvSpPr>
            <a:spLocks noChangeArrowheads="1"/>
          </p:cNvSpPr>
          <p:nvPr/>
        </p:nvSpPr>
        <p:spPr bwMode="auto">
          <a:xfrm>
            <a:off x="468313" y="692150"/>
            <a:ext cx="8207375"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buClr>
                <a:srgbClr val="FFCC00"/>
              </a:buClr>
              <a:buSzPct val="70000"/>
              <a:buFontTx/>
              <a:buNone/>
            </a:pPr>
            <a:r>
              <a:rPr lang="zh-CN" altLang="en-US" sz="2400" b="1">
                <a:latin typeface="黑体" pitchFamily="2" charset="-122"/>
                <a:ea typeface="黑体" pitchFamily="2" charset="-122"/>
              </a:rPr>
              <a:t>（</a:t>
            </a:r>
            <a:r>
              <a:rPr lang="en-US" altLang="zh-CN" sz="2400" b="1">
                <a:latin typeface="黑体" pitchFamily="2" charset="-122"/>
                <a:ea typeface="黑体" pitchFamily="2" charset="-122"/>
              </a:rPr>
              <a:t>6</a:t>
            </a:r>
            <a:r>
              <a:rPr lang="zh-CN" altLang="en-US" sz="2400" b="1">
                <a:latin typeface="黑体" pitchFamily="2" charset="-122"/>
                <a:ea typeface="黑体" pitchFamily="2" charset="-122"/>
              </a:rPr>
              <a:t>）应交土地增值税</a:t>
            </a:r>
          </a:p>
          <a:p>
            <a:pPr eaLnBrk="1" hangingPunct="1">
              <a:buClr>
                <a:srgbClr val="FFCC00"/>
              </a:buClr>
              <a:buSzPct val="70000"/>
              <a:buFontTx/>
              <a:buNone/>
            </a:pPr>
            <a:r>
              <a:rPr lang="zh-CN" altLang="en-US" sz="2400" b="1">
                <a:latin typeface="黑体" pitchFamily="2" charset="-122"/>
                <a:ea typeface="黑体" pitchFamily="2" charset="-122"/>
              </a:rPr>
              <a:t>   土地增值税是指在我国境内有偿转让土地使用权及地上建筑物和其他附着物产权的单位和个人，就其土地增值额征收的一种税。</a:t>
            </a:r>
          </a:p>
          <a:p>
            <a:pPr eaLnBrk="1" hangingPunct="1">
              <a:buClr>
                <a:srgbClr val="FFCC00"/>
              </a:buClr>
              <a:buSzPct val="70000"/>
              <a:buFontTx/>
              <a:buNone/>
            </a:pPr>
            <a:r>
              <a:rPr lang="zh-CN" altLang="en-US" sz="2400" b="1">
                <a:latin typeface="黑体" pitchFamily="2" charset="-122"/>
                <a:ea typeface="黑体" pitchFamily="2" charset="-122"/>
              </a:rPr>
              <a:t>   </a:t>
            </a:r>
          </a:p>
          <a:p>
            <a:pPr eaLnBrk="1" hangingPunct="1">
              <a:buClr>
                <a:srgbClr val="FFCC00"/>
              </a:buClr>
              <a:buSzPct val="70000"/>
              <a:buFontTx/>
              <a:buNone/>
            </a:pPr>
            <a:r>
              <a:rPr lang="en-US" altLang="zh-CN" sz="2400" b="1">
                <a:latin typeface="黑体" pitchFamily="2" charset="-122"/>
                <a:ea typeface="黑体" pitchFamily="2" charset="-122"/>
              </a:rPr>
              <a:t>  Ⅰ </a:t>
            </a:r>
            <a:r>
              <a:rPr lang="zh-CN" altLang="en-US" sz="2400" b="1">
                <a:latin typeface="黑体" pitchFamily="2" charset="-122"/>
                <a:ea typeface="黑体" pitchFamily="2" charset="-122"/>
              </a:rPr>
              <a:t>转让土地使用权应交纳的土地增值税，土地使用权与地上建筑物及其附着物一并在</a:t>
            </a:r>
            <a:r>
              <a:rPr lang="zh-CN" altLang="en-US" sz="2400" b="1">
                <a:latin typeface="宋体" pitchFamily="2" charset="-122"/>
                <a:ea typeface="黑体" pitchFamily="2" charset="-122"/>
              </a:rPr>
              <a:t>“</a:t>
            </a:r>
            <a:r>
              <a:rPr lang="zh-CN" altLang="en-US" sz="2400" b="1">
                <a:latin typeface="黑体" pitchFamily="2" charset="-122"/>
                <a:ea typeface="黑体" pitchFamily="2" charset="-122"/>
              </a:rPr>
              <a:t>固定资产</a:t>
            </a:r>
            <a:r>
              <a:rPr lang="zh-CN" altLang="en-US" sz="2400" b="1">
                <a:latin typeface="宋体" pitchFamily="2" charset="-122"/>
                <a:ea typeface="黑体" pitchFamily="2" charset="-122"/>
              </a:rPr>
              <a:t>”</a:t>
            </a:r>
            <a:r>
              <a:rPr lang="zh-CN" altLang="en-US" sz="2400" b="1">
                <a:latin typeface="黑体" pitchFamily="2" charset="-122"/>
                <a:ea typeface="黑体" pitchFamily="2" charset="-122"/>
              </a:rPr>
              <a:t>等科目核算：</a:t>
            </a:r>
          </a:p>
          <a:p>
            <a:pPr eaLnBrk="1" hangingPunct="1">
              <a:buClr>
                <a:srgbClr val="FFCC00"/>
              </a:buClr>
              <a:buSzPct val="70000"/>
              <a:buFontTx/>
              <a:buNone/>
            </a:pPr>
            <a:r>
              <a:rPr lang="zh-CN" altLang="en-US" sz="2400" b="1">
                <a:latin typeface="黑体" pitchFamily="2" charset="-122"/>
                <a:ea typeface="黑体" pitchFamily="2" charset="-122"/>
              </a:rPr>
              <a:t>     借： 固定资产清理等</a:t>
            </a:r>
          </a:p>
          <a:p>
            <a:pPr eaLnBrk="1" hangingPunct="1">
              <a:buClr>
                <a:srgbClr val="FFCC00"/>
              </a:buClr>
              <a:buSzPct val="70000"/>
              <a:buFontTx/>
              <a:buNone/>
            </a:pPr>
            <a:r>
              <a:rPr lang="zh-CN" altLang="en-US" sz="2400" b="1">
                <a:latin typeface="黑体" pitchFamily="2" charset="-122"/>
                <a:ea typeface="黑体" pitchFamily="2" charset="-122"/>
              </a:rPr>
              <a:t>         贷：应交税费</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应交土地增值税</a:t>
            </a:r>
            <a:endParaRPr lang="zh-CN" altLang="en-US" sz="2400">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26947F47-9D69-42B6-9227-8537ED16AAB2}" type="slidenum">
              <a:rPr lang="en-US" altLang="zh-CN" sz="1400">
                <a:solidFill>
                  <a:srgbClr val="007A77"/>
                </a:solidFill>
              </a:rPr>
              <a:pPr algn="r" eaLnBrk="1" hangingPunct="1">
                <a:spcBef>
                  <a:spcPct val="0"/>
                </a:spcBef>
                <a:buClrTx/>
                <a:buSzTx/>
                <a:buFontTx/>
                <a:buNone/>
              </a:pPr>
              <a:t>153</a:t>
            </a:fld>
            <a:endParaRPr lang="en-US" altLang="zh-CN" sz="1400">
              <a:solidFill>
                <a:srgbClr val="007A77"/>
              </a:solidFill>
            </a:endParaRPr>
          </a:p>
        </p:txBody>
      </p:sp>
      <p:sp>
        <p:nvSpPr>
          <p:cNvPr id="159747"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159749" name="矩形 2"/>
          <p:cNvSpPr>
            <a:spLocks noChangeArrowheads="1"/>
          </p:cNvSpPr>
          <p:nvPr/>
        </p:nvSpPr>
        <p:spPr bwMode="auto">
          <a:xfrm>
            <a:off x="0" y="692150"/>
            <a:ext cx="8532813" cy="556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buClr>
                <a:srgbClr val="FFCC00"/>
              </a:buClr>
              <a:buSzPct val="70000"/>
              <a:buFontTx/>
              <a:buNone/>
            </a:pPr>
            <a:r>
              <a:rPr lang="en-US" altLang="zh-CN" sz="2400" b="1">
                <a:latin typeface="黑体" pitchFamily="2" charset="-122"/>
                <a:ea typeface="黑体" pitchFamily="2" charset="-122"/>
              </a:rPr>
              <a:t>Ⅱ </a:t>
            </a:r>
            <a:r>
              <a:rPr lang="zh-CN" altLang="en-US" sz="2400" b="1">
                <a:latin typeface="黑体" pitchFamily="2" charset="-122"/>
                <a:ea typeface="黑体" pitchFamily="2" charset="-122"/>
              </a:rPr>
              <a:t>土地使用权应交纳的土地增值税，土地使用权在</a:t>
            </a:r>
            <a:r>
              <a:rPr lang="zh-CN" altLang="en-US" sz="2400" b="1">
                <a:latin typeface="宋体" pitchFamily="2" charset="-122"/>
                <a:ea typeface="黑体" pitchFamily="2" charset="-122"/>
              </a:rPr>
              <a:t>“</a:t>
            </a:r>
            <a:r>
              <a:rPr lang="zh-CN" altLang="en-US" sz="2400" b="1">
                <a:latin typeface="黑体" pitchFamily="2" charset="-122"/>
                <a:ea typeface="黑体" pitchFamily="2" charset="-122"/>
              </a:rPr>
              <a:t>无形资产</a:t>
            </a:r>
            <a:r>
              <a:rPr lang="zh-CN" altLang="en-US" sz="2400" b="1">
                <a:latin typeface="宋体" pitchFamily="2" charset="-122"/>
                <a:ea typeface="黑体" pitchFamily="2" charset="-122"/>
              </a:rPr>
              <a:t>”</a:t>
            </a:r>
            <a:r>
              <a:rPr lang="zh-CN" altLang="en-US" sz="2400" b="1">
                <a:latin typeface="黑体" pitchFamily="2" charset="-122"/>
                <a:ea typeface="黑体" pitchFamily="2" charset="-122"/>
              </a:rPr>
              <a:t>科目核算</a:t>
            </a:r>
          </a:p>
          <a:p>
            <a:pPr eaLnBrk="1" hangingPunct="1">
              <a:buClr>
                <a:srgbClr val="FFCC00"/>
              </a:buClr>
              <a:buSzPct val="70000"/>
              <a:buFontTx/>
              <a:buNone/>
            </a:pPr>
            <a:r>
              <a:rPr lang="zh-CN" altLang="en-US" sz="2400" b="1">
                <a:latin typeface="黑体" pitchFamily="2" charset="-122"/>
                <a:ea typeface="黑体" pitchFamily="2" charset="-122"/>
              </a:rPr>
              <a:t>  借： 银行存款（按实际收到的金额）</a:t>
            </a:r>
          </a:p>
          <a:p>
            <a:pPr eaLnBrk="1" hangingPunct="1">
              <a:buClr>
                <a:srgbClr val="FFCC00"/>
              </a:buClr>
              <a:buSzPct val="70000"/>
              <a:buFontTx/>
              <a:buNone/>
            </a:pPr>
            <a:r>
              <a:rPr lang="zh-CN" altLang="en-US" sz="2400" b="1">
                <a:latin typeface="黑体" pitchFamily="2" charset="-122"/>
                <a:ea typeface="黑体" pitchFamily="2" charset="-122"/>
              </a:rPr>
              <a:t>       营业外支出（借方差额）</a:t>
            </a:r>
          </a:p>
          <a:p>
            <a:pPr eaLnBrk="1" hangingPunct="1">
              <a:buClr>
                <a:srgbClr val="FFCC00"/>
              </a:buClr>
              <a:buSzPct val="70000"/>
              <a:buFontTx/>
              <a:buNone/>
            </a:pPr>
            <a:r>
              <a:rPr lang="zh-CN" altLang="en-US" sz="2400" b="1">
                <a:latin typeface="黑体" pitchFamily="2" charset="-122"/>
                <a:ea typeface="黑体" pitchFamily="2" charset="-122"/>
              </a:rPr>
              <a:t>     贷：应交税费</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应交土地增值税 </a:t>
            </a:r>
          </a:p>
          <a:p>
            <a:pPr eaLnBrk="1" hangingPunct="1">
              <a:buClr>
                <a:srgbClr val="FFCC00"/>
              </a:buClr>
              <a:buSzPct val="70000"/>
              <a:buFontTx/>
              <a:buNone/>
            </a:pPr>
            <a:r>
              <a:rPr lang="zh-CN" altLang="en-US" sz="2400" b="1">
                <a:latin typeface="黑体" pitchFamily="2" charset="-122"/>
                <a:ea typeface="黑体" pitchFamily="2" charset="-122"/>
              </a:rPr>
              <a:t>         无形资产（土地使用权净值）</a:t>
            </a:r>
          </a:p>
          <a:p>
            <a:pPr eaLnBrk="1" hangingPunct="1">
              <a:buClr>
                <a:srgbClr val="FFCC00"/>
              </a:buClr>
              <a:buSzPct val="70000"/>
              <a:buFontTx/>
              <a:buNone/>
            </a:pPr>
            <a:r>
              <a:rPr lang="zh-CN" altLang="en-US" sz="2400" b="1">
                <a:latin typeface="黑体" pitchFamily="2" charset="-122"/>
                <a:ea typeface="黑体" pitchFamily="2" charset="-122"/>
              </a:rPr>
              <a:t>         营业外收入（贷方差额） </a:t>
            </a:r>
          </a:p>
          <a:p>
            <a:pPr eaLnBrk="1" hangingPunct="1">
              <a:buClr>
                <a:srgbClr val="FFCC00"/>
              </a:buClr>
              <a:buSzPct val="70000"/>
              <a:buFontTx/>
              <a:buNone/>
            </a:pPr>
            <a:endParaRPr lang="en-US" altLang="zh-CN" sz="2400" b="1">
              <a:latin typeface="黑体" pitchFamily="2" charset="-122"/>
              <a:ea typeface="黑体" pitchFamily="2" charset="-122"/>
            </a:endParaRPr>
          </a:p>
          <a:p>
            <a:pPr eaLnBrk="1" hangingPunct="1">
              <a:buClr>
                <a:srgbClr val="FFCC00"/>
              </a:buClr>
              <a:buSzPct val="70000"/>
              <a:buFontTx/>
              <a:buNone/>
            </a:pPr>
            <a:r>
              <a:rPr lang="en-US" altLang="zh-CN" sz="2400" b="1">
                <a:latin typeface="黑体" pitchFamily="2" charset="-122"/>
                <a:ea typeface="黑体" pitchFamily="2" charset="-122"/>
              </a:rPr>
              <a:t>Ⅲ </a:t>
            </a:r>
            <a:r>
              <a:rPr lang="zh-CN" altLang="en-US" sz="2400" b="1">
                <a:latin typeface="黑体" pitchFamily="2" charset="-122"/>
                <a:ea typeface="黑体" pitchFamily="2" charset="-122"/>
              </a:rPr>
              <a:t>小企业（房地产开发经营）销售房地产应缴纳的土地增值税</a:t>
            </a:r>
          </a:p>
          <a:p>
            <a:pPr eaLnBrk="1" hangingPunct="1">
              <a:buClr>
                <a:srgbClr val="FFCC00"/>
              </a:buClr>
              <a:buSzPct val="70000"/>
              <a:buFontTx/>
              <a:buNone/>
            </a:pPr>
            <a:r>
              <a:rPr lang="zh-CN" altLang="en-US" sz="2400" b="1">
                <a:latin typeface="黑体" pitchFamily="2" charset="-122"/>
                <a:ea typeface="黑体" pitchFamily="2" charset="-122"/>
              </a:rPr>
              <a:t>  借： 营业税金及附加</a:t>
            </a:r>
          </a:p>
          <a:p>
            <a:pPr eaLnBrk="1" hangingPunct="1">
              <a:buClr>
                <a:srgbClr val="FFCC00"/>
              </a:buClr>
              <a:buSzPct val="70000"/>
              <a:buFontTx/>
              <a:buNone/>
            </a:pPr>
            <a:r>
              <a:rPr lang="zh-CN" altLang="en-US" sz="2400" b="1">
                <a:latin typeface="黑体" pitchFamily="2" charset="-122"/>
                <a:ea typeface="黑体" pitchFamily="2" charset="-122"/>
              </a:rPr>
              <a:t>      贷：应交税费</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应交土地增值税  </a:t>
            </a:r>
          </a:p>
          <a:p>
            <a:pPr eaLnBrk="1" hangingPunct="1">
              <a:buClr>
                <a:srgbClr val="FFCC00"/>
              </a:buClr>
              <a:buSzPct val="70000"/>
              <a:buFontTx/>
              <a:buNone/>
            </a:pPr>
            <a:endParaRPr lang="zh-CN" altLang="en-US" sz="2400" b="1">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7A995872-8233-4F0B-96F6-AECB5CC86F8E}" type="slidenum">
              <a:rPr lang="en-US" altLang="zh-CN" sz="1400">
                <a:solidFill>
                  <a:srgbClr val="007A77"/>
                </a:solidFill>
              </a:rPr>
              <a:pPr algn="r" eaLnBrk="1" hangingPunct="1">
                <a:spcBef>
                  <a:spcPct val="0"/>
                </a:spcBef>
                <a:buClrTx/>
                <a:buSzTx/>
                <a:buFontTx/>
                <a:buNone/>
              </a:pPr>
              <a:t>154</a:t>
            </a:fld>
            <a:endParaRPr lang="en-US" altLang="zh-CN" sz="1400">
              <a:solidFill>
                <a:srgbClr val="007A77"/>
              </a:solidFill>
            </a:endParaRPr>
          </a:p>
        </p:txBody>
      </p:sp>
      <p:sp>
        <p:nvSpPr>
          <p:cNvPr id="160771"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160773" name="矩形 2"/>
          <p:cNvSpPr>
            <a:spLocks noChangeArrowheads="1"/>
          </p:cNvSpPr>
          <p:nvPr/>
        </p:nvSpPr>
        <p:spPr bwMode="auto">
          <a:xfrm>
            <a:off x="468313" y="692150"/>
            <a:ext cx="8207375"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lnSpc>
                <a:spcPct val="90000"/>
              </a:lnSpc>
              <a:buClr>
                <a:srgbClr val="FFCC00"/>
              </a:buClr>
              <a:buSzPct val="70000"/>
              <a:buFontTx/>
              <a:buNone/>
            </a:pPr>
            <a:r>
              <a:rPr lang="zh-CN" altLang="en-US" sz="2400" b="1">
                <a:latin typeface="黑体" pitchFamily="2" charset="-122"/>
                <a:ea typeface="黑体" pitchFamily="2" charset="-122"/>
              </a:rPr>
              <a:t>（</a:t>
            </a:r>
            <a:r>
              <a:rPr lang="en-US" altLang="zh-CN" sz="2400" b="1">
                <a:latin typeface="黑体" pitchFamily="2" charset="-122"/>
                <a:ea typeface="黑体" pitchFamily="2" charset="-122"/>
              </a:rPr>
              <a:t>7</a:t>
            </a:r>
            <a:r>
              <a:rPr lang="zh-CN" altLang="en-US" sz="2400" b="1">
                <a:latin typeface="黑体" pitchFamily="2" charset="-122"/>
                <a:ea typeface="黑体" pitchFamily="2" charset="-122"/>
              </a:rPr>
              <a:t>）应交城镇土地使用税、房产税、车船税、矿产资源补偿费、排污费，教育费附加等</a:t>
            </a:r>
            <a:endParaRPr lang="en-US" altLang="zh-CN" sz="2400" b="1">
              <a:latin typeface="黑体" pitchFamily="2" charset="-122"/>
              <a:ea typeface="黑体" pitchFamily="2" charset="-122"/>
            </a:endParaRPr>
          </a:p>
          <a:p>
            <a:pPr eaLnBrk="1" hangingPunct="1">
              <a:lnSpc>
                <a:spcPct val="90000"/>
              </a:lnSpc>
              <a:buClr>
                <a:srgbClr val="FFCC00"/>
              </a:buClr>
              <a:buSzPct val="70000"/>
              <a:buFontTx/>
              <a:buNone/>
            </a:pPr>
            <a:endParaRPr lang="zh-CN" altLang="en-US" sz="2400" b="1">
              <a:latin typeface="黑体" pitchFamily="2" charset="-122"/>
              <a:ea typeface="黑体" pitchFamily="2" charset="-122"/>
            </a:endParaRPr>
          </a:p>
          <a:p>
            <a:pPr eaLnBrk="1" hangingPunct="1">
              <a:lnSpc>
                <a:spcPct val="90000"/>
              </a:lnSpc>
              <a:buClr>
                <a:srgbClr val="FFCC00"/>
              </a:buClr>
              <a:buSzPct val="70000"/>
              <a:buFontTx/>
              <a:buNone/>
            </a:pPr>
            <a:r>
              <a:rPr lang="zh-CN" altLang="en-US" sz="2400" b="1">
                <a:latin typeface="黑体" pitchFamily="2" charset="-122"/>
                <a:ea typeface="黑体" pitchFamily="2" charset="-122"/>
              </a:rPr>
              <a:t>  借： 营业税金及附加</a:t>
            </a:r>
          </a:p>
          <a:p>
            <a:pPr eaLnBrk="1" hangingPunct="1">
              <a:lnSpc>
                <a:spcPct val="90000"/>
              </a:lnSpc>
              <a:buClr>
                <a:srgbClr val="FFCC00"/>
              </a:buClr>
              <a:buSzPct val="70000"/>
              <a:buFontTx/>
              <a:buNone/>
            </a:pPr>
            <a:r>
              <a:rPr lang="zh-CN" altLang="en-US" sz="2400" b="1">
                <a:latin typeface="黑体" pitchFamily="2" charset="-122"/>
                <a:ea typeface="黑体" pitchFamily="2" charset="-122"/>
              </a:rPr>
              <a:t>     贷：应交税费</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应交城镇土地使用税  </a:t>
            </a:r>
          </a:p>
          <a:p>
            <a:pPr eaLnBrk="1" hangingPunct="1">
              <a:lnSpc>
                <a:spcPct val="90000"/>
              </a:lnSpc>
              <a:buClr>
                <a:srgbClr val="FFCC00"/>
              </a:buClr>
              <a:buSzPct val="70000"/>
              <a:buFontTx/>
              <a:buNone/>
            </a:pPr>
            <a:r>
              <a:rPr lang="zh-CN" altLang="en-US" sz="2400" b="1">
                <a:latin typeface="黑体" pitchFamily="2" charset="-122"/>
                <a:ea typeface="黑体" pitchFamily="2" charset="-122"/>
              </a:rPr>
              <a:t>                 </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应交房产税</a:t>
            </a:r>
          </a:p>
          <a:p>
            <a:pPr eaLnBrk="1" hangingPunct="1">
              <a:lnSpc>
                <a:spcPct val="90000"/>
              </a:lnSpc>
              <a:buClr>
                <a:srgbClr val="FFCC00"/>
              </a:buClr>
              <a:buSzPct val="70000"/>
              <a:buFontTx/>
              <a:buNone/>
            </a:pPr>
            <a:r>
              <a:rPr lang="zh-CN" altLang="en-US" sz="2400" b="1">
                <a:latin typeface="黑体" pitchFamily="2" charset="-122"/>
                <a:ea typeface="黑体" pitchFamily="2" charset="-122"/>
              </a:rPr>
              <a:t>                 </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应交车船税</a:t>
            </a:r>
          </a:p>
          <a:p>
            <a:pPr algn="ctr" eaLnBrk="1" hangingPunct="1">
              <a:lnSpc>
                <a:spcPct val="90000"/>
              </a:lnSpc>
              <a:buClr>
                <a:srgbClr val="FFCC00"/>
              </a:buClr>
              <a:buSzPct val="70000"/>
              <a:buFontTx/>
              <a:buNone/>
            </a:pPr>
            <a:r>
              <a:rPr lang="zh-CN" altLang="en-US" sz="2400" b="1">
                <a:latin typeface="黑体" pitchFamily="2" charset="-122"/>
                <a:ea typeface="黑体" pitchFamily="2" charset="-122"/>
              </a:rPr>
              <a:t>    </a:t>
            </a:r>
            <a:r>
              <a:rPr lang="en-US" altLang="zh-CN" sz="2400" b="1">
                <a:latin typeface="宋体" pitchFamily="2" charset="-122"/>
                <a:ea typeface="黑体" pitchFamily="2" charset="-122"/>
              </a:rPr>
              <a:t>——</a:t>
            </a:r>
            <a:r>
              <a:rPr lang="zh-CN" altLang="en-US" sz="2400" b="1">
                <a:solidFill>
                  <a:schemeClr val="hlink"/>
                </a:solidFill>
                <a:latin typeface="黑体" pitchFamily="2" charset="-122"/>
                <a:ea typeface="黑体" pitchFamily="2" charset="-122"/>
              </a:rPr>
              <a:t>应交矿产资源补偿费</a:t>
            </a:r>
          </a:p>
          <a:p>
            <a:pPr algn="ctr" eaLnBrk="1" hangingPunct="1">
              <a:lnSpc>
                <a:spcPct val="90000"/>
              </a:lnSpc>
              <a:buClr>
                <a:srgbClr val="FFCC00"/>
              </a:buClr>
              <a:buSzPct val="70000"/>
              <a:buFontTx/>
              <a:buNone/>
            </a:pPr>
            <a:r>
              <a:rPr lang="en-US" altLang="zh-CN" sz="2400" b="1">
                <a:solidFill>
                  <a:schemeClr val="hlink"/>
                </a:solidFill>
                <a:latin typeface="宋体" pitchFamily="2" charset="-122"/>
                <a:ea typeface="黑体" pitchFamily="2" charset="-122"/>
              </a:rPr>
              <a:t>——</a:t>
            </a:r>
            <a:r>
              <a:rPr lang="zh-CN" altLang="en-US" sz="2400" b="1">
                <a:solidFill>
                  <a:schemeClr val="hlink"/>
                </a:solidFill>
                <a:latin typeface="黑体" pitchFamily="2" charset="-122"/>
                <a:ea typeface="黑体" pitchFamily="2" charset="-122"/>
              </a:rPr>
              <a:t>应交排污费</a:t>
            </a:r>
          </a:p>
          <a:p>
            <a:pPr algn="ctr" eaLnBrk="1" hangingPunct="1">
              <a:lnSpc>
                <a:spcPct val="90000"/>
              </a:lnSpc>
              <a:buClr>
                <a:srgbClr val="FFCC00"/>
              </a:buClr>
              <a:buSzPct val="70000"/>
              <a:buFontTx/>
              <a:buNone/>
            </a:pPr>
            <a:r>
              <a:rPr lang="zh-CN" altLang="en-US" sz="2400" b="1">
                <a:solidFill>
                  <a:schemeClr val="hlink"/>
                </a:solidFill>
                <a:latin typeface="黑体" pitchFamily="2" charset="-122"/>
                <a:ea typeface="黑体" pitchFamily="2" charset="-122"/>
              </a:rPr>
              <a:t>   </a:t>
            </a:r>
            <a:r>
              <a:rPr lang="en-US" altLang="zh-CN" sz="2400" b="1">
                <a:solidFill>
                  <a:schemeClr val="hlink"/>
                </a:solidFill>
                <a:latin typeface="宋体" pitchFamily="2" charset="-122"/>
                <a:ea typeface="黑体" pitchFamily="2" charset="-122"/>
              </a:rPr>
              <a:t>——</a:t>
            </a:r>
            <a:r>
              <a:rPr lang="zh-CN" altLang="en-US" sz="2400" b="1">
                <a:solidFill>
                  <a:schemeClr val="hlink"/>
                </a:solidFill>
                <a:latin typeface="黑体" pitchFamily="2" charset="-122"/>
                <a:ea typeface="黑体" pitchFamily="2" charset="-122"/>
              </a:rPr>
              <a:t>应交教育费附加</a:t>
            </a:r>
            <a:endParaRPr lang="zh-CN" altLang="en-US" sz="2400">
              <a:solidFill>
                <a:schemeClr val="hlink"/>
              </a:solidFill>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5AF08229-A265-4E42-A43F-08EF2326C120}" type="slidenum">
              <a:rPr lang="en-US" altLang="zh-CN" sz="1400">
                <a:solidFill>
                  <a:srgbClr val="007A77"/>
                </a:solidFill>
              </a:rPr>
              <a:pPr algn="r" eaLnBrk="1" hangingPunct="1">
                <a:spcBef>
                  <a:spcPct val="0"/>
                </a:spcBef>
                <a:buClrTx/>
                <a:buSzTx/>
                <a:buFontTx/>
                <a:buNone/>
              </a:pPr>
              <a:t>155</a:t>
            </a:fld>
            <a:endParaRPr lang="en-US" altLang="zh-CN" sz="1400">
              <a:solidFill>
                <a:srgbClr val="007A77"/>
              </a:solidFill>
            </a:endParaRPr>
          </a:p>
        </p:txBody>
      </p:sp>
      <p:sp>
        <p:nvSpPr>
          <p:cNvPr id="161795"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161797" name="矩形 2"/>
          <p:cNvSpPr>
            <a:spLocks noChangeArrowheads="1"/>
          </p:cNvSpPr>
          <p:nvPr/>
        </p:nvSpPr>
        <p:spPr bwMode="auto">
          <a:xfrm>
            <a:off x="468313" y="836613"/>
            <a:ext cx="8207375" cy="476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lnSpc>
                <a:spcPct val="90000"/>
              </a:lnSpc>
              <a:buClr>
                <a:srgbClr val="FFCC00"/>
              </a:buClr>
              <a:buSzPct val="70000"/>
              <a:buFontTx/>
              <a:buNone/>
            </a:pPr>
            <a:r>
              <a:rPr lang="zh-CN" altLang="en-US" sz="2400" b="1">
                <a:latin typeface="黑体" pitchFamily="2" charset="-122"/>
                <a:ea typeface="黑体" pitchFamily="2" charset="-122"/>
              </a:rPr>
              <a:t>（</a:t>
            </a:r>
            <a:r>
              <a:rPr lang="en-US" altLang="zh-CN" sz="2400" b="1">
                <a:latin typeface="黑体" pitchFamily="2" charset="-122"/>
                <a:ea typeface="黑体" pitchFamily="2" charset="-122"/>
              </a:rPr>
              <a:t>8</a:t>
            </a:r>
            <a:r>
              <a:rPr lang="zh-CN" altLang="en-US" sz="2400" b="1">
                <a:latin typeface="黑体" pitchFamily="2" charset="-122"/>
                <a:ea typeface="黑体" pitchFamily="2" charset="-122"/>
              </a:rPr>
              <a:t>）应交所得税</a:t>
            </a:r>
          </a:p>
          <a:p>
            <a:pPr eaLnBrk="1" hangingPunct="1">
              <a:lnSpc>
                <a:spcPct val="90000"/>
              </a:lnSpc>
              <a:buClr>
                <a:srgbClr val="FFCC00"/>
              </a:buClr>
              <a:buSzPct val="70000"/>
              <a:buFontTx/>
              <a:buNone/>
            </a:pPr>
            <a:r>
              <a:rPr lang="zh-CN" altLang="en-US" sz="2400" b="1">
                <a:latin typeface="黑体" pitchFamily="2" charset="-122"/>
                <a:ea typeface="黑体" pitchFamily="2" charset="-122"/>
              </a:rPr>
              <a:t>  借： 所得税费用</a:t>
            </a:r>
          </a:p>
          <a:p>
            <a:pPr eaLnBrk="1" hangingPunct="1">
              <a:lnSpc>
                <a:spcPct val="90000"/>
              </a:lnSpc>
              <a:buClr>
                <a:srgbClr val="FFCC00"/>
              </a:buClr>
              <a:buSzPct val="70000"/>
              <a:buFontTx/>
              <a:buNone/>
            </a:pPr>
            <a:r>
              <a:rPr lang="zh-CN" altLang="en-US" sz="2400" b="1">
                <a:latin typeface="黑体" pitchFamily="2" charset="-122"/>
                <a:ea typeface="黑体" pitchFamily="2" charset="-122"/>
              </a:rPr>
              <a:t>     贷：应交税费</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应交所得税  </a:t>
            </a:r>
          </a:p>
          <a:p>
            <a:pPr eaLnBrk="1" hangingPunct="1">
              <a:lnSpc>
                <a:spcPct val="90000"/>
              </a:lnSpc>
              <a:buClr>
                <a:srgbClr val="FFCC00"/>
              </a:buClr>
              <a:buSzPct val="70000"/>
              <a:buFontTx/>
              <a:buNone/>
            </a:pPr>
            <a:endParaRPr lang="zh-CN" altLang="en-US" sz="2400" b="1">
              <a:latin typeface="黑体" pitchFamily="2" charset="-122"/>
              <a:ea typeface="黑体" pitchFamily="2" charset="-122"/>
            </a:endParaRPr>
          </a:p>
          <a:p>
            <a:pPr eaLnBrk="1" hangingPunct="1">
              <a:lnSpc>
                <a:spcPct val="90000"/>
              </a:lnSpc>
              <a:buClr>
                <a:srgbClr val="FFCC00"/>
              </a:buClr>
              <a:buSzPct val="70000"/>
              <a:buFontTx/>
              <a:buNone/>
            </a:pPr>
            <a:r>
              <a:rPr lang="zh-CN" altLang="en-US" sz="2400" b="1">
                <a:latin typeface="黑体" pitchFamily="2" charset="-122"/>
                <a:ea typeface="黑体" pitchFamily="2" charset="-122"/>
              </a:rPr>
              <a:t>（</a:t>
            </a:r>
            <a:r>
              <a:rPr lang="en-US" altLang="zh-CN" sz="2400" b="1">
                <a:latin typeface="黑体" pitchFamily="2" charset="-122"/>
                <a:ea typeface="黑体" pitchFamily="2" charset="-122"/>
              </a:rPr>
              <a:t>9</a:t>
            </a:r>
            <a:r>
              <a:rPr lang="zh-CN" altLang="en-US" sz="2400" b="1">
                <a:latin typeface="黑体" pitchFamily="2" charset="-122"/>
                <a:ea typeface="黑体" pitchFamily="2" charset="-122"/>
              </a:rPr>
              <a:t>）应交个人所得税</a:t>
            </a:r>
          </a:p>
          <a:p>
            <a:pPr eaLnBrk="1" hangingPunct="1">
              <a:lnSpc>
                <a:spcPct val="90000"/>
              </a:lnSpc>
              <a:buClr>
                <a:srgbClr val="FFCC00"/>
              </a:buClr>
              <a:buSzPct val="70000"/>
              <a:buFontTx/>
              <a:buNone/>
            </a:pPr>
            <a:r>
              <a:rPr lang="zh-CN" altLang="en-US" sz="2400" b="1">
                <a:latin typeface="黑体" pitchFamily="2" charset="-122"/>
                <a:ea typeface="黑体" pitchFamily="2" charset="-122"/>
              </a:rPr>
              <a:t>  借：应付职工薪酬</a:t>
            </a:r>
          </a:p>
          <a:p>
            <a:pPr eaLnBrk="1" hangingPunct="1">
              <a:lnSpc>
                <a:spcPct val="90000"/>
              </a:lnSpc>
              <a:buClr>
                <a:srgbClr val="FFCC00"/>
              </a:buClr>
              <a:buSzPct val="70000"/>
              <a:buFontTx/>
              <a:buNone/>
            </a:pPr>
            <a:r>
              <a:rPr lang="zh-CN" altLang="en-US" sz="2400" b="1">
                <a:latin typeface="黑体" pitchFamily="2" charset="-122"/>
                <a:ea typeface="黑体" pitchFamily="2" charset="-122"/>
              </a:rPr>
              <a:t>     贷：应交税费</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应交个人所得税 </a:t>
            </a:r>
          </a:p>
          <a:p>
            <a:pPr eaLnBrk="1" hangingPunct="1">
              <a:lnSpc>
                <a:spcPct val="90000"/>
              </a:lnSpc>
              <a:buClr>
                <a:srgbClr val="FFCC00"/>
              </a:buClr>
              <a:buSzPct val="70000"/>
              <a:buFontTx/>
              <a:buNone/>
            </a:pPr>
            <a:endParaRPr lang="zh-CN" altLang="en-US" sz="2400" b="1">
              <a:latin typeface="黑体" pitchFamily="2" charset="-122"/>
              <a:ea typeface="黑体" pitchFamily="2" charset="-122"/>
            </a:endParaRPr>
          </a:p>
          <a:p>
            <a:pPr eaLnBrk="1" hangingPunct="1">
              <a:lnSpc>
                <a:spcPct val="90000"/>
              </a:lnSpc>
              <a:buClr>
                <a:srgbClr val="FFCC00"/>
              </a:buClr>
              <a:buSzPct val="70000"/>
              <a:buFontTx/>
              <a:buNone/>
            </a:pPr>
            <a:r>
              <a:rPr lang="zh-CN" altLang="en-US" sz="2400" b="1">
                <a:latin typeface="黑体" pitchFamily="2" charset="-122"/>
                <a:ea typeface="黑体" pitchFamily="2" charset="-122"/>
              </a:rPr>
              <a:t>（</a:t>
            </a:r>
            <a:r>
              <a:rPr lang="en-US" altLang="zh-CN" sz="2400" b="1">
                <a:latin typeface="黑体" pitchFamily="2" charset="-122"/>
                <a:ea typeface="黑体" pitchFamily="2" charset="-122"/>
              </a:rPr>
              <a:t>10</a:t>
            </a:r>
            <a:r>
              <a:rPr lang="zh-CN" altLang="en-US" sz="2400" b="1">
                <a:latin typeface="黑体" pitchFamily="2" charset="-122"/>
                <a:ea typeface="黑体" pitchFamily="2" charset="-122"/>
              </a:rPr>
              <a:t>）小企业按规定实行所得税、增值税、消费税、营业税等先征后返的，应于实际收到返还税款时：</a:t>
            </a:r>
          </a:p>
          <a:p>
            <a:pPr eaLnBrk="1" hangingPunct="1">
              <a:lnSpc>
                <a:spcPct val="90000"/>
              </a:lnSpc>
              <a:buClr>
                <a:srgbClr val="FFCC00"/>
              </a:buClr>
              <a:buSzPct val="70000"/>
              <a:buFontTx/>
              <a:buNone/>
            </a:pPr>
            <a:r>
              <a:rPr lang="zh-CN" altLang="en-US" sz="2400" b="1">
                <a:latin typeface="黑体" pitchFamily="2" charset="-122"/>
                <a:ea typeface="黑体" pitchFamily="2" charset="-122"/>
              </a:rPr>
              <a:t>  借</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银行存款等</a:t>
            </a:r>
          </a:p>
          <a:p>
            <a:pPr eaLnBrk="1" hangingPunct="1">
              <a:lnSpc>
                <a:spcPct val="90000"/>
              </a:lnSpc>
              <a:buClr>
                <a:srgbClr val="FFCC00"/>
              </a:buClr>
              <a:buSzPct val="70000"/>
              <a:buFontTx/>
              <a:buNone/>
            </a:pPr>
            <a:r>
              <a:rPr lang="zh-CN" altLang="en-US" sz="2400" b="1">
                <a:latin typeface="黑体" pitchFamily="2" charset="-122"/>
                <a:ea typeface="黑体" pitchFamily="2" charset="-122"/>
              </a:rPr>
              <a:t>     贷：营业外收入</a:t>
            </a:r>
          </a:p>
        </p:txBody>
      </p:sp>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819F01C4-9ED7-459A-A9C8-5C3BB9ED337E}" type="slidenum">
              <a:rPr lang="en-US" altLang="zh-CN" sz="1400">
                <a:solidFill>
                  <a:srgbClr val="007A77"/>
                </a:solidFill>
              </a:rPr>
              <a:pPr algn="r" eaLnBrk="1" hangingPunct="1">
                <a:spcBef>
                  <a:spcPct val="0"/>
                </a:spcBef>
                <a:buClrTx/>
                <a:buSzTx/>
                <a:buFontTx/>
                <a:buNone/>
              </a:pPr>
              <a:t>156</a:t>
            </a:fld>
            <a:endParaRPr lang="en-US" altLang="zh-CN" sz="1400">
              <a:solidFill>
                <a:srgbClr val="007A77"/>
              </a:solidFill>
            </a:endParaRPr>
          </a:p>
        </p:txBody>
      </p:sp>
      <p:sp>
        <p:nvSpPr>
          <p:cNvPr id="162819"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162821" name="矩形 2"/>
          <p:cNvSpPr>
            <a:spLocks noChangeArrowheads="1"/>
          </p:cNvSpPr>
          <p:nvPr/>
        </p:nvSpPr>
        <p:spPr bwMode="auto">
          <a:xfrm>
            <a:off x="468313" y="692150"/>
            <a:ext cx="8135937" cy="367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buClr>
                <a:srgbClr val="FFCC00"/>
              </a:buClr>
              <a:buSzPct val="70000"/>
              <a:buFontTx/>
              <a:buNone/>
            </a:pPr>
            <a:r>
              <a:rPr lang="zh-CN" altLang="en-US" sz="2400" b="1">
                <a:latin typeface="黑体" pitchFamily="2" charset="-122"/>
                <a:ea typeface="黑体" pitchFamily="2" charset="-122"/>
              </a:rPr>
              <a:t>重点关注：</a:t>
            </a:r>
          </a:p>
          <a:p>
            <a:pPr eaLnBrk="1" hangingPunct="1">
              <a:buClr>
                <a:srgbClr val="FFCC00"/>
              </a:buClr>
              <a:buSzPct val="70000"/>
              <a:buFontTx/>
              <a:buNone/>
            </a:pPr>
            <a:r>
              <a:rPr lang="zh-CN" altLang="en-US" sz="2400" b="1">
                <a:latin typeface="黑体" pitchFamily="2" charset="-122"/>
                <a:ea typeface="黑体" pitchFamily="2" charset="-122"/>
              </a:rPr>
              <a:t>     企业缴纳的税费有很多，但是，这些税费并非都通过</a:t>
            </a:r>
            <a:r>
              <a:rPr lang="zh-CN" altLang="en-US" sz="2400" b="1">
                <a:ea typeface="黑体" pitchFamily="2" charset="-122"/>
              </a:rPr>
              <a:t>“</a:t>
            </a:r>
            <a:r>
              <a:rPr lang="zh-CN" altLang="en-US" sz="2400" b="1">
                <a:latin typeface="黑体" pitchFamily="2" charset="-122"/>
                <a:ea typeface="黑体" pitchFamily="2" charset="-122"/>
              </a:rPr>
              <a:t>应交税费</a:t>
            </a:r>
            <a:r>
              <a:rPr lang="zh-CN" altLang="en-US" sz="2400" b="1">
                <a:ea typeface="黑体" pitchFamily="2" charset="-122"/>
              </a:rPr>
              <a:t>”</a:t>
            </a:r>
            <a:r>
              <a:rPr lang="zh-CN" altLang="en-US" sz="2400" b="1">
                <a:latin typeface="黑体" pitchFamily="2" charset="-122"/>
                <a:ea typeface="黑体" pitchFamily="2" charset="-122"/>
              </a:rPr>
              <a:t>账户核算。其中，印花税、耕地占用税等均不通过</a:t>
            </a:r>
            <a:r>
              <a:rPr lang="zh-CN" altLang="en-US" sz="2400" b="1">
                <a:ea typeface="黑体" pitchFamily="2" charset="-122"/>
              </a:rPr>
              <a:t>“</a:t>
            </a:r>
            <a:r>
              <a:rPr lang="zh-CN" altLang="en-US" sz="2400" b="1">
                <a:latin typeface="黑体" pitchFamily="2" charset="-122"/>
                <a:ea typeface="黑体" pitchFamily="2" charset="-122"/>
              </a:rPr>
              <a:t>应交税费</a:t>
            </a:r>
            <a:r>
              <a:rPr lang="zh-CN" altLang="en-US" sz="2400" b="1">
                <a:ea typeface="黑体" pitchFamily="2" charset="-122"/>
              </a:rPr>
              <a:t>”</a:t>
            </a:r>
            <a:r>
              <a:rPr lang="zh-CN" altLang="en-US" sz="2400" b="1">
                <a:latin typeface="黑体" pitchFamily="2" charset="-122"/>
                <a:ea typeface="黑体" pitchFamily="2" charset="-122"/>
              </a:rPr>
              <a:t>账户核算，而是直接缴纳并计入相关费用或资产账户。</a:t>
            </a:r>
          </a:p>
          <a:p>
            <a:pPr eaLnBrk="1" hangingPunct="1">
              <a:buClr>
                <a:srgbClr val="FFCC00"/>
              </a:buClr>
              <a:buSzPct val="70000"/>
              <a:buFontTx/>
              <a:buNone/>
            </a:pPr>
            <a:r>
              <a:rPr lang="zh-CN" altLang="en-US" sz="2400" b="1">
                <a:latin typeface="黑体" pitchFamily="2" charset="-122"/>
                <a:ea typeface="黑体" pitchFamily="2" charset="-122"/>
              </a:rPr>
              <a:t>例：20</a:t>
            </a:r>
            <a:r>
              <a:rPr lang="en-US" altLang="zh-CN" sz="2400" b="1">
                <a:latin typeface="黑体" pitchFamily="2" charset="-122"/>
                <a:ea typeface="黑体" pitchFamily="2" charset="-122"/>
              </a:rPr>
              <a:t>11</a:t>
            </a:r>
            <a:r>
              <a:rPr lang="zh-CN" altLang="en-US" sz="2400" b="1">
                <a:latin typeface="黑体" pitchFamily="2" charset="-122"/>
                <a:ea typeface="黑体" pitchFamily="2" charset="-122"/>
              </a:rPr>
              <a:t>年1月8日，甲公司购买印花税票，支付税款3000元，以支票付讫。</a:t>
            </a:r>
          </a:p>
          <a:p>
            <a:pPr eaLnBrk="1" hangingPunct="1">
              <a:buClr>
                <a:srgbClr val="FFCC00"/>
              </a:buClr>
              <a:buSzPct val="70000"/>
              <a:buFontTx/>
              <a:buNone/>
            </a:pPr>
            <a:r>
              <a:rPr lang="zh-CN" altLang="en-US" sz="2400" b="1">
                <a:latin typeface="黑体" pitchFamily="2" charset="-122"/>
                <a:ea typeface="黑体" pitchFamily="2" charset="-122"/>
              </a:rPr>
              <a:t>      借：营业税金及附加</a:t>
            </a:r>
            <a:r>
              <a:rPr lang="zh-CN" altLang="en-US" sz="2400" b="1">
                <a:ea typeface="黑体" pitchFamily="2" charset="-122"/>
              </a:rPr>
              <a:t>——</a:t>
            </a:r>
            <a:r>
              <a:rPr lang="zh-CN" altLang="en-US" sz="2400" b="1">
                <a:latin typeface="黑体" pitchFamily="2" charset="-122"/>
                <a:ea typeface="黑体" pitchFamily="2" charset="-122"/>
              </a:rPr>
              <a:t>税金 </a:t>
            </a:r>
            <a:r>
              <a:rPr lang="zh-CN" altLang="en-US" sz="2400" b="1">
                <a:ea typeface="黑体" pitchFamily="2" charset="-122"/>
              </a:rPr>
              <a:t> </a:t>
            </a:r>
            <a:r>
              <a:rPr lang="zh-CN" altLang="en-US" sz="2400" b="1">
                <a:latin typeface="黑体" pitchFamily="2" charset="-122"/>
                <a:ea typeface="黑体" pitchFamily="2" charset="-122"/>
              </a:rPr>
              <a:t> 3000</a:t>
            </a:r>
          </a:p>
          <a:p>
            <a:pPr eaLnBrk="1" hangingPunct="1">
              <a:buClr>
                <a:srgbClr val="FFCC00"/>
              </a:buClr>
              <a:buSzPct val="70000"/>
              <a:buFontTx/>
              <a:buNone/>
            </a:pPr>
            <a:r>
              <a:rPr lang="zh-CN" altLang="en-US" sz="2400" b="1">
                <a:latin typeface="黑体" pitchFamily="2" charset="-122"/>
                <a:ea typeface="黑体" pitchFamily="2" charset="-122"/>
              </a:rPr>
              <a:t>           贷：银行存款 </a:t>
            </a:r>
            <a:r>
              <a:rPr lang="zh-CN" altLang="en-US" sz="2400" b="1">
                <a:ea typeface="黑体" pitchFamily="2" charset="-122"/>
              </a:rPr>
              <a:t> </a:t>
            </a:r>
            <a:r>
              <a:rPr lang="zh-CN" altLang="en-US" sz="2400" b="1">
                <a:latin typeface="黑体" pitchFamily="2" charset="-122"/>
                <a:ea typeface="黑体" pitchFamily="2" charset="-122"/>
              </a:rPr>
              <a:t> </a:t>
            </a:r>
            <a:r>
              <a:rPr lang="zh-CN" altLang="en-US" sz="2400" b="1">
                <a:ea typeface="黑体" pitchFamily="2" charset="-122"/>
              </a:rPr>
              <a:t> </a:t>
            </a:r>
            <a:r>
              <a:rPr lang="zh-CN" altLang="en-US" sz="2400" b="1">
                <a:latin typeface="黑体" pitchFamily="2" charset="-122"/>
                <a:ea typeface="黑体" pitchFamily="2" charset="-122"/>
              </a:rPr>
              <a:t> </a:t>
            </a:r>
            <a:r>
              <a:rPr lang="zh-CN" altLang="en-US" sz="2400" b="1">
                <a:ea typeface="黑体" pitchFamily="2" charset="-122"/>
              </a:rPr>
              <a:t>  </a:t>
            </a:r>
            <a:r>
              <a:rPr lang="zh-CN" altLang="en-US" sz="2400" b="1">
                <a:latin typeface="黑体" pitchFamily="2" charset="-122"/>
                <a:ea typeface="黑体" pitchFamily="2" charset="-122"/>
              </a:rPr>
              <a:t>3000</a:t>
            </a:r>
          </a:p>
        </p:txBody>
      </p:sp>
    </p:spTree>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FA9DCD82-CD16-4EF1-A304-199EDC83760C}" type="slidenum">
              <a:rPr lang="en-US" altLang="zh-CN" sz="1400">
                <a:solidFill>
                  <a:srgbClr val="007A77"/>
                </a:solidFill>
              </a:rPr>
              <a:pPr algn="r" eaLnBrk="1" hangingPunct="1">
                <a:spcBef>
                  <a:spcPct val="0"/>
                </a:spcBef>
                <a:buClrTx/>
                <a:buSzTx/>
                <a:buFontTx/>
                <a:buNone/>
              </a:pPr>
              <a:t>157</a:t>
            </a:fld>
            <a:endParaRPr lang="en-US" altLang="zh-CN" sz="1400">
              <a:solidFill>
                <a:srgbClr val="007A77"/>
              </a:solidFill>
            </a:endParaRPr>
          </a:p>
        </p:txBody>
      </p:sp>
      <p:sp>
        <p:nvSpPr>
          <p:cNvPr id="163843"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300" b="1" smtClean="0"/>
          </a:p>
          <a:p>
            <a:pPr marL="0" indent="0" eaLnBrk="1" hangingPunct="1">
              <a:buClr>
                <a:srgbClr val="FFCC00"/>
              </a:buClr>
              <a:buSzPct val="70000"/>
              <a:buFont typeface="Wingdings" pitchFamily="2" charset="2"/>
              <a:buNone/>
            </a:pPr>
            <a:r>
              <a:rPr lang="en-US" altLang="zh-CN" sz="1300" b="1" smtClean="0"/>
              <a:t>     </a:t>
            </a:r>
          </a:p>
          <a:p>
            <a:pPr marL="0" indent="0" eaLnBrk="1" hangingPunct="1">
              <a:buClr>
                <a:srgbClr val="FFCC00"/>
              </a:buClr>
              <a:buSzPct val="70000"/>
            </a:pPr>
            <a:r>
              <a:rPr lang="en-US" altLang="zh-CN" sz="3600" b="1" smtClean="0"/>
              <a:t> </a:t>
            </a:r>
            <a:r>
              <a:rPr lang="zh-CN" altLang="en-US" sz="2400" b="1" smtClean="0">
                <a:latin typeface="黑体" pitchFamily="2" charset="-122"/>
                <a:ea typeface="黑体" pitchFamily="2" charset="-122"/>
              </a:rPr>
              <a:t>应付利息的核算内容</a:t>
            </a:r>
          </a:p>
          <a:p>
            <a:pPr marL="0" indent="0" eaLnBrk="1" hangingPunct="1">
              <a:buClr>
                <a:srgbClr val="FFCC00"/>
              </a:buClr>
              <a:buSzPct val="70000"/>
              <a:buFont typeface="Wingdings" pitchFamily="2" charset="2"/>
              <a:buNone/>
            </a:pPr>
            <a:r>
              <a:rPr lang="zh-CN" altLang="en-US" sz="2400" b="1" smtClean="0">
                <a:latin typeface="黑体" pitchFamily="2" charset="-122"/>
                <a:ea typeface="黑体" pitchFamily="2" charset="-122"/>
              </a:rPr>
              <a:t>      主要核算小企业按照合同约定应支付的利息费用。即，小企业使用了他人的资金只要按照合同约定应负担利息费用，不论是银行等金融机构借款还是向第三方借款，也不论是长期借款还是短期借款，都应当作为应付利息进行核算和管理。</a:t>
            </a:r>
          </a:p>
          <a:p>
            <a:pPr marL="0" indent="0" eaLnBrk="1" hangingPunct="1">
              <a:buClr>
                <a:srgbClr val="FFCC00"/>
              </a:buClr>
              <a:buSzPct val="70000"/>
              <a:buFont typeface="Wingdings" pitchFamily="2" charset="2"/>
              <a:buNone/>
            </a:pPr>
            <a:r>
              <a:rPr lang="zh-CN" altLang="en-US" sz="2400" b="1" smtClean="0">
                <a:latin typeface="黑体" pitchFamily="2" charset="-122"/>
                <a:ea typeface="黑体" pitchFamily="2" charset="-122"/>
              </a:rPr>
              <a:t> </a:t>
            </a:r>
          </a:p>
          <a:p>
            <a:pPr marL="0" indent="0" eaLnBrk="1" hangingPunct="1">
              <a:buClr>
                <a:srgbClr val="FFCC00"/>
              </a:buClr>
              <a:buSzPct val="70000"/>
            </a:pPr>
            <a:r>
              <a:rPr lang="zh-CN" altLang="en-US" sz="2400" b="1" smtClean="0">
                <a:latin typeface="黑体" pitchFamily="2" charset="-122"/>
                <a:ea typeface="黑体" pitchFamily="2" charset="-122"/>
              </a:rPr>
              <a:t>应付利息的会计处理</a:t>
            </a:r>
          </a:p>
          <a:p>
            <a:pPr marL="0" indent="0" eaLnBrk="1" hangingPunct="1">
              <a:buClr>
                <a:srgbClr val="FFCC00"/>
              </a:buClr>
              <a:buSzPct val="70000"/>
              <a:buFont typeface="Wingdings" pitchFamily="2" charset="2"/>
              <a:buNone/>
            </a:pPr>
            <a:r>
              <a:rPr lang="zh-CN" altLang="en-US" sz="2400" b="1" smtClean="0">
                <a:latin typeface="黑体" pitchFamily="2" charset="-122"/>
                <a:ea typeface="黑体" pitchFamily="2" charset="-122"/>
              </a:rPr>
              <a:t>  举例（略）</a:t>
            </a:r>
          </a:p>
          <a:p>
            <a:pPr marL="0" indent="0" eaLnBrk="1" hangingPunct="1">
              <a:buFont typeface="Wingdings" pitchFamily="2" charset="2"/>
              <a:buNone/>
            </a:pPr>
            <a:endParaRPr lang="zh-CN" altLang="en-US" sz="2400" b="1" smtClean="0">
              <a:latin typeface="黑体" pitchFamily="2" charset="-122"/>
              <a:ea typeface="黑体" pitchFamily="2" charset="-122"/>
            </a:endParaRPr>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323850" y="692150"/>
            <a:ext cx="7993063" cy="579438"/>
          </a:xfrm>
          <a:prstGeom prst="rect">
            <a:avLst/>
          </a:prstGeom>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3200" b="1" smtClean="0">
                <a:solidFill>
                  <a:srgbClr val="FFCC00"/>
                </a:solidFill>
                <a:effectLst>
                  <a:outerShdw blurRad="38100" dist="38100" dir="2700000" algn="tl">
                    <a:srgbClr val="C0C0C0"/>
                  </a:outerShdw>
                </a:effectLst>
                <a:latin typeface="Garamond" pitchFamily="18" charset="0"/>
              </a:rPr>
              <a:t> </a:t>
            </a:r>
            <a:r>
              <a:rPr lang="zh-CN" altLang="en-US" sz="2400" b="1" smtClean="0">
                <a:latin typeface="Garamond" pitchFamily="18" charset="0"/>
                <a:ea typeface="黑体" pitchFamily="2" charset="-122"/>
              </a:rPr>
              <a:t>（七）应付利息</a:t>
            </a:r>
            <a:endParaRPr lang="zh-CN" altLang="en-US" sz="2400" smtClean="0">
              <a:ea typeface="黑体" pitchFamily="2" charset="-122"/>
            </a:endParaRPr>
          </a:p>
        </p:txBody>
      </p:sp>
    </p:spTree>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FB6FB61A-235E-49DF-A010-7B5D35CD3D94}" type="slidenum">
              <a:rPr lang="en-US" altLang="zh-CN" sz="1400">
                <a:solidFill>
                  <a:srgbClr val="007A77"/>
                </a:solidFill>
              </a:rPr>
              <a:pPr algn="r" eaLnBrk="1" hangingPunct="1">
                <a:spcBef>
                  <a:spcPct val="0"/>
                </a:spcBef>
                <a:buClrTx/>
                <a:buSzTx/>
                <a:buFontTx/>
                <a:buNone/>
              </a:pPr>
              <a:t>158</a:t>
            </a:fld>
            <a:endParaRPr lang="en-US" altLang="zh-CN" sz="1400">
              <a:solidFill>
                <a:srgbClr val="007A77"/>
              </a:solidFill>
            </a:endParaRPr>
          </a:p>
        </p:txBody>
      </p:sp>
      <p:sp>
        <p:nvSpPr>
          <p:cNvPr id="164867"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Clr>
                <a:srgbClr val="FFCC00"/>
              </a:buClr>
              <a:buSzPct val="70000"/>
              <a:buFont typeface="Wingdings" pitchFamily="2" charset="2"/>
              <a:buNone/>
            </a:pPr>
            <a:endParaRPr lang="en-US" altLang="zh-CN" sz="1100" b="1" smtClean="0"/>
          </a:p>
          <a:p>
            <a:pPr marL="0" indent="0" eaLnBrk="1" hangingPunct="1">
              <a:buClr>
                <a:srgbClr val="FFCC00"/>
              </a:buClr>
              <a:buSzPct val="70000"/>
            </a:pPr>
            <a:r>
              <a:rPr lang="en-US" altLang="zh-CN" sz="2800" b="1" smtClean="0"/>
              <a:t> </a:t>
            </a:r>
          </a:p>
          <a:p>
            <a:pPr marL="0" indent="0" eaLnBrk="1" hangingPunct="1">
              <a:buClr>
                <a:srgbClr val="FFCC00"/>
              </a:buClr>
              <a:buSzPct val="70000"/>
            </a:pPr>
            <a:r>
              <a:rPr lang="zh-CN" altLang="en-US" sz="2400" b="1" smtClean="0">
                <a:latin typeface="黑体" pitchFamily="2" charset="-122"/>
                <a:ea typeface="黑体" pitchFamily="2" charset="-122"/>
              </a:rPr>
              <a:t>应付利润的核算内容</a:t>
            </a:r>
          </a:p>
          <a:p>
            <a:pPr marL="0" indent="0" eaLnBrk="1" hangingPunct="1">
              <a:buClr>
                <a:srgbClr val="FFCC00"/>
              </a:buClr>
              <a:buSzPct val="70000"/>
              <a:buFont typeface="Wingdings" pitchFamily="2" charset="2"/>
              <a:buNone/>
            </a:pPr>
            <a:r>
              <a:rPr lang="zh-CN" altLang="en-US" sz="2400" b="1" smtClean="0">
                <a:latin typeface="黑体" pitchFamily="2" charset="-122"/>
                <a:ea typeface="黑体" pitchFamily="2" charset="-122"/>
              </a:rPr>
              <a:t>     是指小企业向投资者分配的利润。</a:t>
            </a:r>
          </a:p>
          <a:p>
            <a:pPr marL="0" indent="0" eaLnBrk="1" hangingPunct="1">
              <a:buClr>
                <a:srgbClr val="FFCC00"/>
              </a:buClr>
              <a:buSzPct val="70000"/>
              <a:buFont typeface="Wingdings" pitchFamily="2" charset="2"/>
              <a:buNone/>
            </a:pPr>
            <a:r>
              <a:rPr lang="zh-CN" altLang="en-US" sz="2400" b="1" smtClean="0">
                <a:latin typeface="黑体" pitchFamily="2" charset="-122"/>
                <a:ea typeface="黑体" pitchFamily="2" charset="-122"/>
              </a:rPr>
              <a:t>     小企业根据相关法律法规等的规定或根据投资协议或合同约定应向投资者分配利润，在未支付给投资者之前，形成小企业的一项负债。</a:t>
            </a:r>
          </a:p>
          <a:p>
            <a:pPr marL="0" indent="0" eaLnBrk="1" hangingPunct="1">
              <a:buClr>
                <a:srgbClr val="FFCC00"/>
              </a:buClr>
              <a:buSzPct val="70000"/>
              <a:buFont typeface="Wingdings" pitchFamily="2" charset="2"/>
              <a:buNone/>
            </a:pPr>
            <a:endParaRPr lang="zh-CN" altLang="en-US" sz="2400" b="1" smtClean="0">
              <a:latin typeface="黑体" pitchFamily="2" charset="-122"/>
              <a:ea typeface="黑体" pitchFamily="2" charset="-122"/>
            </a:endParaRPr>
          </a:p>
          <a:p>
            <a:pPr marL="0" indent="0" eaLnBrk="1" hangingPunct="1">
              <a:buClr>
                <a:srgbClr val="FFCC00"/>
              </a:buClr>
              <a:buSzPct val="70000"/>
              <a:buFont typeface="Wingdings" pitchFamily="2" charset="2"/>
              <a:buNone/>
            </a:pPr>
            <a:r>
              <a:rPr lang="zh-CN" altLang="en-US" sz="2400" b="1" smtClean="0">
                <a:latin typeface="黑体" pitchFamily="2" charset="-122"/>
                <a:ea typeface="黑体" pitchFamily="2" charset="-122"/>
              </a:rPr>
              <a:t>      应付利润与应付利息的区别在于：应付利润是针对投资者而言，其来源是小企业实现的净利润，应付利息是针对债权人而言，其来源是小企业实现的营业利润。</a:t>
            </a:r>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250825" y="692150"/>
            <a:ext cx="8424863" cy="579438"/>
          </a:xfrm>
          <a:prstGeom prst="rect">
            <a:avLst/>
          </a:prstGeom>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3200" b="1" smtClean="0">
                <a:solidFill>
                  <a:srgbClr val="FFCC00"/>
                </a:solidFill>
                <a:effectLst>
                  <a:outerShdw blurRad="38100" dist="38100" dir="2700000" algn="tl">
                    <a:srgbClr val="C0C0C0"/>
                  </a:outerShdw>
                </a:effectLst>
                <a:latin typeface="Garamond" pitchFamily="18" charset="0"/>
              </a:rPr>
              <a:t> </a:t>
            </a:r>
            <a:r>
              <a:rPr lang="zh-CN" altLang="en-US" sz="2400" b="1" smtClean="0">
                <a:latin typeface="Garamond" pitchFamily="18" charset="0"/>
                <a:ea typeface="黑体" pitchFamily="2" charset="-122"/>
              </a:rPr>
              <a:t>（八）应付利润</a:t>
            </a:r>
            <a:endParaRPr lang="zh-CN" altLang="en-US" sz="2400" smtClean="0">
              <a:ea typeface="黑体" pitchFamily="2" charset="-122"/>
            </a:endParaRPr>
          </a:p>
        </p:txBody>
      </p:sp>
    </p:spTree>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EB7D01D3-05F5-40C0-82FF-FE91C0D38EBE}" type="slidenum">
              <a:rPr lang="en-US" altLang="zh-CN" sz="1400">
                <a:solidFill>
                  <a:srgbClr val="007A77"/>
                </a:solidFill>
              </a:rPr>
              <a:pPr algn="r" eaLnBrk="1" hangingPunct="1">
                <a:spcBef>
                  <a:spcPct val="0"/>
                </a:spcBef>
                <a:buClrTx/>
                <a:buSzTx/>
                <a:buFontTx/>
                <a:buNone/>
              </a:pPr>
              <a:t>159</a:t>
            </a:fld>
            <a:endParaRPr lang="en-US" altLang="zh-CN" sz="1400">
              <a:solidFill>
                <a:srgbClr val="007A77"/>
              </a:solidFill>
            </a:endParaRPr>
          </a:p>
        </p:txBody>
      </p:sp>
      <p:sp>
        <p:nvSpPr>
          <p:cNvPr id="165891"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p>
          <a:p>
            <a:pPr marL="0" indent="0" eaLnBrk="1" hangingPunct="1">
              <a:buFont typeface="Wingdings" pitchFamily="2" charset="2"/>
              <a:buNone/>
            </a:pP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165893" name="矩形 2"/>
          <p:cNvSpPr>
            <a:spLocks noChangeArrowheads="1"/>
          </p:cNvSpPr>
          <p:nvPr/>
        </p:nvSpPr>
        <p:spPr bwMode="auto">
          <a:xfrm>
            <a:off x="468313" y="692150"/>
            <a:ext cx="77755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buClr>
                <a:srgbClr val="FFCC00"/>
              </a:buClr>
              <a:buSzPct val="70000"/>
            </a:pPr>
            <a:r>
              <a:rPr lang="zh-CN" altLang="en-US" sz="2400" b="1">
                <a:latin typeface="黑体" pitchFamily="2" charset="-122"/>
                <a:ea typeface="黑体" pitchFamily="2" charset="-122"/>
              </a:rPr>
              <a:t>应付利润的会计处理</a:t>
            </a:r>
          </a:p>
        </p:txBody>
      </p:sp>
      <p:sp>
        <p:nvSpPr>
          <p:cNvPr id="165894" name="矩形 3"/>
          <p:cNvSpPr>
            <a:spLocks noChangeArrowheads="1"/>
          </p:cNvSpPr>
          <p:nvPr/>
        </p:nvSpPr>
        <p:spPr bwMode="auto">
          <a:xfrm>
            <a:off x="323850" y="1268413"/>
            <a:ext cx="8496300" cy="376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buClr>
                <a:srgbClr val="FFCC00"/>
              </a:buClr>
              <a:buSzPct val="70000"/>
              <a:buFontTx/>
              <a:buNone/>
            </a:pPr>
            <a:endParaRPr lang="en-US" altLang="zh-CN" sz="1100" b="1">
              <a:latin typeface="宋体" pitchFamily="2" charset="-122"/>
            </a:endParaRPr>
          </a:p>
          <a:p>
            <a:pPr eaLnBrk="1" hangingPunct="1">
              <a:buClr>
                <a:srgbClr val="FFCC00"/>
              </a:buClr>
              <a:buSzPct val="70000"/>
              <a:buFontTx/>
              <a:buNone/>
            </a:pPr>
            <a:r>
              <a:rPr lang="zh-CN" altLang="en-US" sz="2400" b="1">
                <a:latin typeface="黑体" pitchFamily="2" charset="-122"/>
                <a:ea typeface="黑体" pitchFamily="2" charset="-122"/>
              </a:rPr>
              <a:t>例</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某企业计算应付甲企业投资分利</a:t>
            </a:r>
            <a:r>
              <a:rPr lang="en-US" altLang="zh-CN" sz="2400" b="1">
                <a:latin typeface="黑体" pitchFamily="2" charset="-122"/>
                <a:ea typeface="黑体" pitchFamily="2" charset="-122"/>
              </a:rPr>
              <a:t>20000</a:t>
            </a:r>
            <a:r>
              <a:rPr lang="zh-CN" altLang="en-US" sz="2400" b="1">
                <a:latin typeface="黑体" pitchFamily="2" charset="-122"/>
                <a:ea typeface="黑体" pitchFamily="2" charset="-122"/>
              </a:rPr>
              <a:t>元，作分录如下： </a:t>
            </a:r>
          </a:p>
          <a:p>
            <a:pPr eaLnBrk="1" hangingPunct="1">
              <a:buClr>
                <a:srgbClr val="FFCC00"/>
              </a:buClr>
              <a:buSzPct val="70000"/>
              <a:buFontTx/>
              <a:buNone/>
            </a:pPr>
            <a:r>
              <a:rPr lang="zh-CN" altLang="en-US" sz="2400" b="1">
                <a:latin typeface="黑体" pitchFamily="2" charset="-122"/>
                <a:ea typeface="黑体" pitchFamily="2" charset="-122"/>
              </a:rPr>
              <a:t>　　</a:t>
            </a:r>
            <a:r>
              <a:rPr lang="en-US" altLang="zh-CN" sz="2400" b="1">
                <a:latin typeface="黑体" pitchFamily="2" charset="-122"/>
                <a:ea typeface="黑体" pitchFamily="2" charset="-122"/>
              </a:rPr>
              <a:t>1</a:t>
            </a:r>
            <a:r>
              <a:rPr lang="zh-CN" altLang="en-US" sz="2400" b="1">
                <a:latin typeface="黑体" pitchFamily="2" charset="-122"/>
                <a:ea typeface="黑体" pitchFamily="2" charset="-122"/>
              </a:rPr>
              <a:t>．利润分配时 </a:t>
            </a:r>
          </a:p>
          <a:p>
            <a:pPr eaLnBrk="1" hangingPunct="1">
              <a:buClr>
                <a:srgbClr val="FFCC00"/>
              </a:buClr>
              <a:buSzPct val="70000"/>
              <a:buFontTx/>
              <a:buNone/>
            </a:pPr>
            <a:r>
              <a:rPr lang="zh-CN" altLang="en-US" sz="2400" b="1">
                <a:latin typeface="黑体" pitchFamily="2" charset="-122"/>
                <a:ea typeface="黑体" pitchFamily="2" charset="-122"/>
              </a:rPr>
              <a:t>  借：利润分配</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应付投资分利　   </a:t>
            </a:r>
            <a:r>
              <a:rPr lang="en-US" altLang="zh-CN" sz="2400" b="1">
                <a:latin typeface="黑体" pitchFamily="2" charset="-122"/>
                <a:ea typeface="黑体" pitchFamily="2" charset="-122"/>
              </a:rPr>
              <a:t>20000 </a:t>
            </a:r>
          </a:p>
          <a:p>
            <a:pPr eaLnBrk="1" hangingPunct="1">
              <a:buClr>
                <a:srgbClr val="FFCC00"/>
              </a:buClr>
              <a:buSzPct val="70000"/>
              <a:buFontTx/>
              <a:buNone/>
            </a:pPr>
            <a:r>
              <a:rPr lang="zh-CN" altLang="en-US" sz="2400" b="1">
                <a:latin typeface="黑体" pitchFamily="2" charset="-122"/>
                <a:ea typeface="黑体" pitchFamily="2" charset="-122"/>
              </a:rPr>
              <a:t>　    贷：应付利润</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甲企业投资分利　   </a:t>
            </a:r>
            <a:r>
              <a:rPr lang="en-US" altLang="zh-CN" sz="2400" b="1">
                <a:latin typeface="黑体" pitchFamily="2" charset="-122"/>
                <a:ea typeface="黑体" pitchFamily="2" charset="-122"/>
              </a:rPr>
              <a:t>20000 </a:t>
            </a:r>
          </a:p>
          <a:p>
            <a:pPr eaLnBrk="1" hangingPunct="1">
              <a:buClr>
                <a:srgbClr val="FFCC00"/>
              </a:buClr>
              <a:buSzPct val="70000"/>
              <a:buFontTx/>
              <a:buNone/>
            </a:pPr>
            <a:endParaRPr lang="en-US" altLang="zh-CN" sz="2400" b="1">
              <a:latin typeface="黑体" pitchFamily="2" charset="-122"/>
              <a:ea typeface="黑体" pitchFamily="2" charset="-122"/>
            </a:endParaRPr>
          </a:p>
          <a:p>
            <a:pPr eaLnBrk="1" hangingPunct="1">
              <a:buClr>
                <a:srgbClr val="FFCC00"/>
              </a:buClr>
              <a:buSzPct val="70000"/>
              <a:buFontTx/>
              <a:buNone/>
            </a:pPr>
            <a:r>
              <a:rPr lang="zh-CN" altLang="en-US" sz="2400" b="1">
                <a:latin typeface="黑体" pitchFamily="2" charset="-122"/>
                <a:ea typeface="黑体" pitchFamily="2" charset="-122"/>
              </a:rPr>
              <a:t>　　</a:t>
            </a:r>
            <a:r>
              <a:rPr lang="en-US" altLang="zh-CN" sz="2400" b="1">
                <a:latin typeface="黑体" pitchFamily="2" charset="-122"/>
                <a:ea typeface="黑体" pitchFamily="2" charset="-122"/>
              </a:rPr>
              <a:t>2</a:t>
            </a:r>
            <a:r>
              <a:rPr lang="zh-CN" altLang="en-US" sz="2400" b="1">
                <a:latin typeface="黑体" pitchFamily="2" charset="-122"/>
                <a:ea typeface="黑体" pitchFamily="2" charset="-122"/>
              </a:rPr>
              <a:t>．支付利润时 </a:t>
            </a:r>
          </a:p>
          <a:p>
            <a:pPr eaLnBrk="1" hangingPunct="1">
              <a:buClr>
                <a:srgbClr val="FFCC00"/>
              </a:buClr>
              <a:buSzPct val="70000"/>
              <a:buFontTx/>
              <a:buNone/>
            </a:pPr>
            <a:r>
              <a:rPr lang="zh-CN" altLang="en-US" sz="2400" b="1">
                <a:latin typeface="黑体" pitchFamily="2" charset="-122"/>
                <a:ea typeface="黑体" pitchFamily="2" charset="-122"/>
              </a:rPr>
              <a:t>　借：应付利润</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甲企业投资分利 　</a:t>
            </a:r>
            <a:r>
              <a:rPr lang="en-US" altLang="zh-CN" sz="2400" b="1">
                <a:latin typeface="黑体" pitchFamily="2" charset="-122"/>
                <a:ea typeface="黑体" pitchFamily="2" charset="-122"/>
              </a:rPr>
              <a:t>20000 </a:t>
            </a:r>
          </a:p>
          <a:p>
            <a:pPr eaLnBrk="1" hangingPunct="1">
              <a:buClr>
                <a:srgbClr val="FFCC00"/>
              </a:buClr>
              <a:buSzPct val="70000"/>
              <a:buFontTx/>
              <a:buNone/>
            </a:pPr>
            <a:r>
              <a:rPr lang="zh-CN" altLang="en-US" sz="2400" b="1">
                <a:latin typeface="黑体" pitchFamily="2" charset="-122"/>
                <a:ea typeface="黑体" pitchFamily="2" charset="-122"/>
              </a:rPr>
              <a:t>　　  贷：银行存款　                    </a:t>
            </a:r>
            <a:r>
              <a:rPr lang="en-US" altLang="zh-CN" sz="2400" b="1">
                <a:latin typeface="黑体" pitchFamily="2" charset="-122"/>
                <a:ea typeface="黑体" pitchFamily="2" charset="-122"/>
              </a:rPr>
              <a:t>20000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8F5E73D6-31BD-400C-ACAE-61F4DD0EB423}" type="slidenum">
              <a:rPr lang="en-US" altLang="zh-CN" sz="1400" smtClean="0"/>
              <a:pPr eaLnBrk="1" hangingPunct="1">
                <a:spcBef>
                  <a:spcPct val="0"/>
                </a:spcBef>
                <a:buClrTx/>
                <a:buSzTx/>
                <a:buFontTx/>
                <a:buNone/>
              </a:pPr>
              <a:t>16</a:t>
            </a:fld>
            <a:endParaRPr lang="en-US" altLang="zh-CN" sz="1400" smtClean="0"/>
          </a:p>
        </p:txBody>
      </p:sp>
      <p:sp>
        <p:nvSpPr>
          <p:cNvPr id="19459" name="Rectangle 2"/>
          <p:cNvSpPr>
            <a:spLocks noGrp="1" noRot="1" noChangeArrowheads="1"/>
          </p:cNvSpPr>
          <p:nvPr>
            <p:ph type="title"/>
          </p:nvPr>
        </p:nvSpPr>
        <p:spPr>
          <a:xfrm>
            <a:off x="323850" y="1052513"/>
            <a:ext cx="8540750" cy="442912"/>
          </a:xfrm>
        </p:spPr>
        <p:txBody>
          <a:bodyPr/>
          <a:lstStyle/>
          <a:p>
            <a:pPr algn="l" eaLnBrk="1" hangingPunct="1"/>
            <a:r>
              <a:rPr lang="zh-CN" altLang="en-US" sz="2800" b="1" smtClean="0"/>
              <a:t>原则：自由选择、单项标准、一以贯之</a:t>
            </a:r>
          </a:p>
        </p:txBody>
      </p:sp>
      <p:sp>
        <p:nvSpPr>
          <p:cNvPr id="19460" name="Rectangle 3"/>
          <p:cNvSpPr>
            <a:spLocks noGrp="1" noRot="1" noChangeArrowheads="1"/>
          </p:cNvSpPr>
          <p:nvPr>
            <p:ph type="body" idx="1"/>
          </p:nvPr>
        </p:nvSpPr>
        <p:spPr>
          <a:xfrm>
            <a:off x="323850" y="1844675"/>
            <a:ext cx="8540750" cy="4392613"/>
          </a:xfrm>
        </p:spPr>
        <p:txBody>
          <a:bodyPr/>
          <a:lstStyle/>
          <a:p>
            <a:pPr eaLnBrk="1" hangingPunct="1">
              <a:lnSpc>
                <a:spcPct val="90000"/>
              </a:lnSpc>
              <a:buFont typeface="Wingdings" pitchFamily="2" charset="2"/>
              <a:buNone/>
            </a:pPr>
            <a:r>
              <a:rPr lang="zh-CN" altLang="en-US" sz="2400" b="1" smtClean="0"/>
              <a:t>自由选择：允许小企业自行确定执行本准则还是企业会计准则。</a:t>
            </a:r>
          </a:p>
          <a:p>
            <a:pPr eaLnBrk="1" hangingPunct="1">
              <a:lnSpc>
                <a:spcPct val="90000"/>
              </a:lnSpc>
              <a:buFont typeface="Wingdings" pitchFamily="2" charset="2"/>
              <a:buNone/>
            </a:pPr>
            <a:r>
              <a:rPr lang="zh-CN" altLang="en-US" sz="2400" b="1" smtClean="0"/>
              <a:t>（一）执行本准则的小企业，发生的交易或者事项本准则未作规范的，可以参照企业会计准则。如“套期保值”业务。</a:t>
            </a:r>
          </a:p>
          <a:p>
            <a:pPr eaLnBrk="1" hangingPunct="1">
              <a:lnSpc>
                <a:spcPct val="90000"/>
              </a:lnSpc>
              <a:buFont typeface="Wingdings" pitchFamily="2" charset="2"/>
              <a:buNone/>
            </a:pPr>
            <a:r>
              <a:rPr lang="zh-CN" altLang="en-US" sz="2400" b="1" smtClean="0"/>
              <a:t>（二）执行</a:t>
            </a:r>
            <a:r>
              <a:rPr lang="en-US" altLang="zh-CN" sz="2400" b="1" smtClean="0"/>
              <a:t>《</a:t>
            </a:r>
            <a:r>
              <a:rPr lang="zh-CN" altLang="en-US" sz="2400" b="1" smtClean="0"/>
              <a:t>企业会计准则</a:t>
            </a:r>
            <a:r>
              <a:rPr lang="en-US" altLang="zh-CN" sz="2400" b="1" smtClean="0"/>
              <a:t>》</a:t>
            </a:r>
            <a:r>
              <a:rPr lang="zh-CN" altLang="en-US" sz="2400" b="1" smtClean="0"/>
              <a:t>的小企业不得选择执行本准则的相关规定。（单项标准）</a:t>
            </a:r>
          </a:p>
          <a:p>
            <a:pPr eaLnBrk="1" hangingPunct="1">
              <a:lnSpc>
                <a:spcPct val="90000"/>
              </a:lnSpc>
              <a:buFont typeface="Wingdings" pitchFamily="2" charset="2"/>
              <a:buNone/>
            </a:pPr>
            <a:r>
              <a:rPr lang="en-US" altLang="zh-CN" sz="2400" b="1" smtClean="0"/>
              <a:t>1</a:t>
            </a:r>
            <a:r>
              <a:rPr lang="zh-CN" altLang="en-US" sz="2400" b="1" smtClean="0"/>
              <a:t>、本准则和企业会计准则对同一项交易规定了不同的会计政策，小企业不得在其中进行选择。如“长期股权投资（成本法和权益法）”</a:t>
            </a:r>
          </a:p>
          <a:p>
            <a:pPr eaLnBrk="1" hangingPunct="1">
              <a:lnSpc>
                <a:spcPct val="90000"/>
              </a:lnSpc>
              <a:buFont typeface="Wingdings" pitchFamily="2" charset="2"/>
              <a:buNone/>
            </a:pPr>
            <a:r>
              <a:rPr lang="en-US" altLang="zh-CN" sz="2400" b="1" smtClean="0"/>
              <a:t>2</a:t>
            </a:r>
            <a:r>
              <a:rPr lang="zh-CN" altLang="en-US" sz="2400" b="1" smtClean="0"/>
              <a:t>、本准则和企业会计准则均对同一项交易作出了规定，小企业也不得在其中进行选择。如“存货”。</a:t>
            </a:r>
            <a:endParaRPr lang="en-US" altLang="zh-CN" sz="2400" b="1" smtClean="0"/>
          </a:p>
        </p:txBody>
      </p:sp>
    </p:spTree>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4B67CFBC-AFA0-49FA-99D0-6233522F78F0}" type="slidenum">
              <a:rPr lang="en-US" altLang="zh-CN" sz="1400">
                <a:solidFill>
                  <a:srgbClr val="007A77"/>
                </a:solidFill>
              </a:rPr>
              <a:pPr algn="r" eaLnBrk="1" hangingPunct="1">
                <a:spcBef>
                  <a:spcPct val="0"/>
                </a:spcBef>
                <a:buClrTx/>
                <a:buSzTx/>
                <a:buFontTx/>
                <a:buNone/>
              </a:pPr>
              <a:t>160</a:t>
            </a:fld>
            <a:endParaRPr lang="en-US" altLang="zh-CN" sz="1400">
              <a:solidFill>
                <a:srgbClr val="007A77"/>
              </a:solidFill>
            </a:endParaRPr>
          </a:p>
        </p:txBody>
      </p:sp>
      <p:sp>
        <p:nvSpPr>
          <p:cNvPr id="166915" name="Rectangle 3"/>
          <p:cNvSpPr>
            <a:spLocks noGrp="1" noRot="1" noChangeArrowheads="1"/>
          </p:cNvSpPr>
          <p:nvPr>
            <p:ph type="body" idx="4294967295"/>
          </p:nvPr>
        </p:nvSpPr>
        <p:spPr>
          <a:xfrm>
            <a:off x="323850" y="692150"/>
            <a:ext cx="8540750" cy="5407025"/>
          </a:xfrm>
        </p:spPr>
        <p:txBody>
          <a:bodyPr/>
          <a:lstStyle/>
          <a:p>
            <a:pPr marL="0" indent="0" eaLnBrk="1" hangingPunct="1">
              <a:lnSpc>
                <a:spcPct val="90000"/>
              </a:lnSpc>
              <a:buFont typeface="Wingdings" pitchFamily="2" charset="2"/>
              <a:buNone/>
            </a:pPr>
            <a:endParaRPr lang="en-US" altLang="zh-CN" sz="1100" b="1" smtClean="0"/>
          </a:p>
          <a:p>
            <a:pPr marL="0" indent="0" eaLnBrk="1" hangingPunct="1">
              <a:lnSpc>
                <a:spcPct val="90000"/>
              </a:lnSpc>
              <a:buFont typeface="Wingdings" pitchFamily="2" charset="2"/>
              <a:buNone/>
            </a:pPr>
            <a:endParaRPr lang="en-US" altLang="zh-CN" sz="1100" b="1" smtClean="0"/>
          </a:p>
          <a:p>
            <a:pPr marL="0" indent="0" eaLnBrk="1" hangingPunct="1">
              <a:lnSpc>
                <a:spcPct val="90000"/>
              </a:lnSpc>
              <a:buClr>
                <a:srgbClr val="FFCC00"/>
              </a:buClr>
              <a:buSzPct val="70000"/>
            </a:pPr>
            <a:r>
              <a:rPr lang="zh-CN" altLang="en-US" sz="2400" b="1" smtClean="0">
                <a:latin typeface="黑体" pitchFamily="2" charset="-122"/>
                <a:ea typeface="黑体" pitchFamily="2" charset="-122"/>
              </a:rPr>
              <a:t>其他应付款的核算内容</a:t>
            </a:r>
          </a:p>
          <a:p>
            <a:pPr marL="0" indent="0" eaLnBrk="1" hangingPunct="1">
              <a:lnSpc>
                <a:spcPct val="90000"/>
              </a:lnSpc>
              <a:buClr>
                <a:srgbClr val="FFCC00"/>
              </a:buClr>
              <a:buSzPct val="70000"/>
              <a:buFont typeface="Wingdings" pitchFamily="2" charset="2"/>
              <a:buNone/>
            </a:pPr>
            <a:r>
              <a:rPr lang="zh-CN" altLang="en-US" sz="2400" b="1" smtClean="0">
                <a:latin typeface="黑体" pitchFamily="2" charset="-122"/>
                <a:ea typeface="黑体" pitchFamily="2" charset="-122"/>
              </a:rPr>
              <a:t>     是指小企业除应付账款、预收账款等以外的其他各项应付、暂收的款项，如应付租入固定资产和包装物的租金、存入保证金等。</a:t>
            </a:r>
            <a:endParaRPr lang="en-US" altLang="zh-CN" sz="2400" b="1" smtClean="0">
              <a:latin typeface="黑体" pitchFamily="2" charset="-122"/>
              <a:ea typeface="黑体" pitchFamily="2" charset="-122"/>
            </a:endParaRPr>
          </a:p>
          <a:p>
            <a:pPr marL="0" indent="0" eaLnBrk="1" hangingPunct="1">
              <a:lnSpc>
                <a:spcPct val="90000"/>
              </a:lnSpc>
              <a:buClr>
                <a:srgbClr val="FFCC00"/>
              </a:buClr>
              <a:buSzPct val="70000"/>
              <a:buFont typeface="Wingdings" pitchFamily="2" charset="2"/>
              <a:buNone/>
            </a:pPr>
            <a:endParaRPr lang="zh-CN" altLang="en-US" sz="2400" b="1" smtClean="0">
              <a:latin typeface="黑体" pitchFamily="2" charset="-122"/>
              <a:ea typeface="黑体" pitchFamily="2" charset="-122"/>
            </a:endParaRPr>
          </a:p>
          <a:p>
            <a:pPr marL="0" indent="0" eaLnBrk="1" hangingPunct="1">
              <a:lnSpc>
                <a:spcPct val="90000"/>
              </a:lnSpc>
              <a:buClr>
                <a:srgbClr val="FFCC00"/>
              </a:buClr>
              <a:buSzPct val="70000"/>
            </a:pPr>
            <a:r>
              <a:rPr lang="zh-CN" altLang="en-US" sz="2400" b="1" smtClean="0">
                <a:latin typeface="黑体" pitchFamily="2" charset="-122"/>
                <a:ea typeface="黑体" pitchFamily="2" charset="-122"/>
              </a:rPr>
              <a:t>其他应付款的会计处理</a:t>
            </a:r>
          </a:p>
          <a:p>
            <a:pPr marL="0" indent="0" eaLnBrk="1" hangingPunct="1">
              <a:lnSpc>
                <a:spcPct val="90000"/>
              </a:lnSpc>
              <a:buClr>
                <a:srgbClr val="FFCC00"/>
              </a:buClr>
              <a:buSzPct val="70000"/>
              <a:buFont typeface="Wingdings" pitchFamily="2" charset="2"/>
              <a:buNone/>
            </a:pPr>
            <a:r>
              <a:rPr lang="zh-CN" altLang="en-US" sz="2400" b="1" smtClean="0">
                <a:latin typeface="黑体" pitchFamily="2" charset="-122"/>
                <a:ea typeface="黑体" pitchFamily="2" charset="-122"/>
              </a:rPr>
              <a:t>例</a:t>
            </a:r>
            <a:r>
              <a:rPr lang="en-US" altLang="zh-CN" sz="2400" b="1" smtClean="0">
                <a:latin typeface="黑体" pitchFamily="2" charset="-122"/>
                <a:ea typeface="黑体" pitchFamily="2" charset="-122"/>
              </a:rPr>
              <a:t>: </a:t>
            </a:r>
            <a:r>
              <a:rPr lang="zh-CN" altLang="en-US" sz="2400" b="1" smtClean="0">
                <a:latin typeface="黑体" pitchFamily="2" charset="-122"/>
                <a:ea typeface="黑体" pitchFamily="2" charset="-122"/>
              </a:rPr>
              <a:t>某公司从2011年1月1日起，以经营租赁方式租入管理用设备一批，月租金800元，按季支付。</a:t>
            </a:r>
          </a:p>
          <a:p>
            <a:pPr marL="0" indent="0" eaLnBrk="1" hangingPunct="1">
              <a:lnSpc>
                <a:spcPct val="90000"/>
              </a:lnSpc>
              <a:buClr>
                <a:srgbClr val="FFCC00"/>
              </a:buClr>
              <a:buSzPct val="70000"/>
              <a:buFont typeface="Wingdings" pitchFamily="2" charset="2"/>
              <a:buNone/>
            </a:pPr>
            <a:r>
              <a:rPr lang="zh-CN" altLang="en-US" sz="2400" b="1" smtClean="0">
                <a:latin typeface="黑体" pitchFamily="2" charset="-122"/>
                <a:ea typeface="黑体" pitchFamily="2" charset="-122"/>
              </a:rPr>
              <a:t>  （1）月末， 借：管理费用    800</a:t>
            </a:r>
          </a:p>
          <a:p>
            <a:pPr marL="0" indent="0" eaLnBrk="1" hangingPunct="1">
              <a:lnSpc>
                <a:spcPct val="90000"/>
              </a:lnSpc>
              <a:buClr>
                <a:srgbClr val="FFCC00"/>
              </a:buClr>
              <a:buSzPct val="70000"/>
              <a:buFont typeface="Wingdings" pitchFamily="2" charset="2"/>
              <a:buNone/>
            </a:pPr>
            <a:r>
              <a:rPr lang="zh-CN" altLang="en-US" sz="2400" b="1" smtClean="0">
                <a:latin typeface="黑体" pitchFamily="2" charset="-122"/>
                <a:ea typeface="黑体" pitchFamily="2" charset="-122"/>
              </a:rPr>
              <a:t>                贷：其他应付款  800</a:t>
            </a:r>
          </a:p>
          <a:p>
            <a:pPr marL="0" indent="0" eaLnBrk="1" hangingPunct="1">
              <a:lnSpc>
                <a:spcPct val="90000"/>
              </a:lnSpc>
              <a:buClr>
                <a:srgbClr val="FFCC00"/>
              </a:buClr>
              <a:buSzPct val="70000"/>
              <a:buFont typeface="Wingdings" pitchFamily="2" charset="2"/>
              <a:buNone/>
            </a:pPr>
            <a:r>
              <a:rPr lang="zh-CN" altLang="en-US" sz="2400" b="1" smtClean="0">
                <a:latin typeface="黑体" pitchFamily="2" charset="-122"/>
                <a:ea typeface="黑体" pitchFamily="2" charset="-122"/>
              </a:rPr>
              <a:t>  （2）支付时</a:t>
            </a:r>
            <a:r>
              <a:rPr lang="en-US" altLang="zh-CN" sz="2400" b="1" smtClean="0">
                <a:latin typeface="黑体" pitchFamily="2" charset="-122"/>
                <a:ea typeface="黑体" pitchFamily="2" charset="-122"/>
              </a:rPr>
              <a:t>,</a:t>
            </a:r>
            <a:r>
              <a:rPr lang="zh-CN" altLang="en-US" sz="2400" b="1" smtClean="0">
                <a:latin typeface="黑体" pitchFamily="2" charset="-122"/>
                <a:ea typeface="黑体" pitchFamily="2" charset="-122"/>
              </a:rPr>
              <a:t>借：其他应付款   2400</a:t>
            </a:r>
          </a:p>
          <a:p>
            <a:pPr marL="0" indent="0" eaLnBrk="1" hangingPunct="1">
              <a:lnSpc>
                <a:spcPct val="90000"/>
              </a:lnSpc>
              <a:buClr>
                <a:srgbClr val="FFCC00"/>
              </a:buClr>
              <a:buSzPct val="70000"/>
              <a:buFont typeface="Wingdings" pitchFamily="2" charset="2"/>
              <a:buNone/>
            </a:pPr>
            <a:r>
              <a:rPr lang="zh-CN" altLang="en-US" sz="2400" b="1" smtClean="0">
                <a:latin typeface="黑体" pitchFamily="2" charset="-122"/>
                <a:ea typeface="黑体" pitchFamily="2" charset="-122"/>
              </a:rPr>
              <a:t>                贷：银行存款     2400</a:t>
            </a:r>
          </a:p>
          <a:p>
            <a:pPr marL="0" indent="0" eaLnBrk="1" hangingPunct="1">
              <a:lnSpc>
                <a:spcPct val="90000"/>
              </a:lnSpc>
              <a:buFont typeface="Wingdings" pitchFamily="2" charset="2"/>
              <a:buNone/>
            </a:pPr>
            <a:endParaRPr lang="zh-CN" altLang="en-US" sz="2400" b="1" smtClean="0">
              <a:latin typeface="黑体" pitchFamily="2" charset="-122"/>
              <a:ea typeface="黑体" pitchFamily="2" charset="-122"/>
            </a:endParaRPr>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166917" name="矩形 2"/>
          <p:cNvSpPr>
            <a:spLocks noChangeArrowheads="1"/>
          </p:cNvSpPr>
          <p:nvPr/>
        </p:nvSpPr>
        <p:spPr bwMode="auto">
          <a:xfrm>
            <a:off x="323850" y="476250"/>
            <a:ext cx="83518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r>
              <a:rPr lang="zh-CN" altLang="en-US" sz="2400" b="1">
                <a:latin typeface="Garamond" pitchFamily="18" charset="0"/>
                <a:ea typeface="黑体" pitchFamily="2" charset="-122"/>
              </a:rPr>
              <a:t>（九）其他应付款</a:t>
            </a:r>
            <a:endParaRPr lang="zh-CN" altLang="en-US" sz="2400">
              <a:ea typeface="黑体" pitchFamily="2" charset="-122"/>
            </a:endParaRPr>
          </a:p>
        </p:txBody>
      </p:sp>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7B73642F-05F8-46BC-80CF-608FBE122190}" type="slidenum">
              <a:rPr lang="en-US" altLang="zh-CN" sz="1400">
                <a:solidFill>
                  <a:srgbClr val="007A77"/>
                </a:solidFill>
              </a:rPr>
              <a:pPr algn="r" eaLnBrk="1" hangingPunct="1">
                <a:spcBef>
                  <a:spcPct val="0"/>
                </a:spcBef>
                <a:buClrTx/>
                <a:buSzTx/>
                <a:buFontTx/>
                <a:buNone/>
              </a:pPr>
              <a:t>161</a:t>
            </a:fld>
            <a:endParaRPr lang="en-US" altLang="zh-CN" sz="1400">
              <a:solidFill>
                <a:srgbClr val="007A77"/>
              </a:solidFill>
            </a:endParaRPr>
          </a:p>
        </p:txBody>
      </p:sp>
      <p:sp>
        <p:nvSpPr>
          <p:cNvPr id="167939" name="Rectangle 2"/>
          <p:cNvSpPr>
            <a:spLocks noGrp="1" noRot="1" noChangeArrowheads="1"/>
          </p:cNvSpPr>
          <p:nvPr>
            <p:ph type="title" idx="4294967295"/>
          </p:nvPr>
        </p:nvSpPr>
        <p:spPr>
          <a:xfrm>
            <a:off x="301625" y="609600"/>
            <a:ext cx="8540750" cy="874713"/>
          </a:xfrm>
        </p:spPr>
        <p:txBody>
          <a:bodyPr/>
          <a:lstStyle/>
          <a:p>
            <a:pPr eaLnBrk="1" hangingPunct="1"/>
            <a:r>
              <a:rPr lang="zh-CN" altLang="en-US" sz="2400" b="1" smtClean="0"/>
              <a:t>第三节     非流动负债（第</a:t>
            </a:r>
            <a:r>
              <a:rPr lang="en-US" altLang="zh-CN" sz="2400" b="1" smtClean="0"/>
              <a:t>51</a:t>
            </a:r>
            <a:r>
              <a:rPr lang="zh-CN" altLang="en-US" sz="2400" b="1" smtClean="0"/>
              <a:t>条至第</a:t>
            </a:r>
            <a:r>
              <a:rPr lang="en-US" altLang="zh-CN" sz="2400" b="1" smtClean="0"/>
              <a:t>52</a:t>
            </a:r>
            <a:r>
              <a:rPr lang="zh-CN" altLang="en-US" sz="2400" b="1" smtClean="0"/>
              <a:t>条）</a:t>
            </a:r>
            <a:r>
              <a:rPr lang="en-US" altLang="zh-CN" sz="2400" b="1" smtClean="0"/>
              <a:t/>
            </a:r>
            <a:br>
              <a:rPr lang="en-US" altLang="zh-CN" sz="2400" b="1" smtClean="0"/>
            </a:br>
            <a:endParaRPr lang="zh-CN" altLang="en-US" sz="2400" b="1" smtClean="0"/>
          </a:p>
        </p:txBody>
      </p:sp>
      <p:sp>
        <p:nvSpPr>
          <p:cNvPr id="167940" name="Rectangle 3"/>
          <p:cNvSpPr>
            <a:spLocks noGrp="1" noRot="1" noChangeArrowheads="1"/>
          </p:cNvSpPr>
          <p:nvPr>
            <p:ph type="body" idx="4294967295"/>
          </p:nvPr>
        </p:nvSpPr>
        <p:spPr>
          <a:xfrm>
            <a:off x="301625" y="2060575"/>
            <a:ext cx="8540750" cy="4038600"/>
          </a:xfrm>
        </p:spPr>
        <p:txBody>
          <a:bodyPr/>
          <a:lstStyle/>
          <a:p>
            <a:pPr eaLnBrk="1" hangingPunct="1">
              <a:buClr>
                <a:srgbClr val="FFCC00"/>
              </a:buClr>
              <a:buSzPct val="70000"/>
            </a:pPr>
            <a:r>
              <a:rPr lang="zh-CN" altLang="en-US" b="1" smtClean="0">
                <a:latin typeface="宋体" pitchFamily="2" charset="-122"/>
              </a:rPr>
              <a:t> </a:t>
            </a:r>
            <a:r>
              <a:rPr lang="zh-CN" altLang="en-US" sz="2400" b="1" smtClean="0">
                <a:latin typeface="黑体" pitchFamily="2" charset="-122"/>
                <a:ea typeface="黑体" pitchFamily="2" charset="-122"/>
              </a:rPr>
              <a:t>第五十一条  小企业的非流动负债，是指流动负债以外的负债。</a:t>
            </a:r>
          </a:p>
          <a:p>
            <a:pPr eaLnBrk="1" hangingPunct="1">
              <a:buClr>
                <a:srgbClr val="FFCC00"/>
              </a:buClr>
              <a:buSzPct val="70000"/>
              <a:buFont typeface="Wingdings" pitchFamily="2" charset="2"/>
              <a:buNone/>
            </a:pPr>
            <a:r>
              <a:rPr lang="zh-CN" altLang="en-US" sz="2400" b="1" smtClean="0">
                <a:latin typeface="黑体" pitchFamily="2" charset="-122"/>
                <a:ea typeface="黑体" pitchFamily="2" charset="-122"/>
              </a:rPr>
              <a:t>     小企业的非流动负债包括：长期借款、长期应付款等。</a:t>
            </a:r>
          </a:p>
          <a:p>
            <a:pPr eaLnBrk="1" hangingPunct="1">
              <a:buClr>
                <a:srgbClr val="FFCC00"/>
              </a:buClr>
              <a:buSzPct val="70000"/>
              <a:buFont typeface="Wingdings" pitchFamily="2" charset="2"/>
              <a:buNone/>
            </a:pPr>
            <a:endParaRPr lang="zh-CN" altLang="en-US" sz="2400" b="1" smtClean="0">
              <a:latin typeface="黑体" pitchFamily="2" charset="-122"/>
              <a:ea typeface="黑体" pitchFamily="2" charset="-122"/>
            </a:endParaRPr>
          </a:p>
          <a:p>
            <a:pPr eaLnBrk="1" hangingPunct="1">
              <a:buClr>
                <a:srgbClr val="FFCC00"/>
              </a:buClr>
              <a:buSzPct val="70000"/>
            </a:pPr>
            <a:r>
              <a:rPr lang="zh-CN" altLang="en-US" sz="2400" b="1" smtClean="0">
                <a:latin typeface="黑体" pitchFamily="2" charset="-122"/>
                <a:ea typeface="黑体" pitchFamily="2" charset="-122"/>
              </a:rPr>
              <a:t> 第五十二条  非流动负债应当按照其实际发生额入账。</a:t>
            </a:r>
          </a:p>
          <a:p>
            <a:pPr eaLnBrk="1" hangingPunct="1">
              <a:buClr>
                <a:srgbClr val="FFCC00"/>
              </a:buClr>
              <a:buSzPct val="70000"/>
              <a:buFont typeface="Wingdings" pitchFamily="2" charset="2"/>
              <a:buNone/>
            </a:pPr>
            <a:r>
              <a:rPr lang="zh-CN" altLang="en-US" sz="2400" b="1" smtClean="0">
                <a:latin typeface="黑体" pitchFamily="2" charset="-122"/>
                <a:ea typeface="黑体" pitchFamily="2" charset="-122"/>
              </a:rPr>
              <a:t>     长期借款应当按照借款本金和借款合同利率在应付利息日计提利息费用，计入相关资产成本或财务费用。</a:t>
            </a:r>
          </a:p>
        </p:txBody>
      </p:sp>
    </p:spTree>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15B5928A-CDD5-48CA-8045-82477B92FA66}" type="slidenum">
              <a:rPr lang="en-US" altLang="zh-CN" sz="1400">
                <a:solidFill>
                  <a:srgbClr val="007A77"/>
                </a:solidFill>
              </a:rPr>
              <a:pPr algn="r" eaLnBrk="1" hangingPunct="1">
                <a:spcBef>
                  <a:spcPct val="0"/>
                </a:spcBef>
                <a:buClrTx/>
                <a:buSzTx/>
                <a:buFontTx/>
                <a:buNone/>
              </a:pPr>
              <a:t>162</a:t>
            </a:fld>
            <a:endParaRPr lang="en-US" altLang="zh-CN" sz="1400">
              <a:solidFill>
                <a:srgbClr val="007A77"/>
              </a:solidFill>
            </a:endParaRPr>
          </a:p>
        </p:txBody>
      </p:sp>
      <p:sp>
        <p:nvSpPr>
          <p:cNvPr id="168963"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611188" y="911225"/>
            <a:ext cx="8064500" cy="2832100"/>
          </a:xfrm>
          <a:prstGeom prst="rect">
            <a:avLst/>
          </a:prstGeom>
        </p:spPr>
        <p:txBody>
          <a:bodyPr>
            <a:spAutoFit/>
          </a:bodyPr>
          <a:lstStyle/>
          <a:p>
            <a:pPr marL="342900" indent="-342900">
              <a:spcBef>
                <a:spcPct val="20000"/>
              </a:spcBef>
              <a:buClr>
                <a:srgbClr val="FFCC00"/>
              </a:buClr>
              <a:buSzPct val="70000"/>
              <a:defRPr/>
            </a:pPr>
            <a:r>
              <a:rPr lang="zh-CN" altLang="en-US" sz="3200" b="1" kern="0" dirty="0">
                <a:latin typeface="+mn-ea"/>
                <a:ea typeface="+mn-ea"/>
              </a:rPr>
              <a:t>小企业结合自身实际情况，可设置以下</a:t>
            </a:r>
            <a:r>
              <a:rPr lang="en-US" altLang="zh-CN" sz="3200" b="1" kern="0" dirty="0">
                <a:latin typeface="+mn-ea"/>
                <a:ea typeface="+mn-ea"/>
              </a:rPr>
              <a:t>3</a:t>
            </a:r>
            <a:r>
              <a:rPr lang="zh-CN" altLang="en-US" sz="3200" b="1" kern="0" dirty="0">
                <a:latin typeface="+mn-ea"/>
                <a:ea typeface="+mn-ea"/>
              </a:rPr>
              <a:t>个科目：</a:t>
            </a:r>
            <a:endParaRPr lang="en-US" altLang="zh-CN" sz="3200" b="1" kern="0" dirty="0">
              <a:latin typeface="+mn-ea"/>
              <a:ea typeface="+mn-ea"/>
            </a:endParaRPr>
          </a:p>
          <a:p>
            <a:pPr marL="342900" indent="-342900">
              <a:spcBef>
                <a:spcPct val="20000"/>
              </a:spcBef>
              <a:buClr>
                <a:srgbClr val="FFCC00"/>
              </a:buClr>
              <a:buSzPct val="70000"/>
              <a:defRPr/>
            </a:pPr>
            <a:endParaRPr lang="zh-CN" altLang="en-US" sz="1100" b="1" u="sng" kern="0" dirty="0">
              <a:latin typeface="+mn-ea"/>
              <a:ea typeface="+mn-ea"/>
            </a:endParaRPr>
          </a:p>
          <a:p>
            <a:pPr marL="457200" indent="-457200">
              <a:spcBef>
                <a:spcPct val="20000"/>
              </a:spcBef>
              <a:buClr>
                <a:srgbClr val="FFCC00"/>
              </a:buClr>
              <a:buSzPct val="70000"/>
              <a:buFont typeface="Wingdings" pitchFamily="2" charset="2"/>
              <a:buChar char="v"/>
              <a:defRPr/>
            </a:pPr>
            <a:r>
              <a:rPr lang="zh-CN" altLang="en-US" sz="2800" b="1" kern="0" dirty="0">
                <a:latin typeface="+mn-ea"/>
                <a:ea typeface="+mn-ea"/>
              </a:rPr>
              <a:t>长期借款                     </a:t>
            </a:r>
          </a:p>
          <a:p>
            <a:pPr marL="457200" indent="-457200">
              <a:spcBef>
                <a:spcPct val="20000"/>
              </a:spcBef>
              <a:buClr>
                <a:srgbClr val="FFCC00"/>
              </a:buClr>
              <a:buSzPct val="70000"/>
              <a:buFont typeface="Wingdings" pitchFamily="2" charset="2"/>
              <a:buChar char="v"/>
              <a:defRPr/>
            </a:pPr>
            <a:r>
              <a:rPr lang="zh-CN" altLang="en-US" sz="2800" b="1" kern="0" dirty="0">
                <a:latin typeface="+mn-ea"/>
                <a:ea typeface="+mn-ea"/>
              </a:rPr>
              <a:t>长期应付款</a:t>
            </a:r>
          </a:p>
          <a:p>
            <a:pPr marL="457200" indent="-457200">
              <a:spcBef>
                <a:spcPct val="20000"/>
              </a:spcBef>
              <a:buClr>
                <a:srgbClr val="FFCC00"/>
              </a:buClr>
              <a:buSzPct val="70000"/>
              <a:buFont typeface="Wingdings" pitchFamily="2" charset="2"/>
              <a:buChar char="v"/>
              <a:defRPr/>
            </a:pPr>
            <a:r>
              <a:rPr lang="zh-CN" altLang="en-US" sz="2800" b="1" kern="0" dirty="0">
                <a:latin typeface="+mn-ea"/>
                <a:ea typeface="+mn-ea"/>
              </a:rPr>
              <a:t>递延收益</a:t>
            </a:r>
          </a:p>
        </p:txBody>
      </p:sp>
    </p:spTree>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FC85779F-83E4-4D8E-AC07-D2EE47C2BE18}" type="slidenum">
              <a:rPr lang="en-US" altLang="zh-CN" sz="1400">
                <a:solidFill>
                  <a:srgbClr val="007A77"/>
                </a:solidFill>
              </a:rPr>
              <a:pPr algn="r" eaLnBrk="1" hangingPunct="1">
                <a:spcBef>
                  <a:spcPct val="0"/>
                </a:spcBef>
                <a:buClrTx/>
                <a:buSzTx/>
                <a:buFontTx/>
                <a:buNone/>
              </a:pPr>
              <a:t>163</a:t>
            </a:fld>
            <a:endParaRPr lang="en-US" altLang="zh-CN" sz="1400">
              <a:solidFill>
                <a:srgbClr val="007A77"/>
              </a:solidFill>
            </a:endParaRPr>
          </a:p>
        </p:txBody>
      </p:sp>
      <p:sp>
        <p:nvSpPr>
          <p:cNvPr id="77827"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defRPr/>
            </a:pPr>
            <a:endParaRPr lang="en-US" altLang="zh-CN" sz="1100" b="1" dirty="0" smtClean="0"/>
          </a:p>
          <a:p>
            <a:pPr eaLnBrk="1" hangingPunct="1">
              <a:lnSpc>
                <a:spcPct val="80000"/>
              </a:lnSpc>
              <a:buClr>
                <a:srgbClr val="FFCC00"/>
              </a:buClr>
              <a:buSzPct val="70000"/>
              <a:buFont typeface="Wingdings" pitchFamily="2" charset="2"/>
              <a:buNone/>
              <a:defRPr/>
            </a:pPr>
            <a:r>
              <a:rPr lang="en-US" altLang="zh-CN" b="1" dirty="0" smtClean="0">
                <a:latin typeface="+mn-ea"/>
              </a:rPr>
              <a:t>      </a:t>
            </a:r>
          </a:p>
          <a:p>
            <a:pPr eaLnBrk="1" hangingPunct="1">
              <a:lnSpc>
                <a:spcPct val="80000"/>
              </a:lnSpc>
              <a:buClr>
                <a:srgbClr val="FFCC00"/>
              </a:buClr>
              <a:buSzPct val="70000"/>
              <a:buFont typeface="Wingdings" pitchFamily="2" charset="2"/>
              <a:buNone/>
              <a:defRPr/>
            </a:pPr>
            <a:endParaRPr lang="en-US" altLang="zh-CN" sz="2800" b="1" dirty="0" smtClean="0">
              <a:latin typeface="+mn-ea"/>
            </a:endParaRPr>
          </a:p>
          <a:p>
            <a:pPr eaLnBrk="1" hangingPunct="1">
              <a:lnSpc>
                <a:spcPct val="80000"/>
              </a:lnSpc>
              <a:buClr>
                <a:srgbClr val="FFCC00"/>
              </a:buClr>
              <a:buSzPct val="70000"/>
              <a:buFont typeface="Wingdings" pitchFamily="2" charset="2"/>
              <a:buNone/>
              <a:defRPr/>
            </a:pPr>
            <a:endParaRPr lang="en-US" altLang="zh-CN" sz="2800" b="1" dirty="0">
              <a:latin typeface="+mn-ea"/>
            </a:endParaRPr>
          </a:p>
          <a:p>
            <a:pPr eaLnBrk="1" hangingPunct="1">
              <a:lnSpc>
                <a:spcPct val="80000"/>
              </a:lnSpc>
              <a:buClr>
                <a:srgbClr val="FFCC00"/>
              </a:buClr>
              <a:buSzPct val="70000"/>
              <a:buFont typeface="Wingdings" pitchFamily="2" charset="2"/>
              <a:buNone/>
              <a:defRPr/>
            </a:pPr>
            <a:r>
              <a:rPr lang="en-US" altLang="zh-CN" sz="2800" b="1" dirty="0" smtClean="0">
                <a:latin typeface="+mn-ea"/>
              </a:rPr>
              <a:t>   </a:t>
            </a:r>
            <a:r>
              <a:rPr lang="zh-CN" altLang="en-US" sz="2800" b="1" dirty="0" smtClean="0">
                <a:latin typeface="+mn-ea"/>
              </a:rPr>
              <a:t>（</a:t>
            </a:r>
            <a:r>
              <a:rPr lang="zh-CN" altLang="en-US" sz="2800" b="1" dirty="0">
                <a:latin typeface="+mn-ea"/>
              </a:rPr>
              <a:t>一）计量</a:t>
            </a:r>
            <a:r>
              <a:rPr lang="zh-CN" altLang="en-US" sz="2800" b="1" dirty="0" smtClean="0">
                <a:latin typeface="+mn-ea"/>
              </a:rPr>
              <a:t>原则</a:t>
            </a:r>
            <a:endParaRPr lang="en-US" altLang="zh-CN" sz="2800" b="1" dirty="0" smtClean="0">
              <a:latin typeface="+mn-ea"/>
            </a:endParaRPr>
          </a:p>
          <a:p>
            <a:pPr eaLnBrk="1" hangingPunct="1">
              <a:lnSpc>
                <a:spcPct val="80000"/>
              </a:lnSpc>
              <a:buClr>
                <a:srgbClr val="FFCC00"/>
              </a:buClr>
              <a:buSzPct val="70000"/>
              <a:buFont typeface="Wingdings" pitchFamily="2" charset="2"/>
              <a:buNone/>
              <a:defRPr/>
            </a:pPr>
            <a:endParaRPr lang="en-US" altLang="zh-CN" sz="2800" b="1" dirty="0">
              <a:latin typeface="+mn-ea"/>
            </a:endParaRPr>
          </a:p>
          <a:p>
            <a:pPr eaLnBrk="1" hangingPunct="1">
              <a:lnSpc>
                <a:spcPct val="80000"/>
              </a:lnSpc>
              <a:buClr>
                <a:srgbClr val="FFCC00"/>
              </a:buClr>
              <a:buSzPct val="70000"/>
              <a:buFont typeface="Wingdings" pitchFamily="2" charset="2"/>
              <a:buNone/>
              <a:defRPr/>
            </a:pPr>
            <a:endParaRPr lang="zh-CN" altLang="en-US" sz="2800" b="1" dirty="0">
              <a:latin typeface="+mn-ea"/>
            </a:endParaRPr>
          </a:p>
          <a:p>
            <a:pPr marL="0" indent="0" eaLnBrk="1" fontAlgn="auto" hangingPunct="1">
              <a:spcBef>
                <a:spcPts val="0"/>
              </a:spcBef>
              <a:spcAft>
                <a:spcPts val="0"/>
              </a:spcAft>
              <a:buClrTx/>
              <a:buSzTx/>
              <a:buFont typeface="Wingdings" pitchFamily="2" charset="2"/>
              <a:buNone/>
              <a:defRPr/>
            </a:pPr>
            <a:r>
              <a:rPr lang="zh-CN" altLang="en-US" sz="2800" b="1" dirty="0">
                <a:latin typeface="+mn-ea"/>
              </a:rPr>
              <a:t>   </a:t>
            </a:r>
            <a:r>
              <a:rPr lang="zh-CN" altLang="en-US" sz="2800" b="1" dirty="0">
                <a:solidFill>
                  <a:srgbClr val="007A77"/>
                </a:solidFill>
                <a:latin typeface="Garamond"/>
              </a:rPr>
              <a:t>（二）借款费用的处理</a:t>
            </a:r>
            <a:endParaRPr lang="zh-CN" altLang="en-US" sz="2800" dirty="0">
              <a:solidFill>
                <a:srgbClr val="007A77"/>
              </a:solidFill>
            </a:endParaRPr>
          </a:p>
          <a:p>
            <a:pPr eaLnBrk="1" hangingPunct="1">
              <a:lnSpc>
                <a:spcPct val="80000"/>
              </a:lnSpc>
              <a:buClr>
                <a:srgbClr val="FFCC00"/>
              </a:buClr>
              <a:buSzPct val="70000"/>
              <a:buFont typeface="Wingdings" pitchFamily="2" charset="2"/>
              <a:buNone/>
              <a:defRPr/>
            </a:pPr>
            <a:r>
              <a:rPr lang="zh-CN" altLang="en-US" sz="2800" b="1" dirty="0" smtClean="0">
                <a:latin typeface="+mn-ea"/>
              </a:rPr>
              <a:t>   </a:t>
            </a:r>
            <a:endParaRPr lang="zh-CN" altLang="en-US" b="1" dirty="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468313" y="692150"/>
            <a:ext cx="7991475" cy="1693863"/>
          </a:xfrm>
          <a:prstGeom prst="rect">
            <a:avLst/>
          </a:prstGeom>
        </p:spPr>
        <p:txBody>
          <a:bodyPr>
            <a:spAutoFit/>
          </a:bodyPr>
          <a:lstStyle/>
          <a:p>
            <a:pPr fontAlgn="auto">
              <a:spcBef>
                <a:spcPts val="0"/>
              </a:spcBef>
              <a:spcAft>
                <a:spcPts val="0"/>
              </a:spcAft>
              <a:defRPr/>
            </a:pPr>
            <a:r>
              <a:rPr lang="zh-CN" altLang="en-US" sz="3200" b="1" kern="0" dirty="0">
                <a:latin typeface="+mn-ea"/>
                <a:ea typeface="+mn-ea"/>
                <a:cs typeface="+mj-cs"/>
              </a:rPr>
              <a:t>重点关注：</a:t>
            </a:r>
            <a:endParaRPr lang="en-US" altLang="zh-CN" sz="3200" b="1" kern="0" dirty="0">
              <a:latin typeface="+mn-ea"/>
              <a:ea typeface="+mn-ea"/>
              <a:cs typeface="+mj-cs"/>
            </a:endParaRPr>
          </a:p>
          <a:p>
            <a:pPr fontAlgn="auto">
              <a:spcBef>
                <a:spcPts val="0"/>
              </a:spcBef>
              <a:spcAft>
                <a:spcPts val="0"/>
              </a:spcAft>
              <a:defRPr/>
            </a:pPr>
            <a:endParaRPr lang="en-US" altLang="zh-CN" kern="0" dirty="0">
              <a:solidFill>
                <a:sysClr val="windowText" lastClr="000000"/>
              </a:solidFill>
              <a:latin typeface="+mn-lt"/>
              <a:ea typeface="+mn-ea"/>
            </a:endParaRPr>
          </a:p>
          <a:p>
            <a:pPr fontAlgn="auto">
              <a:spcBef>
                <a:spcPts val="0"/>
              </a:spcBef>
              <a:spcAft>
                <a:spcPts val="0"/>
              </a:spcAft>
              <a:defRPr/>
            </a:pPr>
            <a:endParaRPr lang="en-US" altLang="zh-CN" kern="0" dirty="0">
              <a:solidFill>
                <a:sysClr val="windowText" lastClr="000000"/>
              </a:solidFill>
              <a:latin typeface="+mn-lt"/>
              <a:ea typeface="+mn-ea"/>
            </a:endParaRPr>
          </a:p>
          <a:p>
            <a:pPr fontAlgn="auto">
              <a:spcBef>
                <a:spcPts val="0"/>
              </a:spcBef>
              <a:spcAft>
                <a:spcPts val="0"/>
              </a:spcAft>
              <a:defRPr/>
            </a:pPr>
            <a:endParaRPr lang="en-US" altLang="zh-CN" kern="0" dirty="0">
              <a:solidFill>
                <a:sysClr val="windowText" lastClr="000000"/>
              </a:solidFill>
              <a:latin typeface="+mn-lt"/>
              <a:ea typeface="+mn-ea"/>
            </a:endParaRPr>
          </a:p>
          <a:p>
            <a:pPr fontAlgn="auto">
              <a:spcBef>
                <a:spcPts val="0"/>
              </a:spcBef>
              <a:spcAft>
                <a:spcPts val="0"/>
              </a:spcAft>
              <a:defRPr/>
            </a:pPr>
            <a:endParaRPr lang="zh-CN" altLang="en-US" kern="0" dirty="0">
              <a:solidFill>
                <a:sysClr val="windowText" lastClr="000000"/>
              </a:solidFill>
              <a:latin typeface="+mn-lt"/>
              <a:ea typeface="+mn-ea"/>
            </a:endParaRPr>
          </a:p>
        </p:txBody>
      </p:sp>
    </p:spTree>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08CBC3EB-2C5D-475A-83AF-3D126E34B4EF}" type="slidenum">
              <a:rPr lang="en-US" altLang="zh-CN" sz="1400">
                <a:solidFill>
                  <a:srgbClr val="007A77"/>
                </a:solidFill>
              </a:rPr>
              <a:pPr algn="r" eaLnBrk="1" hangingPunct="1">
                <a:spcBef>
                  <a:spcPct val="0"/>
                </a:spcBef>
                <a:buClrTx/>
                <a:buSzTx/>
                <a:buFontTx/>
                <a:buNone/>
              </a:pPr>
              <a:t>164</a:t>
            </a:fld>
            <a:endParaRPr lang="en-US" altLang="zh-CN" sz="1400">
              <a:solidFill>
                <a:srgbClr val="007A77"/>
              </a:solidFill>
            </a:endParaRPr>
          </a:p>
        </p:txBody>
      </p:sp>
      <p:sp>
        <p:nvSpPr>
          <p:cNvPr id="171011"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lnSpc>
                <a:spcPct val="80000"/>
              </a:lnSpc>
              <a:buClr>
                <a:srgbClr val="FFCC00"/>
              </a:buClr>
              <a:buSzPct val="70000"/>
              <a:buFont typeface="Wingdings" pitchFamily="2" charset="2"/>
              <a:buNone/>
            </a:pPr>
            <a:r>
              <a:rPr lang="zh-CN" altLang="en-US" sz="2400" b="1" smtClean="0">
                <a:latin typeface="黑体" pitchFamily="2" charset="-122"/>
                <a:ea typeface="黑体" pitchFamily="2" charset="-122"/>
              </a:rPr>
              <a:t>（一）计量原则</a:t>
            </a:r>
          </a:p>
          <a:p>
            <a:pPr marL="0" indent="0" eaLnBrk="1" hangingPunct="1">
              <a:lnSpc>
                <a:spcPct val="80000"/>
              </a:lnSpc>
              <a:buClr>
                <a:srgbClr val="FFCC00"/>
              </a:buClr>
              <a:buSzPct val="70000"/>
              <a:buFont typeface="Wingdings" pitchFamily="2" charset="2"/>
              <a:buNone/>
            </a:pPr>
            <a:r>
              <a:rPr lang="zh-CN" altLang="en-US" sz="2400" b="1" smtClean="0">
                <a:latin typeface="黑体" pitchFamily="2" charset="-122"/>
                <a:ea typeface="黑体" pitchFamily="2" charset="-122"/>
              </a:rPr>
              <a:t>      小企业的非流动负债，由于借款期限长，本金金额高，</a:t>
            </a:r>
          </a:p>
          <a:p>
            <a:pPr marL="0" indent="0" eaLnBrk="1" hangingPunct="1">
              <a:lnSpc>
                <a:spcPct val="80000"/>
              </a:lnSpc>
              <a:buClr>
                <a:srgbClr val="FFCC00"/>
              </a:buClr>
              <a:buSzPct val="70000"/>
              <a:buFont typeface="Wingdings" pitchFamily="2" charset="2"/>
              <a:buNone/>
            </a:pPr>
            <a:r>
              <a:rPr lang="zh-CN" altLang="en-US" sz="2400" b="1" smtClean="0">
                <a:latin typeface="黑体" pitchFamily="2" charset="-122"/>
                <a:ea typeface="黑体" pitchFamily="2" charset="-122"/>
              </a:rPr>
              <a:t>利息费用大，理论上应该按借款现值来入账，但由于小企业不</a:t>
            </a:r>
          </a:p>
          <a:p>
            <a:pPr marL="0" indent="0" eaLnBrk="1" hangingPunct="1">
              <a:lnSpc>
                <a:spcPct val="80000"/>
              </a:lnSpc>
              <a:buClr>
                <a:srgbClr val="FFCC00"/>
              </a:buClr>
              <a:buSzPct val="70000"/>
              <a:buFont typeface="Wingdings" pitchFamily="2" charset="2"/>
              <a:buNone/>
            </a:pPr>
            <a:r>
              <a:rPr lang="zh-CN" altLang="en-US" sz="2400" b="1" smtClean="0">
                <a:latin typeface="黑体" pitchFamily="2" charset="-122"/>
                <a:ea typeface="黑体" pitchFamily="2" charset="-122"/>
              </a:rPr>
              <a:t>对外发行债券，其非流动负债主要是从银行等金融机构借入的</a:t>
            </a:r>
          </a:p>
          <a:p>
            <a:pPr marL="0" indent="0" eaLnBrk="1" hangingPunct="1">
              <a:lnSpc>
                <a:spcPct val="80000"/>
              </a:lnSpc>
              <a:buClr>
                <a:srgbClr val="FFCC00"/>
              </a:buClr>
              <a:buSzPct val="70000"/>
              <a:buFont typeface="Wingdings" pitchFamily="2" charset="2"/>
              <a:buNone/>
            </a:pPr>
            <a:r>
              <a:rPr lang="zh-CN" altLang="en-US" sz="2400" b="1" smtClean="0">
                <a:latin typeface="黑体" pitchFamily="2" charset="-122"/>
                <a:ea typeface="黑体" pitchFamily="2" charset="-122"/>
              </a:rPr>
              <a:t>长期借款，可能银行规定的贷款利率与市场利率有所差异，但</a:t>
            </a:r>
          </a:p>
          <a:p>
            <a:pPr marL="0" indent="0" eaLnBrk="1" hangingPunct="1">
              <a:lnSpc>
                <a:spcPct val="80000"/>
              </a:lnSpc>
              <a:buClr>
                <a:srgbClr val="FFCC00"/>
              </a:buClr>
              <a:buSzPct val="70000"/>
              <a:buFont typeface="Wingdings" pitchFamily="2" charset="2"/>
              <a:buNone/>
            </a:pPr>
            <a:r>
              <a:rPr lang="zh-CN" altLang="en-US" sz="2400" b="1" smtClean="0">
                <a:latin typeface="黑体" pitchFamily="2" charset="-122"/>
                <a:ea typeface="黑体" pitchFamily="2" charset="-122"/>
              </a:rPr>
              <a:t>一般取得款项金额与未来偿还的本金金额一致，即借款的现值</a:t>
            </a:r>
          </a:p>
          <a:p>
            <a:pPr marL="0" indent="0" eaLnBrk="1" hangingPunct="1">
              <a:lnSpc>
                <a:spcPct val="80000"/>
              </a:lnSpc>
              <a:buClr>
                <a:srgbClr val="FFCC00"/>
              </a:buClr>
              <a:buSzPct val="70000"/>
              <a:buFont typeface="Wingdings" pitchFamily="2" charset="2"/>
              <a:buNone/>
            </a:pPr>
            <a:r>
              <a:rPr lang="zh-CN" altLang="en-US" sz="2400" b="1" smtClean="0">
                <a:latin typeface="黑体" pitchFamily="2" charset="-122"/>
                <a:ea typeface="黑体" pitchFamily="2" charset="-122"/>
              </a:rPr>
              <a:t>与本金金额一致，因此按未来应付本金金额计价，不折现。对</a:t>
            </a:r>
          </a:p>
          <a:p>
            <a:pPr marL="0" indent="0" eaLnBrk="1" hangingPunct="1">
              <a:lnSpc>
                <a:spcPct val="80000"/>
              </a:lnSpc>
              <a:buClr>
                <a:srgbClr val="FFCC00"/>
              </a:buClr>
              <a:buSzPct val="70000"/>
              <a:buFont typeface="Wingdings" pitchFamily="2" charset="2"/>
              <a:buNone/>
            </a:pPr>
            <a:r>
              <a:rPr lang="zh-CN" altLang="en-US" sz="2400" b="1" smtClean="0">
                <a:latin typeface="黑体" pitchFamily="2" charset="-122"/>
                <a:ea typeface="黑体" pitchFamily="2" charset="-122"/>
              </a:rPr>
              <a:t>于其他的非流动负债，如长期应付款，由于业务量少，本着简</a:t>
            </a:r>
          </a:p>
          <a:p>
            <a:pPr marL="0" indent="0" eaLnBrk="1" hangingPunct="1">
              <a:lnSpc>
                <a:spcPct val="80000"/>
              </a:lnSpc>
              <a:buClr>
                <a:srgbClr val="FFCC00"/>
              </a:buClr>
              <a:buSzPct val="70000"/>
              <a:buFont typeface="Wingdings" pitchFamily="2" charset="2"/>
              <a:buNone/>
            </a:pPr>
            <a:r>
              <a:rPr lang="zh-CN" altLang="en-US" sz="2400" b="1" smtClean="0">
                <a:latin typeface="黑体" pitchFamily="2" charset="-122"/>
                <a:ea typeface="黑体" pitchFamily="2" charset="-122"/>
              </a:rPr>
              <a:t>化的原则，也按未来应付金额入账。</a:t>
            </a:r>
          </a:p>
          <a:p>
            <a:pPr marL="0" indent="0" eaLnBrk="1" hangingPunct="1">
              <a:lnSpc>
                <a:spcPct val="80000"/>
              </a:lnSpc>
              <a:buClr>
                <a:srgbClr val="FFCC00"/>
              </a:buClr>
              <a:buSzPct val="70000"/>
              <a:buFont typeface="Wingdings" pitchFamily="2" charset="2"/>
              <a:buNone/>
            </a:pP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468313" y="692150"/>
            <a:ext cx="7991475" cy="923925"/>
          </a:xfrm>
          <a:prstGeom prst="rect">
            <a:avLst/>
          </a:prstGeom>
        </p:spPr>
        <p:txBody>
          <a:bodyPr>
            <a:spAutoFit/>
          </a:bodyPr>
          <a:lstStyle/>
          <a:p>
            <a:pPr fontAlgn="auto">
              <a:spcBef>
                <a:spcPts val="0"/>
              </a:spcBef>
              <a:spcAft>
                <a:spcPts val="0"/>
              </a:spcAft>
              <a:defRPr/>
            </a:pPr>
            <a:endParaRPr lang="en-US" altLang="zh-CN" kern="0" dirty="0">
              <a:solidFill>
                <a:sysClr val="windowText" lastClr="000000"/>
              </a:solidFill>
              <a:latin typeface="+mn-lt"/>
              <a:ea typeface="+mn-ea"/>
            </a:endParaRPr>
          </a:p>
          <a:p>
            <a:pPr fontAlgn="auto">
              <a:spcBef>
                <a:spcPts val="0"/>
              </a:spcBef>
              <a:spcAft>
                <a:spcPts val="0"/>
              </a:spcAft>
              <a:defRPr/>
            </a:pPr>
            <a:endParaRPr lang="en-US" altLang="zh-CN" kern="0" dirty="0">
              <a:solidFill>
                <a:sysClr val="windowText" lastClr="000000"/>
              </a:solidFill>
              <a:latin typeface="+mn-lt"/>
              <a:ea typeface="+mn-ea"/>
            </a:endParaRPr>
          </a:p>
          <a:p>
            <a:pPr fontAlgn="auto">
              <a:spcBef>
                <a:spcPts val="0"/>
              </a:spcBef>
              <a:spcAft>
                <a:spcPts val="0"/>
              </a:spcAft>
              <a:defRPr/>
            </a:pPr>
            <a:endParaRPr lang="zh-CN" altLang="en-US" kern="0" dirty="0">
              <a:solidFill>
                <a:sysClr val="windowText" lastClr="000000"/>
              </a:solidFill>
              <a:latin typeface="+mn-lt"/>
              <a:ea typeface="+mn-ea"/>
            </a:endParaRPr>
          </a:p>
        </p:txBody>
      </p:sp>
    </p:spTree>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37ACCFF0-77E4-4C72-B5B9-F699B5EB9BBF}" type="slidenum">
              <a:rPr lang="en-US" altLang="zh-CN" sz="1400">
                <a:solidFill>
                  <a:srgbClr val="007A77"/>
                </a:solidFill>
              </a:rPr>
              <a:pPr algn="r" eaLnBrk="1" hangingPunct="1">
                <a:spcBef>
                  <a:spcPct val="0"/>
                </a:spcBef>
                <a:buClrTx/>
                <a:buSzTx/>
                <a:buFontTx/>
                <a:buNone/>
              </a:pPr>
              <a:t>165</a:t>
            </a:fld>
            <a:endParaRPr lang="en-US" altLang="zh-CN" sz="1400">
              <a:solidFill>
                <a:srgbClr val="007A77"/>
              </a:solidFill>
            </a:endParaRPr>
          </a:p>
        </p:txBody>
      </p:sp>
      <p:sp>
        <p:nvSpPr>
          <p:cNvPr id="77827" name="Rectangle 3"/>
          <p:cNvSpPr>
            <a:spLocks noGrp="1" noRot="1" noChangeArrowheads="1"/>
          </p:cNvSpPr>
          <p:nvPr>
            <p:ph type="body" idx="4294967295"/>
          </p:nvPr>
        </p:nvSpPr>
        <p:spPr>
          <a:xfrm>
            <a:off x="323850" y="1052513"/>
            <a:ext cx="8540750" cy="5407025"/>
          </a:xfrm>
        </p:spPr>
        <p:txBody>
          <a:bodyPr/>
          <a:lstStyle/>
          <a:p>
            <a:pPr marL="0" indent="0" eaLnBrk="1" hangingPunct="1">
              <a:buFont typeface="Wingdings" pitchFamily="2" charset="2"/>
              <a:buNone/>
              <a:defRPr/>
            </a:pPr>
            <a:endParaRPr lang="en-US" altLang="zh-CN" sz="1100" b="1" smtClean="0"/>
          </a:p>
          <a:p>
            <a:pPr marL="0" indent="0" eaLnBrk="1" hangingPunct="1">
              <a:buClr>
                <a:srgbClr val="FFCC00"/>
              </a:buClr>
              <a:buSzPct val="70000"/>
              <a:buFont typeface="Wingdings" pitchFamily="2" charset="2"/>
              <a:buNone/>
              <a:defRPr/>
            </a:pPr>
            <a:r>
              <a:rPr lang="en-US" altLang="zh-CN" sz="1100" b="1" smtClean="0"/>
              <a:t>      </a:t>
            </a:r>
            <a:r>
              <a:rPr lang="zh-CN" altLang="en-US" sz="1100" b="1" smtClean="0">
                <a:solidFill>
                  <a:srgbClr val="FFCC00"/>
                </a:solidFill>
                <a:effectLst>
                  <a:outerShdw blurRad="38100" dist="38100" dir="2700000" algn="tl">
                    <a:srgbClr val="C0C0C0"/>
                  </a:outerShdw>
                </a:effectLst>
                <a:latin typeface="华文中宋" pitchFamily="2" charset="-122"/>
                <a:ea typeface="华文中宋" pitchFamily="2" charset="-122"/>
              </a:rPr>
              <a:t> </a:t>
            </a:r>
            <a:endParaRPr lang="en-US" altLang="zh-CN" sz="1100" b="1" smtClean="0">
              <a:solidFill>
                <a:srgbClr val="FFCC00"/>
              </a:solidFill>
              <a:effectLst>
                <a:outerShdw blurRad="38100" dist="38100" dir="2700000" algn="tl">
                  <a:srgbClr val="C0C0C0"/>
                </a:outerShdw>
              </a:effectLst>
              <a:latin typeface="华文中宋" pitchFamily="2" charset="-122"/>
              <a:ea typeface="华文中宋" pitchFamily="2" charset="-122"/>
            </a:endParaRPr>
          </a:p>
          <a:p>
            <a:pPr marL="0" indent="0" eaLnBrk="1" hangingPunct="1">
              <a:buClr>
                <a:srgbClr val="FFCC00"/>
              </a:buClr>
              <a:buSzPct val="70000"/>
              <a:buFont typeface="Wingdings" pitchFamily="2" charset="2"/>
              <a:buNone/>
              <a:defRPr/>
            </a:pPr>
            <a:r>
              <a:rPr lang="en-US" altLang="zh-CN" b="1" smtClean="0">
                <a:solidFill>
                  <a:srgbClr val="FFCC00"/>
                </a:solidFill>
                <a:effectLst>
                  <a:outerShdw blurRad="38100" dist="38100" dir="2700000" algn="tl">
                    <a:srgbClr val="C0C0C0"/>
                  </a:outerShdw>
                </a:effectLst>
                <a:latin typeface="华文中宋" pitchFamily="2" charset="-122"/>
                <a:ea typeface="华文中宋" pitchFamily="2" charset="-122"/>
              </a:rPr>
              <a:t>   </a:t>
            </a:r>
            <a:r>
              <a:rPr lang="zh-CN" altLang="en-US" sz="2400" b="1" smtClean="0">
                <a:latin typeface="黑体" pitchFamily="2" charset="-122"/>
                <a:ea typeface="黑体" pitchFamily="2" charset="-122"/>
              </a:rPr>
              <a:t>对于小企业的非流动负债，其借款费用主要是银行借款利息，对于为购建固定资产借入的专门借款，在固定资产办理竣工结算前发生的借款费用通过</a:t>
            </a:r>
            <a:r>
              <a:rPr lang="zh-CN" altLang="en-US" sz="2400" b="1" smtClean="0">
                <a:latin typeface="宋体"/>
                <a:ea typeface="黑体" pitchFamily="2" charset="-122"/>
              </a:rPr>
              <a:t>“</a:t>
            </a:r>
            <a:r>
              <a:rPr lang="zh-CN" altLang="en-US" sz="2400" b="1" smtClean="0">
                <a:latin typeface="黑体" pitchFamily="2" charset="-122"/>
                <a:ea typeface="黑体" pitchFamily="2" charset="-122"/>
              </a:rPr>
              <a:t>在建工程</a:t>
            </a:r>
            <a:r>
              <a:rPr lang="zh-CN" altLang="en-US" sz="2400" b="1" smtClean="0">
                <a:latin typeface="宋体"/>
                <a:ea typeface="黑体" pitchFamily="2" charset="-122"/>
              </a:rPr>
              <a:t>”</a:t>
            </a:r>
            <a:r>
              <a:rPr lang="zh-CN" altLang="en-US" sz="2400" b="1" smtClean="0">
                <a:latin typeface="黑体" pitchFamily="2" charset="-122"/>
                <a:ea typeface="黑体" pitchFamily="2" charset="-122"/>
              </a:rPr>
              <a:t>账户计入固定资产成本，固定资产办理竣工结算后发生的专门借款的利息计入当期财务费用，一般借款利息直接计入当期财务费用。</a:t>
            </a:r>
          </a:p>
          <a:p>
            <a:pPr marL="0" indent="0" eaLnBrk="1" hangingPunct="1">
              <a:buClr>
                <a:srgbClr val="FFCC00"/>
              </a:buClr>
              <a:buSzPct val="70000"/>
              <a:buFont typeface="Wingdings" pitchFamily="2" charset="2"/>
              <a:buNone/>
              <a:defRPr/>
            </a:pPr>
            <a:r>
              <a:rPr lang="zh-CN" altLang="en-US" sz="2400" b="1" smtClean="0">
                <a:latin typeface="黑体" pitchFamily="2" charset="-122"/>
                <a:ea typeface="黑体" pitchFamily="2" charset="-122"/>
              </a:rPr>
              <a:t>     其他借款费用如借款手续费、佣金、汇兑损益等，也按照上述方法处理。</a:t>
            </a:r>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323850" y="692150"/>
            <a:ext cx="8135938" cy="523875"/>
          </a:xfrm>
          <a:prstGeom prst="rect">
            <a:avLst/>
          </a:prstGeom>
        </p:spPr>
        <p:txBody>
          <a:bodyPr>
            <a:spAutoFit/>
          </a:bodyPr>
          <a:lstStyle/>
          <a:p>
            <a:pPr fontAlgn="auto">
              <a:spcBef>
                <a:spcPts val="0"/>
              </a:spcBef>
              <a:spcAft>
                <a:spcPts val="0"/>
              </a:spcAft>
              <a:defRPr/>
            </a:pPr>
            <a:r>
              <a:rPr lang="zh-CN" altLang="en-US" sz="2800" b="1" kern="0" dirty="0">
                <a:latin typeface="Garamond"/>
                <a:ea typeface="+mn-ea"/>
                <a:cs typeface="+mj-cs"/>
              </a:rPr>
              <a:t>（二）借款费用的处理</a:t>
            </a:r>
            <a:endParaRPr lang="zh-CN" altLang="en-US" sz="2800" kern="0" dirty="0">
              <a:latin typeface="+mn-lt"/>
              <a:ea typeface="+mn-ea"/>
            </a:endParaRPr>
          </a:p>
        </p:txBody>
      </p:sp>
    </p:spTree>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E31F50C8-66C2-442C-B792-0598715304FF}" type="slidenum">
              <a:rPr lang="en-US" altLang="zh-CN" sz="1400">
                <a:solidFill>
                  <a:srgbClr val="007A77"/>
                </a:solidFill>
              </a:rPr>
              <a:pPr algn="r" eaLnBrk="1" hangingPunct="1">
                <a:spcBef>
                  <a:spcPct val="0"/>
                </a:spcBef>
                <a:buClrTx/>
                <a:buSzTx/>
                <a:buFontTx/>
                <a:buNone/>
              </a:pPr>
              <a:t>166</a:t>
            </a:fld>
            <a:endParaRPr lang="en-US" altLang="zh-CN" sz="1400">
              <a:solidFill>
                <a:srgbClr val="007A77"/>
              </a:solidFill>
            </a:endParaRPr>
          </a:p>
        </p:txBody>
      </p:sp>
      <p:sp>
        <p:nvSpPr>
          <p:cNvPr id="173059"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173061" name="矩形 2"/>
          <p:cNvSpPr>
            <a:spLocks noChangeArrowheads="1"/>
          </p:cNvSpPr>
          <p:nvPr/>
        </p:nvSpPr>
        <p:spPr bwMode="auto">
          <a:xfrm>
            <a:off x="611188" y="692150"/>
            <a:ext cx="784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r>
              <a:rPr lang="zh-CN" altLang="en-US" sz="2400" b="1">
                <a:latin typeface="黑体" pitchFamily="2" charset="-122"/>
                <a:ea typeface="黑体" pitchFamily="2" charset="-122"/>
              </a:rPr>
              <a:t>（一）长期借款</a:t>
            </a:r>
            <a:endParaRPr lang="zh-CN" altLang="en-US" sz="2400">
              <a:latin typeface="黑体" pitchFamily="2" charset="-122"/>
              <a:ea typeface="黑体" pitchFamily="2" charset="-122"/>
            </a:endParaRPr>
          </a:p>
        </p:txBody>
      </p:sp>
      <p:sp>
        <p:nvSpPr>
          <p:cNvPr id="173062" name="矩形 3"/>
          <p:cNvSpPr>
            <a:spLocks noChangeArrowheads="1"/>
          </p:cNvSpPr>
          <p:nvPr/>
        </p:nvSpPr>
        <p:spPr bwMode="auto">
          <a:xfrm>
            <a:off x="611188" y="1277938"/>
            <a:ext cx="8064500" cy="4875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lnSpc>
                <a:spcPct val="90000"/>
              </a:lnSpc>
              <a:buClr>
                <a:srgbClr val="FFCC00"/>
              </a:buClr>
              <a:buSzPct val="70000"/>
            </a:pPr>
            <a:r>
              <a:rPr lang="zh-CN" altLang="en-US" sz="2400" b="1">
                <a:latin typeface="黑体" pitchFamily="2" charset="-122"/>
                <a:ea typeface="黑体" pitchFamily="2" charset="-122"/>
              </a:rPr>
              <a:t>长期借款的核算内容</a:t>
            </a:r>
          </a:p>
          <a:p>
            <a:pPr eaLnBrk="1" hangingPunct="1">
              <a:lnSpc>
                <a:spcPct val="90000"/>
              </a:lnSpc>
              <a:buClr>
                <a:srgbClr val="FFCC00"/>
              </a:buClr>
              <a:buSzPct val="70000"/>
              <a:buFontTx/>
              <a:buNone/>
            </a:pPr>
            <a:r>
              <a:rPr lang="zh-CN" altLang="en-US" sz="2400" b="1">
                <a:latin typeface="黑体" pitchFamily="2" charset="-122"/>
                <a:ea typeface="黑体" pitchFamily="2" charset="-122"/>
              </a:rPr>
              <a:t>      是指小企业向银行或其他金融机构等借入的期限在</a:t>
            </a:r>
            <a:r>
              <a:rPr lang="en-US" altLang="zh-CN" sz="2400" b="1">
                <a:latin typeface="黑体" pitchFamily="2" charset="-122"/>
                <a:ea typeface="黑体" pitchFamily="2" charset="-122"/>
              </a:rPr>
              <a:t>1</a:t>
            </a:r>
            <a:r>
              <a:rPr lang="zh-CN" altLang="en-US" sz="2400" b="1">
                <a:latin typeface="黑体" pitchFamily="2" charset="-122"/>
                <a:ea typeface="黑体" pitchFamily="2" charset="-122"/>
              </a:rPr>
              <a:t>年以上的各种借款。</a:t>
            </a:r>
          </a:p>
          <a:p>
            <a:pPr eaLnBrk="1" hangingPunct="1">
              <a:lnSpc>
                <a:spcPct val="90000"/>
              </a:lnSpc>
              <a:buClr>
                <a:srgbClr val="FFCC00"/>
              </a:buClr>
              <a:buSzPct val="70000"/>
            </a:pPr>
            <a:r>
              <a:rPr lang="zh-CN" altLang="en-US" sz="2400" b="1">
                <a:latin typeface="黑体" pitchFamily="2" charset="-122"/>
                <a:ea typeface="黑体" pitchFamily="2" charset="-122"/>
              </a:rPr>
              <a:t>长期借款利息费用的确认原则</a:t>
            </a:r>
          </a:p>
          <a:p>
            <a:pPr eaLnBrk="1" hangingPunct="1">
              <a:lnSpc>
                <a:spcPct val="90000"/>
              </a:lnSpc>
              <a:buClr>
                <a:srgbClr val="FFCC00"/>
              </a:buClr>
              <a:buSzPct val="70000"/>
              <a:buFontTx/>
              <a:buNone/>
            </a:pPr>
            <a:r>
              <a:rPr lang="zh-CN" altLang="en-US" sz="2400" b="1">
                <a:latin typeface="黑体" pitchFamily="2" charset="-122"/>
                <a:ea typeface="黑体" pitchFamily="2" charset="-122"/>
              </a:rPr>
              <a:t>在应付利息日按照借款合同利率计提利息费用</a:t>
            </a:r>
          </a:p>
          <a:p>
            <a:pPr eaLnBrk="1" hangingPunct="1">
              <a:lnSpc>
                <a:spcPct val="90000"/>
              </a:lnSpc>
              <a:buClr>
                <a:srgbClr val="FFCC00"/>
              </a:buClr>
              <a:buSzPct val="70000"/>
              <a:buFontTx/>
              <a:buNone/>
            </a:pPr>
            <a:r>
              <a:rPr lang="zh-CN" altLang="en-US" sz="2400" b="1">
                <a:latin typeface="黑体" pitchFamily="2" charset="-122"/>
                <a:ea typeface="黑体" pitchFamily="2" charset="-122"/>
              </a:rPr>
              <a:t>（</a:t>
            </a:r>
            <a:r>
              <a:rPr lang="en-US" altLang="zh-CN" sz="2400" b="1">
                <a:latin typeface="黑体" pitchFamily="2" charset="-122"/>
                <a:ea typeface="黑体" pitchFamily="2" charset="-122"/>
              </a:rPr>
              <a:t>1</a:t>
            </a:r>
            <a:r>
              <a:rPr lang="zh-CN" altLang="en-US" sz="2400" b="1">
                <a:latin typeface="黑体" pitchFamily="2" charset="-122"/>
                <a:ea typeface="黑体" pitchFamily="2" charset="-122"/>
              </a:rPr>
              <a:t>）属于筹建期间的，计入管理费用。</a:t>
            </a:r>
          </a:p>
          <a:p>
            <a:pPr eaLnBrk="1" hangingPunct="1">
              <a:lnSpc>
                <a:spcPct val="90000"/>
              </a:lnSpc>
              <a:buClr>
                <a:srgbClr val="FFCC00"/>
              </a:buClr>
              <a:buSzPct val="70000"/>
              <a:buFontTx/>
              <a:buNone/>
            </a:pPr>
            <a:r>
              <a:rPr lang="zh-CN" altLang="en-US" sz="2400" b="1">
                <a:latin typeface="黑体" pitchFamily="2" charset="-122"/>
                <a:ea typeface="黑体" pitchFamily="2" charset="-122"/>
              </a:rPr>
              <a:t>（</a:t>
            </a:r>
            <a:r>
              <a:rPr lang="en-US" altLang="zh-CN" sz="2400" b="1">
                <a:latin typeface="黑体" pitchFamily="2" charset="-122"/>
                <a:ea typeface="黑体" pitchFamily="2" charset="-122"/>
              </a:rPr>
              <a:t>2</a:t>
            </a:r>
            <a:r>
              <a:rPr lang="zh-CN" altLang="en-US" sz="2400" b="1">
                <a:latin typeface="黑体" pitchFamily="2" charset="-122"/>
                <a:ea typeface="黑体" pitchFamily="2" charset="-122"/>
              </a:rPr>
              <a:t>）属于生产经营期间的，计入财务费用。</a:t>
            </a:r>
          </a:p>
          <a:p>
            <a:pPr eaLnBrk="1" hangingPunct="1">
              <a:lnSpc>
                <a:spcPct val="90000"/>
              </a:lnSpc>
              <a:buClr>
                <a:srgbClr val="FFCC00"/>
              </a:buClr>
              <a:buSzPct val="70000"/>
              <a:buFontTx/>
              <a:buNone/>
            </a:pPr>
            <a:r>
              <a:rPr lang="zh-CN" altLang="en-US" sz="2400" b="1">
                <a:latin typeface="黑体" pitchFamily="2" charset="-122"/>
                <a:ea typeface="黑体" pitchFamily="2" charset="-122"/>
              </a:rPr>
              <a:t>（</a:t>
            </a:r>
            <a:r>
              <a:rPr lang="en-US" altLang="zh-CN" sz="2400" b="1">
                <a:latin typeface="黑体" pitchFamily="2" charset="-122"/>
                <a:ea typeface="黑体" pitchFamily="2" charset="-122"/>
              </a:rPr>
              <a:t>3</a:t>
            </a:r>
            <a:r>
              <a:rPr lang="zh-CN" altLang="en-US" sz="2400" b="1">
                <a:latin typeface="黑体" pitchFamily="2" charset="-122"/>
                <a:ea typeface="黑体" pitchFamily="2" charset="-122"/>
              </a:rPr>
              <a:t>）如果长期借款用于购建固定资产等符合资本化条件的资产，在资产尚未达到预定可使用状态前，所发生的利息应当资本化，计入在建工程等相关资产成本。</a:t>
            </a:r>
            <a:endParaRPr lang="en-US" altLang="zh-CN" sz="2400" b="1">
              <a:latin typeface="黑体" pitchFamily="2" charset="-122"/>
              <a:ea typeface="黑体" pitchFamily="2" charset="-122"/>
            </a:endParaRPr>
          </a:p>
          <a:p>
            <a:pPr eaLnBrk="1" hangingPunct="1">
              <a:lnSpc>
                <a:spcPct val="80000"/>
              </a:lnSpc>
              <a:buClr>
                <a:srgbClr val="FFCC00"/>
              </a:buClr>
              <a:buSzPct val="70000"/>
              <a:buFontTx/>
              <a:buNone/>
            </a:pPr>
            <a:r>
              <a:rPr lang="zh-CN" altLang="en-US" sz="2400" b="1">
                <a:solidFill>
                  <a:srgbClr val="007A77"/>
                </a:solidFill>
                <a:latin typeface="黑体" pitchFamily="2" charset="-122"/>
                <a:ea typeface="黑体" pitchFamily="2" charset="-122"/>
              </a:rPr>
              <a:t>（</a:t>
            </a:r>
            <a:r>
              <a:rPr lang="en-US" altLang="zh-CN" sz="2400" b="1">
                <a:solidFill>
                  <a:srgbClr val="007A77"/>
                </a:solidFill>
                <a:latin typeface="黑体" pitchFamily="2" charset="-122"/>
                <a:ea typeface="黑体" pitchFamily="2" charset="-122"/>
              </a:rPr>
              <a:t>4</a:t>
            </a:r>
            <a:r>
              <a:rPr lang="zh-CN" altLang="en-US" sz="2400" b="1">
                <a:solidFill>
                  <a:srgbClr val="007A77"/>
                </a:solidFill>
                <a:latin typeface="黑体" pitchFamily="2" charset="-122"/>
                <a:ea typeface="黑体" pitchFamily="2" charset="-122"/>
              </a:rPr>
              <a:t>）资产达到预计可使用状态后发生的利息支出，以及按规定不能资本化的利息支出，计入财务费用。</a:t>
            </a:r>
          </a:p>
          <a:p>
            <a:pPr eaLnBrk="1" hangingPunct="1">
              <a:lnSpc>
                <a:spcPct val="90000"/>
              </a:lnSpc>
              <a:buClr>
                <a:srgbClr val="FFCC00"/>
              </a:buClr>
              <a:buSzPct val="70000"/>
              <a:buFontTx/>
              <a:buNone/>
            </a:pPr>
            <a:endParaRPr lang="zh-CN" altLang="en-US" sz="2400" b="1">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606B9699-F466-4102-93FA-A9A0CF5E26A1}" type="slidenum">
              <a:rPr lang="en-US" altLang="zh-CN" sz="1400">
                <a:solidFill>
                  <a:srgbClr val="007A77"/>
                </a:solidFill>
              </a:rPr>
              <a:pPr algn="r" eaLnBrk="1" hangingPunct="1">
                <a:spcBef>
                  <a:spcPct val="0"/>
                </a:spcBef>
                <a:buClrTx/>
                <a:buSzTx/>
                <a:buFontTx/>
                <a:buNone/>
              </a:pPr>
              <a:t>167</a:t>
            </a:fld>
            <a:endParaRPr lang="en-US" altLang="zh-CN" sz="1400">
              <a:solidFill>
                <a:srgbClr val="007A77"/>
              </a:solidFill>
            </a:endParaRPr>
          </a:p>
        </p:txBody>
      </p:sp>
      <p:sp>
        <p:nvSpPr>
          <p:cNvPr id="174083"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174085" name="矩形 2"/>
          <p:cNvSpPr>
            <a:spLocks noChangeArrowheads="1"/>
          </p:cNvSpPr>
          <p:nvPr/>
        </p:nvSpPr>
        <p:spPr bwMode="auto">
          <a:xfrm>
            <a:off x="468313" y="692150"/>
            <a:ext cx="8207375" cy="534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lnSpc>
                <a:spcPct val="80000"/>
              </a:lnSpc>
              <a:buClr>
                <a:srgbClr val="FFCC00"/>
              </a:buClr>
              <a:buSzPct val="70000"/>
            </a:pPr>
            <a:r>
              <a:rPr lang="zh-CN" altLang="en-US" sz="2400" b="1">
                <a:latin typeface="黑体" pitchFamily="2" charset="-122"/>
                <a:ea typeface="黑体" pitchFamily="2" charset="-122"/>
              </a:rPr>
              <a:t>长期借款的会计处理</a:t>
            </a:r>
          </a:p>
          <a:p>
            <a:pPr eaLnBrk="1" hangingPunct="1">
              <a:lnSpc>
                <a:spcPct val="80000"/>
              </a:lnSpc>
              <a:buClr>
                <a:srgbClr val="FFCC00"/>
              </a:buClr>
              <a:buSzPct val="70000"/>
            </a:pPr>
            <a:endParaRPr lang="zh-CN" altLang="en-US" sz="2400" b="1">
              <a:latin typeface="黑体" pitchFamily="2" charset="-122"/>
              <a:ea typeface="黑体" pitchFamily="2" charset="-122"/>
            </a:endParaRPr>
          </a:p>
          <a:p>
            <a:pPr eaLnBrk="1" hangingPunct="1">
              <a:lnSpc>
                <a:spcPct val="80000"/>
              </a:lnSpc>
              <a:buClr>
                <a:srgbClr val="FFCC00"/>
              </a:buClr>
              <a:buSzPct val="70000"/>
              <a:buFontTx/>
              <a:buNone/>
            </a:pPr>
            <a:r>
              <a:rPr lang="zh-CN" altLang="en-US" sz="2400" b="1">
                <a:latin typeface="黑体" pitchFamily="2" charset="-122"/>
                <a:ea typeface="黑体" pitchFamily="2" charset="-122"/>
              </a:rPr>
              <a:t>例：</a:t>
            </a:r>
            <a:r>
              <a:rPr lang="en-US" altLang="zh-CN" sz="2400" b="1">
                <a:latin typeface="黑体" pitchFamily="2" charset="-122"/>
                <a:ea typeface="黑体" pitchFamily="2" charset="-122"/>
              </a:rPr>
              <a:t>2011</a:t>
            </a:r>
            <a:r>
              <a:rPr lang="zh-CN" altLang="en-US" sz="2400" b="1">
                <a:latin typeface="黑体" pitchFamily="2" charset="-122"/>
                <a:ea typeface="黑体" pitchFamily="2" charset="-122"/>
              </a:rPr>
              <a:t>年</a:t>
            </a:r>
            <a:r>
              <a:rPr lang="en-US" altLang="zh-CN" sz="2400" b="1">
                <a:latin typeface="黑体" pitchFamily="2" charset="-122"/>
                <a:ea typeface="黑体" pitchFamily="2" charset="-122"/>
              </a:rPr>
              <a:t>3</a:t>
            </a:r>
            <a:r>
              <a:rPr lang="zh-CN" altLang="en-US" sz="2400" b="1">
                <a:latin typeface="黑体" pitchFamily="2" charset="-122"/>
                <a:ea typeface="黑体" pitchFamily="2" charset="-122"/>
              </a:rPr>
              <a:t>月</a:t>
            </a:r>
            <a:r>
              <a:rPr lang="en-US" altLang="zh-CN" sz="2400" b="1">
                <a:latin typeface="黑体" pitchFamily="2" charset="-122"/>
                <a:ea typeface="黑体" pitchFamily="2" charset="-122"/>
              </a:rPr>
              <a:t>31</a:t>
            </a:r>
            <a:r>
              <a:rPr lang="zh-CN" altLang="en-US" sz="2400" b="1">
                <a:latin typeface="黑体" pitchFamily="2" charset="-122"/>
                <a:ea typeface="黑体" pitchFamily="2" charset="-122"/>
              </a:rPr>
              <a:t>日，某小企业向银行借入资金</a:t>
            </a:r>
            <a:r>
              <a:rPr lang="en-US" altLang="zh-CN" sz="2400" b="1">
                <a:latin typeface="黑体" pitchFamily="2" charset="-122"/>
                <a:ea typeface="黑体" pitchFamily="2" charset="-122"/>
              </a:rPr>
              <a:t>90</a:t>
            </a:r>
            <a:r>
              <a:rPr lang="zh-CN" altLang="en-US" sz="2400" b="1">
                <a:latin typeface="黑体" pitchFamily="2" charset="-122"/>
                <a:ea typeface="黑体" pitchFamily="2" charset="-122"/>
              </a:rPr>
              <a:t>万元，用于日常经营生产，期限</a:t>
            </a:r>
            <a:r>
              <a:rPr lang="en-US" altLang="zh-CN" sz="2400" b="1">
                <a:latin typeface="黑体" pitchFamily="2" charset="-122"/>
                <a:ea typeface="黑体" pitchFamily="2" charset="-122"/>
              </a:rPr>
              <a:t>2</a:t>
            </a:r>
            <a:r>
              <a:rPr lang="zh-CN" altLang="en-US" sz="2400" b="1">
                <a:latin typeface="黑体" pitchFamily="2" charset="-122"/>
                <a:ea typeface="黑体" pitchFamily="2" charset="-122"/>
              </a:rPr>
              <a:t>年，年利率</a:t>
            </a:r>
            <a:r>
              <a:rPr lang="en-US" altLang="zh-CN" sz="2400" b="1">
                <a:latin typeface="黑体" pitchFamily="2" charset="-122"/>
                <a:ea typeface="黑体" pitchFamily="2" charset="-122"/>
              </a:rPr>
              <a:t>6%</a:t>
            </a:r>
            <a:r>
              <a:rPr lang="zh-CN" altLang="en-US" sz="2400" b="1">
                <a:latin typeface="黑体" pitchFamily="2" charset="-122"/>
                <a:ea typeface="黑体" pitchFamily="2" charset="-122"/>
              </a:rPr>
              <a:t>（每年归还一次利息，到期一次还本付息，不计复利）。</a:t>
            </a:r>
          </a:p>
          <a:p>
            <a:pPr eaLnBrk="1" hangingPunct="1">
              <a:lnSpc>
                <a:spcPct val="80000"/>
              </a:lnSpc>
              <a:buClr>
                <a:srgbClr val="FFCC00"/>
              </a:buClr>
              <a:buSzPct val="70000"/>
              <a:buFontTx/>
              <a:buNone/>
            </a:pPr>
            <a:endParaRPr lang="zh-CN" altLang="en-US" sz="2400" b="1">
              <a:latin typeface="黑体" pitchFamily="2" charset="-122"/>
              <a:ea typeface="黑体" pitchFamily="2" charset="-122"/>
            </a:endParaRPr>
          </a:p>
          <a:p>
            <a:pPr eaLnBrk="1" hangingPunct="1">
              <a:lnSpc>
                <a:spcPct val="80000"/>
              </a:lnSpc>
              <a:buClr>
                <a:srgbClr val="FFCC00"/>
              </a:buClr>
              <a:buSzPct val="70000"/>
              <a:buFontTx/>
              <a:buNone/>
            </a:pPr>
            <a:r>
              <a:rPr lang="zh-CN" altLang="en-US" sz="2400" b="1">
                <a:latin typeface="黑体" pitchFamily="2" charset="-122"/>
                <a:ea typeface="黑体" pitchFamily="2" charset="-122"/>
              </a:rPr>
              <a:t>（</a:t>
            </a:r>
            <a:r>
              <a:rPr lang="en-US" altLang="zh-CN" sz="2400" b="1">
                <a:latin typeface="黑体" pitchFamily="2" charset="-122"/>
                <a:ea typeface="黑体" pitchFamily="2" charset="-122"/>
              </a:rPr>
              <a:t>1</a:t>
            </a:r>
            <a:r>
              <a:rPr lang="zh-CN" altLang="en-US" sz="2400" b="1">
                <a:latin typeface="黑体" pitchFamily="2" charset="-122"/>
                <a:ea typeface="黑体" pitchFamily="2" charset="-122"/>
              </a:rPr>
              <a:t>）</a:t>
            </a:r>
            <a:r>
              <a:rPr lang="en-US" altLang="zh-CN" sz="2400" b="1">
                <a:latin typeface="黑体" pitchFamily="2" charset="-122"/>
                <a:ea typeface="黑体" pitchFamily="2" charset="-122"/>
              </a:rPr>
              <a:t>3</a:t>
            </a:r>
            <a:r>
              <a:rPr lang="zh-CN" altLang="en-US" sz="2400" b="1">
                <a:latin typeface="黑体" pitchFamily="2" charset="-122"/>
                <a:ea typeface="黑体" pitchFamily="2" charset="-122"/>
              </a:rPr>
              <a:t>月</a:t>
            </a:r>
            <a:r>
              <a:rPr lang="en-US" altLang="zh-CN" sz="2400" b="1">
                <a:latin typeface="黑体" pitchFamily="2" charset="-122"/>
                <a:ea typeface="黑体" pitchFamily="2" charset="-122"/>
              </a:rPr>
              <a:t>31</a:t>
            </a:r>
            <a:r>
              <a:rPr lang="zh-CN" altLang="en-US" sz="2400" b="1">
                <a:latin typeface="黑体" pitchFamily="2" charset="-122"/>
                <a:ea typeface="黑体" pitchFamily="2" charset="-122"/>
              </a:rPr>
              <a:t>日取得借款时，</a:t>
            </a:r>
          </a:p>
          <a:p>
            <a:pPr eaLnBrk="1" hangingPunct="1">
              <a:lnSpc>
                <a:spcPct val="80000"/>
              </a:lnSpc>
              <a:buClr>
                <a:srgbClr val="FFCC00"/>
              </a:buClr>
              <a:buSzPct val="70000"/>
              <a:buFontTx/>
              <a:buNone/>
            </a:pPr>
            <a:r>
              <a:rPr lang="zh-CN" altLang="en-US" sz="2400" b="1">
                <a:latin typeface="黑体" pitchFamily="2" charset="-122"/>
                <a:ea typeface="黑体" pitchFamily="2" charset="-122"/>
              </a:rPr>
              <a:t>       借：银行存款            </a:t>
            </a:r>
            <a:r>
              <a:rPr lang="en-US" altLang="zh-CN" sz="2400" b="1">
                <a:latin typeface="黑体" pitchFamily="2" charset="-122"/>
                <a:ea typeface="黑体" pitchFamily="2" charset="-122"/>
              </a:rPr>
              <a:t>900000</a:t>
            </a:r>
          </a:p>
          <a:p>
            <a:pPr eaLnBrk="1" hangingPunct="1">
              <a:lnSpc>
                <a:spcPct val="80000"/>
              </a:lnSpc>
              <a:buClr>
                <a:srgbClr val="FFCC00"/>
              </a:buClr>
              <a:buSzPct val="70000"/>
              <a:buFontTx/>
              <a:buNone/>
            </a:pPr>
            <a:r>
              <a:rPr lang="en-US" altLang="zh-CN" sz="2400" b="1">
                <a:latin typeface="黑体" pitchFamily="2" charset="-122"/>
                <a:ea typeface="黑体" pitchFamily="2" charset="-122"/>
              </a:rPr>
              <a:t>          </a:t>
            </a:r>
            <a:r>
              <a:rPr lang="zh-CN" altLang="en-US" sz="2400" b="1">
                <a:latin typeface="黑体" pitchFamily="2" charset="-122"/>
                <a:ea typeface="黑体" pitchFamily="2" charset="-122"/>
              </a:rPr>
              <a:t>贷：长期借款</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本金      </a:t>
            </a:r>
            <a:r>
              <a:rPr lang="en-US" altLang="zh-CN" sz="2400" b="1">
                <a:latin typeface="黑体" pitchFamily="2" charset="-122"/>
                <a:ea typeface="黑体" pitchFamily="2" charset="-122"/>
              </a:rPr>
              <a:t>900000</a:t>
            </a:r>
          </a:p>
          <a:p>
            <a:pPr eaLnBrk="1" hangingPunct="1">
              <a:lnSpc>
                <a:spcPct val="80000"/>
              </a:lnSpc>
              <a:buClr>
                <a:srgbClr val="FFCC00"/>
              </a:buClr>
              <a:buSzPct val="70000"/>
              <a:buFontTx/>
              <a:buNone/>
            </a:pPr>
            <a:endParaRPr lang="en-US" altLang="zh-CN" sz="2400" b="1">
              <a:latin typeface="黑体" pitchFamily="2" charset="-122"/>
              <a:ea typeface="黑体" pitchFamily="2" charset="-122"/>
            </a:endParaRPr>
          </a:p>
          <a:p>
            <a:pPr eaLnBrk="1" hangingPunct="1">
              <a:lnSpc>
                <a:spcPct val="80000"/>
              </a:lnSpc>
              <a:buClr>
                <a:srgbClr val="FFCC00"/>
              </a:buClr>
              <a:buSzPct val="70000"/>
              <a:buFontTx/>
              <a:buNone/>
            </a:pPr>
            <a:r>
              <a:rPr lang="zh-CN" altLang="en-US" sz="2400" b="1">
                <a:latin typeface="黑体" pitchFamily="2" charset="-122"/>
                <a:ea typeface="黑体" pitchFamily="2" charset="-122"/>
              </a:rPr>
              <a:t>（</a:t>
            </a:r>
            <a:r>
              <a:rPr lang="en-US" altLang="zh-CN" sz="2400" b="1">
                <a:latin typeface="黑体" pitchFamily="2" charset="-122"/>
                <a:ea typeface="黑体" pitchFamily="2" charset="-122"/>
              </a:rPr>
              <a:t>2</a:t>
            </a:r>
            <a:r>
              <a:rPr lang="zh-CN" altLang="en-US" sz="2400" b="1">
                <a:latin typeface="黑体" pitchFamily="2" charset="-122"/>
                <a:ea typeface="黑体" pitchFamily="2" charset="-122"/>
              </a:rPr>
              <a:t>）</a:t>
            </a:r>
            <a:r>
              <a:rPr lang="en-US" altLang="zh-CN" sz="2400" b="1">
                <a:latin typeface="黑体" pitchFamily="2" charset="-122"/>
                <a:ea typeface="黑体" pitchFamily="2" charset="-122"/>
              </a:rPr>
              <a:t>2011</a:t>
            </a:r>
            <a:r>
              <a:rPr lang="zh-CN" altLang="en-US" sz="2400" b="1">
                <a:latin typeface="黑体" pitchFamily="2" charset="-122"/>
                <a:ea typeface="黑体" pitchFamily="2" charset="-122"/>
              </a:rPr>
              <a:t>年</a:t>
            </a:r>
            <a:r>
              <a:rPr lang="en-US" altLang="zh-CN" sz="2400" b="1">
                <a:latin typeface="黑体" pitchFamily="2" charset="-122"/>
                <a:ea typeface="黑体" pitchFamily="2" charset="-122"/>
              </a:rPr>
              <a:t>12</a:t>
            </a:r>
            <a:r>
              <a:rPr lang="zh-CN" altLang="en-US" sz="2400" b="1">
                <a:latin typeface="黑体" pitchFamily="2" charset="-122"/>
                <a:ea typeface="黑体" pitchFamily="2" charset="-122"/>
              </a:rPr>
              <a:t>月</a:t>
            </a:r>
            <a:r>
              <a:rPr lang="en-US" altLang="zh-CN" sz="2400" b="1">
                <a:latin typeface="黑体" pitchFamily="2" charset="-122"/>
                <a:ea typeface="黑体" pitchFamily="2" charset="-122"/>
              </a:rPr>
              <a:t>31</a:t>
            </a:r>
            <a:r>
              <a:rPr lang="zh-CN" altLang="en-US" sz="2400" b="1">
                <a:latin typeface="黑体" pitchFamily="2" charset="-122"/>
                <a:ea typeface="黑体" pitchFamily="2" charset="-122"/>
              </a:rPr>
              <a:t>日，不是应付利息日，无需做会计分录。</a:t>
            </a:r>
          </a:p>
          <a:p>
            <a:pPr eaLnBrk="1" hangingPunct="1">
              <a:lnSpc>
                <a:spcPct val="80000"/>
              </a:lnSpc>
              <a:buClr>
                <a:srgbClr val="FFCC00"/>
              </a:buClr>
              <a:buSzPct val="70000"/>
              <a:buFontTx/>
              <a:buNone/>
            </a:pPr>
            <a:endParaRPr lang="zh-CN" altLang="en-US" sz="2400" b="1">
              <a:latin typeface="黑体" pitchFamily="2" charset="-122"/>
              <a:ea typeface="黑体" pitchFamily="2" charset="-122"/>
            </a:endParaRPr>
          </a:p>
          <a:p>
            <a:pPr eaLnBrk="1" hangingPunct="1">
              <a:lnSpc>
                <a:spcPct val="80000"/>
              </a:lnSpc>
              <a:buClr>
                <a:srgbClr val="FFCC00"/>
              </a:buClr>
              <a:buSzPct val="70000"/>
              <a:buFontTx/>
              <a:buNone/>
            </a:pPr>
            <a:r>
              <a:rPr lang="zh-CN" altLang="en-US" sz="2400" b="1">
                <a:latin typeface="黑体" pitchFamily="2" charset="-122"/>
                <a:ea typeface="黑体" pitchFamily="2" charset="-122"/>
              </a:rPr>
              <a:t>（</a:t>
            </a:r>
            <a:r>
              <a:rPr lang="en-US" altLang="zh-CN" sz="2400" b="1">
                <a:latin typeface="黑体" pitchFamily="2" charset="-122"/>
                <a:ea typeface="黑体" pitchFamily="2" charset="-122"/>
              </a:rPr>
              <a:t>3</a:t>
            </a:r>
            <a:r>
              <a:rPr lang="zh-CN" altLang="en-US" sz="2400" b="1">
                <a:latin typeface="黑体" pitchFamily="2" charset="-122"/>
                <a:ea typeface="黑体" pitchFamily="2" charset="-122"/>
              </a:rPr>
              <a:t>）</a:t>
            </a:r>
            <a:r>
              <a:rPr lang="en-US" altLang="zh-CN" sz="2400" b="1">
                <a:latin typeface="黑体" pitchFamily="2" charset="-122"/>
                <a:ea typeface="黑体" pitchFamily="2" charset="-122"/>
              </a:rPr>
              <a:t>2012</a:t>
            </a:r>
            <a:r>
              <a:rPr lang="zh-CN" altLang="en-US" sz="2400" b="1">
                <a:latin typeface="黑体" pitchFamily="2" charset="-122"/>
                <a:ea typeface="黑体" pitchFamily="2" charset="-122"/>
              </a:rPr>
              <a:t>年</a:t>
            </a:r>
            <a:r>
              <a:rPr lang="en-US" altLang="zh-CN" sz="2400" b="1">
                <a:latin typeface="黑体" pitchFamily="2" charset="-122"/>
                <a:ea typeface="黑体" pitchFamily="2" charset="-122"/>
              </a:rPr>
              <a:t>3</a:t>
            </a:r>
            <a:r>
              <a:rPr lang="zh-CN" altLang="en-US" sz="2400" b="1">
                <a:latin typeface="黑体" pitchFamily="2" charset="-122"/>
                <a:ea typeface="黑体" pitchFamily="2" charset="-122"/>
              </a:rPr>
              <a:t>月</a:t>
            </a:r>
            <a:r>
              <a:rPr lang="en-US" altLang="zh-CN" sz="2400" b="1">
                <a:latin typeface="黑体" pitchFamily="2" charset="-122"/>
                <a:ea typeface="黑体" pitchFamily="2" charset="-122"/>
              </a:rPr>
              <a:t>31</a:t>
            </a:r>
            <a:r>
              <a:rPr lang="zh-CN" altLang="en-US" sz="2400" b="1">
                <a:latin typeface="黑体" pitchFamily="2" charset="-122"/>
                <a:ea typeface="黑体" pitchFamily="2" charset="-122"/>
              </a:rPr>
              <a:t>日，归还利息时，计提利息费用：</a:t>
            </a:r>
          </a:p>
          <a:p>
            <a:pPr eaLnBrk="1" hangingPunct="1">
              <a:lnSpc>
                <a:spcPct val="80000"/>
              </a:lnSpc>
              <a:buClr>
                <a:srgbClr val="FFCC00"/>
              </a:buClr>
              <a:buSzPct val="70000"/>
              <a:buFontTx/>
              <a:buNone/>
            </a:pPr>
            <a:r>
              <a:rPr lang="zh-CN" altLang="en-US" sz="2400" b="1">
                <a:latin typeface="黑体" pitchFamily="2" charset="-122"/>
                <a:ea typeface="黑体" pitchFamily="2" charset="-122"/>
              </a:rPr>
              <a:t>        借：财务费用           </a:t>
            </a:r>
            <a:r>
              <a:rPr lang="en-US" altLang="zh-CN" sz="2400" b="1">
                <a:latin typeface="黑体" pitchFamily="2" charset="-122"/>
                <a:ea typeface="黑体" pitchFamily="2" charset="-122"/>
              </a:rPr>
              <a:t>54000</a:t>
            </a:r>
          </a:p>
          <a:p>
            <a:pPr eaLnBrk="1" hangingPunct="1">
              <a:lnSpc>
                <a:spcPct val="80000"/>
              </a:lnSpc>
              <a:buClr>
                <a:srgbClr val="FFCC00"/>
              </a:buClr>
              <a:buSzPct val="70000"/>
              <a:buFontTx/>
              <a:buNone/>
            </a:pPr>
            <a:r>
              <a:rPr lang="en-US" altLang="zh-CN" sz="2400" b="1">
                <a:latin typeface="黑体" pitchFamily="2" charset="-122"/>
                <a:ea typeface="黑体" pitchFamily="2" charset="-122"/>
              </a:rPr>
              <a:t>           </a:t>
            </a:r>
            <a:r>
              <a:rPr lang="zh-CN" altLang="en-US" sz="2400" b="1">
                <a:latin typeface="黑体" pitchFamily="2" charset="-122"/>
                <a:ea typeface="黑体" pitchFamily="2" charset="-122"/>
              </a:rPr>
              <a:t>贷：应付利息          </a:t>
            </a:r>
            <a:r>
              <a:rPr lang="en-US" altLang="zh-CN" sz="2400" b="1">
                <a:latin typeface="黑体" pitchFamily="2" charset="-122"/>
                <a:ea typeface="黑体" pitchFamily="2" charset="-122"/>
              </a:rPr>
              <a:t>54000</a:t>
            </a:r>
          </a:p>
        </p:txBody>
      </p:sp>
    </p:spTree>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2BD7F4AD-3DF3-4D11-AE8F-59CFB0043495}" type="slidenum">
              <a:rPr lang="en-US" altLang="zh-CN" sz="1400">
                <a:solidFill>
                  <a:srgbClr val="007A77"/>
                </a:solidFill>
              </a:rPr>
              <a:pPr algn="r" eaLnBrk="1" hangingPunct="1">
                <a:spcBef>
                  <a:spcPct val="0"/>
                </a:spcBef>
                <a:buClrTx/>
                <a:buSzTx/>
                <a:buFontTx/>
                <a:buNone/>
              </a:pPr>
              <a:t>168</a:t>
            </a:fld>
            <a:endParaRPr lang="en-US" altLang="zh-CN" sz="1400">
              <a:solidFill>
                <a:srgbClr val="007A77"/>
              </a:solidFill>
            </a:endParaRPr>
          </a:p>
        </p:txBody>
      </p:sp>
      <p:sp>
        <p:nvSpPr>
          <p:cNvPr id="175107"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3600" b="1" smtClean="0"/>
          </a:p>
          <a:p>
            <a:pPr marL="0" indent="0" eaLnBrk="1" hangingPunct="1">
              <a:buClr>
                <a:srgbClr val="FFCC00"/>
              </a:buClr>
              <a:buSzPct val="70000"/>
            </a:pPr>
            <a:r>
              <a:rPr lang="zh-CN" altLang="en-US" sz="2400" b="1" smtClean="0">
                <a:latin typeface="黑体" pitchFamily="2" charset="-122"/>
                <a:ea typeface="黑体" pitchFamily="2" charset="-122"/>
              </a:rPr>
              <a:t>长期应付款的核算内容</a:t>
            </a:r>
          </a:p>
          <a:p>
            <a:pPr marL="0" indent="0" eaLnBrk="1" hangingPunct="1">
              <a:buClr>
                <a:srgbClr val="FFCC00"/>
              </a:buClr>
              <a:buSzPct val="70000"/>
              <a:buFont typeface="Wingdings" pitchFamily="2" charset="2"/>
              <a:buNone/>
            </a:pPr>
            <a:r>
              <a:rPr lang="zh-CN" altLang="en-US" sz="2400" b="1" smtClean="0">
                <a:latin typeface="黑体" pitchFamily="2" charset="-122"/>
                <a:ea typeface="黑体" pitchFamily="2" charset="-122"/>
              </a:rPr>
              <a:t>     是指小企业除长期借款以外的其他各种长期应付款项。包括小企业采用融资租赁方式租入固定资产所形成的应付融资租入固定资产的租赁费、以分期付款方式购入固定资产发生的应付款项等。</a:t>
            </a:r>
          </a:p>
          <a:p>
            <a:pPr marL="0" indent="0" eaLnBrk="1" hangingPunct="1">
              <a:buClr>
                <a:srgbClr val="FFCC00"/>
              </a:buClr>
              <a:buSzPct val="70000"/>
              <a:buFont typeface="Wingdings" pitchFamily="2" charset="2"/>
              <a:buNone/>
            </a:pPr>
            <a:endParaRPr lang="zh-CN" altLang="en-US" sz="2400" b="1" smtClean="0">
              <a:latin typeface="黑体" pitchFamily="2" charset="-122"/>
              <a:ea typeface="黑体" pitchFamily="2" charset="-122"/>
            </a:endParaRPr>
          </a:p>
          <a:p>
            <a:pPr marL="0" indent="0" eaLnBrk="1" hangingPunct="1">
              <a:buClr>
                <a:srgbClr val="FFCC00"/>
              </a:buClr>
              <a:buSzPct val="70000"/>
            </a:pPr>
            <a:r>
              <a:rPr lang="zh-CN" altLang="en-US" sz="2400" b="1" smtClean="0">
                <a:latin typeface="黑体" pitchFamily="2" charset="-122"/>
                <a:ea typeface="黑体" pitchFamily="2" charset="-122"/>
              </a:rPr>
              <a:t>长期应付款的会计处理</a:t>
            </a:r>
          </a:p>
          <a:p>
            <a:pPr marL="0" indent="0" eaLnBrk="1" hangingPunct="1">
              <a:buClr>
                <a:srgbClr val="FFCC00"/>
              </a:buClr>
              <a:buSzPct val="70000"/>
              <a:buFont typeface="Wingdings" pitchFamily="2" charset="2"/>
              <a:buNone/>
            </a:pPr>
            <a:r>
              <a:rPr lang="zh-CN" altLang="en-US" sz="2400" b="1" smtClean="0">
                <a:latin typeface="黑体" pitchFamily="2" charset="-122"/>
                <a:ea typeface="黑体" pitchFamily="2" charset="-122"/>
              </a:rPr>
              <a:t>    例：某企业于</a:t>
            </a:r>
            <a:r>
              <a:rPr lang="en-US" altLang="zh-CN" sz="2400" b="1" smtClean="0">
                <a:latin typeface="黑体" pitchFamily="2" charset="-122"/>
                <a:ea typeface="黑体" pitchFamily="2" charset="-122"/>
              </a:rPr>
              <a:t>2007</a:t>
            </a:r>
            <a:r>
              <a:rPr lang="zh-CN" altLang="en-US" sz="2400" b="1" smtClean="0">
                <a:latin typeface="黑体" pitchFamily="2" charset="-122"/>
                <a:ea typeface="黑体" pitchFamily="2" charset="-122"/>
              </a:rPr>
              <a:t>年初采用融资租赁方式租入一台需要安装的设备，设备的价款为</a:t>
            </a:r>
            <a:r>
              <a:rPr lang="en-US" altLang="zh-CN" sz="2400" b="1" smtClean="0">
                <a:latin typeface="黑体" pitchFamily="2" charset="-122"/>
                <a:ea typeface="黑体" pitchFamily="2" charset="-122"/>
              </a:rPr>
              <a:t>100000</a:t>
            </a:r>
            <a:r>
              <a:rPr lang="zh-CN" altLang="en-US" sz="2400" b="1" smtClean="0">
                <a:latin typeface="黑体" pitchFamily="2" charset="-122"/>
                <a:ea typeface="黑体" pitchFamily="2" charset="-122"/>
              </a:rPr>
              <a:t>元。按照租赁合同规定，年利率</a:t>
            </a:r>
            <a:r>
              <a:rPr lang="en-US" altLang="zh-CN" sz="2400" b="1" smtClean="0">
                <a:latin typeface="黑体" pitchFamily="2" charset="-122"/>
                <a:ea typeface="黑体" pitchFamily="2" charset="-122"/>
              </a:rPr>
              <a:t>9%</a:t>
            </a:r>
            <a:r>
              <a:rPr lang="zh-CN" altLang="en-US" sz="2400" b="1" smtClean="0">
                <a:latin typeface="黑体" pitchFamily="2" charset="-122"/>
                <a:ea typeface="黑体" pitchFamily="2" charset="-122"/>
              </a:rPr>
              <a:t>，当年应计利息当年支付，设备的价款应于每年年末分</a:t>
            </a:r>
            <a:r>
              <a:rPr lang="en-US" altLang="zh-CN" sz="2400" b="1" smtClean="0">
                <a:latin typeface="黑体" pitchFamily="2" charset="-122"/>
                <a:ea typeface="黑体" pitchFamily="2" charset="-122"/>
              </a:rPr>
              <a:t>4</a:t>
            </a:r>
            <a:r>
              <a:rPr lang="zh-CN" altLang="en-US" sz="2400" b="1" smtClean="0">
                <a:latin typeface="黑体" pitchFamily="2" charset="-122"/>
                <a:ea typeface="黑体" pitchFamily="2" charset="-122"/>
              </a:rPr>
              <a:t>次付清，每次支付</a:t>
            </a:r>
            <a:r>
              <a:rPr lang="en-US" altLang="zh-CN" sz="2400" b="1" smtClean="0">
                <a:latin typeface="黑体" pitchFamily="2" charset="-122"/>
                <a:ea typeface="黑体" pitchFamily="2" charset="-122"/>
              </a:rPr>
              <a:t>25%</a:t>
            </a:r>
            <a:r>
              <a:rPr lang="zh-CN" altLang="en-US" sz="2400" b="1" smtClean="0">
                <a:latin typeface="黑体" pitchFamily="2" charset="-122"/>
                <a:ea typeface="黑体" pitchFamily="2" charset="-122"/>
              </a:rPr>
              <a:t>。</a:t>
            </a:r>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175109" name="矩形 2"/>
          <p:cNvSpPr>
            <a:spLocks noChangeArrowheads="1"/>
          </p:cNvSpPr>
          <p:nvPr/>
        </p:nvSpPr>
        <p:spPr bwMode="auto">
          <a:xfrm>
            <a:off x="250825" y="692150"/>
            <a:ext cx="85693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r>
              <a:rPr lang="zh-CN" altLang="en-US" sz="2400" b="1">
                <a:latin typeface="Garamond" pitchFamily="18" charset="0"/>
                <a:ea typeface="黑体" pitchFamily="2" charset="-122"/>
              </a:rPr>
              <a:t>（二）长期应付款</a:t>
            </a:r>
            <a:endParaRPr lang="zh-CN" altLang="en-US" sz="2400">
              <a:ea typeface="黑体" pitchFamily="2" charset="-122"/>
            </a:endParaRPr>
          </a:p>
        </p:txBody>
      </p:sp>
    </p:spTree>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54AA7E41-B5D6-42AA-972D-D40347F55161}" type="slidenum">
              <a:rPr lang="en-US" altLang="zh-CN" sz="1400">
                <a:solidFill>
                  <a:srgbClr val="007A77"/>
                </a:solidFill>
              </a:rPr>
              <a:pPr algn="r" eaLnBrk="1" hangingPunct="1">
                <a:spcBef>
                  <a:spcPct val="0"/>
                </a:spcBef>
                <a:buClrTx/>
                <a:buSzTx/>
                <a:buFontTx/>
                <a:buNone/>
              </a:pPr>
              <a:t>169</a:t>
            </a:fld>
            <a:endParaRPr lang="en-US" altLang="zh-CN" sz="1400">
              <a:solidFill>
                <a:srgbClr val="007A77"/>
              </a:solidFill>
            </a:endParaRPr>
          </a:p>
        </p:txBody>
      </p:sp>
      <p:sp>
        <p:nvSpPr>
          <p:cNvPr id="176131"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468313" y="692150"/>
            <a:ext cx="8207375" cy="5553075"/>
          </a:xfrm>
          <a:prstGeom prst="rect">
            <a:avLst/>
          </a:prstGeom>
        </p:spPr>
        <p:txBody>
          <a:bodyPr>
            <a:spAutoFit/>
          </a:bodyPr>
          <a:lstStyle/>
          <a:p>
            <a:pPr marL="342900" indent="-342900">
              <a:spcBef>
                <a:spcPct val="20000"/>
              </a:spcBef>
              <a:buClr>
                <a:srgbClr val="FFCC00"/>
              </a:buClr>
              <a:buSzPct val="70000"/>
              <a:defRPr/>
            </a:pPr>
            <a:r>
              <a:rPr lang="zh-CN" altLang="en-US" sz="2800" b="1" kern="0" dirty="0">
                <a:latin typeface="+mn-ea"/>
                <a:ea typeface="+mn-ea"/>
              </a:rPr>
              <a:t>租赁期满，该设备所有权转归租入单位所有。融资</a:t>
            </a:r>
            <a:endParaRPr lang="en-US" altLang="zh-CN" sz="2800" b="1" kern="0" dirty="0">
              <a:latin typeface="+mn-ea"/>
              <a:ea typeface="+mn-ea"/>
            </a:endParaRPr>
          </a:p>
          <a:p>
            <a:pPr marL="342900" indent="-342900">
              <a:spcBef>
                <a:spcPct val="20000"/>
              </a:spcBef>
              <a:buClr>
                <a:srgbClr val="FFCC00"/>
              </a:buClr>
              <a:buSzPct val="70000"/>
              <a:defRPr/>
            </a:pPr>
            <a:r>
              <a:rPr lang="zh-CN" altLang="en-US" sz="2800" b="1" kern="0" dirty="0">
                <a:latin typeface="+mn-ea"/>
                <a:ea typeface="+mn-ea"/>
              </a:rPr>
              <a:t>租入设备发生运输费、保险费、安装费合计</a:t>
            </a:r>
            <a:r>
              <a:rPr lang="en-US" altLang="zh-CN" sz="2800" b="1" kern="0" dirty="0">
                <a:latin typeface="+mn-ea"/>
                <a:ea typeface="+mn-ea"/>
              </a:rPr>
              <a:t>6800</a:t>
            </a:r>
            <a:r>
              <a:rPr lang="zh-CN" altLang="en-US" sz="2800" b="1" kern="0" dirty="0">
                <a:latin typeface="+mn-ea"/>
                <a:ea typeface="+mn-ea"/>
              </a:rPr>
              <a:t>元，</a:t>
            </a:r>
            <a:endParaRPr lang="en-US" altLang="zh-CN" sz="2800" b="1" kern="0" dirty="0">
              <a:latin typeface="+mn-ea"/>
              <a:ea typeface="+mn-ea"/>
            </a:endParaRPr>
          </a:p>
          <a:p>
            <a:pPr marL="342900" indent="-342900">
              <a:spcBef>
                <a:spcPct val="20000"/>
              </a:spcBef>
              <a:buClr>
                <a:srgbClr val="FFCC00"/>
              </a:buClr>
              <a:buSzPct val="70000"/>
              <a:defRPr/>
            </a:pPr>
            <a:r>
              <a:rPr lang="zh-CN" altLang="en-US" sz="2800" b="1" kern="0" dirty="0">
                <a:latin typeface="+mn-ea"/>
                <a:ea typeface="+mn-ea"/>
              </a:rPr>
              <a:t>该设备在</a:t>
            </a:r>
            <a:r>
              <a:rPr lang="en-US" altLang="zh-CN" sz="2800" b="1" kern="0" dirty="0">
                <a:latin typeface="+mn-ea"/>
                <a:ea typeface="+mn-ea"/>
              </a:rPr>
              <a:t>2007</a:t>
            </a:r>
            <a:r>
              <a:rPr lang="zh-CN" altLang="en-US" sz="2800" b="1" kern="0" dirty="0">
                <a:latin typeface="+mn-ea"/>
                <a:ea typeface="+mn-ea"/>
              </a:rPr>
              <a:t>年末交付使用。</a:t>
            </a:r>
            <a:endParaRPr lang="en-US" altLang="zh-CN" sz="2800" b="1" kern="0" dirty="0">
              <a:latin typeface="+mn-ea"/>
              <a:ea typeface="+mn-ea"/>
            </a:endParaRPr>
          </a:p>
          <a:p>
            <a:pPr marL="342900" indent="-342900">
              <a:spcBef>
                <a:spcPct val="20000"/>
              </a:spcBef>
              <a:buClr>
                <a:srgbClr val="FFCC00"/>
              </a:buClr>
              <a:buSzPct val="70000"/>
              <a:defRPr/>
            </a:pPr>
            <a:endParaRPr lang="en-US" altLang="zh-CN" sz="1100" b="1" kern="0" dirty="0">
              <a:latin typeface="+mn-ea"/>
              <a:ea typeface="+mn-ea"/>
            </a:endParaRPr>
          </a:p>
          <a:p>
            <a:pPr marL="342900" indent="-342900">
              <a:lnSpc>
                <a:spcPct val="80000"/>
              </a:lnSpc>
              <a:spcBef>
                <a:spcPct val="20000"/>
              </a:spcBef>
              <a:buClr>
                <a:srgbClr val="FFCC00"/>
              </a:buClr>
              <a:buSzPct val="70000"/>
              <a:defRPr/>
            </a:pPr>
            <a:r>
              <a:rPr lang="zh-CN" altLang="en-US" sz="2800" b="1" kern="0" dirty="0">
                <a:latin typeface="+mn-ea"/>
                <a:ea typeface="+mn-ea"/>
              </a:rPr>
              <a:t>（</a:t>
            </a:r>
            <a:r>
              <a:rPr lang="en-US" altLang="zh-CN" sz="2800" b="1" kern="0" dirty="0">
                <a:latin typeface="+mn-ea"/>
                <a:ea typeface="+mn-ea"/>
              </a:rPr>
              <a:t>1</a:t>
            </a:r>
            <a:r>
              <a:rPr lang="zh-CN" altLang="en-US" sz="2800" b="1" kern="0" dirty="0">
                <a:latin typeface="+mn-ea"/>
                <a:ea typeface="+mn-ea"/>
              </a:rPr>
              <a:t>）融资租入设备时，应付设备价款：</a:t>
            </a:r>
          </a:p>
          <a:p>
            <a:pPr marL="342900" indent="-342900">
              <a:lnSpc>
                <a:spcPct val="80000"/>
              </a:lnSpc>
              <a:spcBef>
                <a:spcPct val="20000"/>
              </a:spcBef>
              <a:buClr>
                <a:srgbClr val="FFCC00"/>
              </a:buClr>
              <a:buSzPct val="70000"/>
              <a:defRPr/>
            </a:pPr>
            <a:r>
              <a:rPr lang="zh-CN" altLang="en-US" sz="2800" b="1" kern="0" dirty="0">
                <a:latin typeface="+mn-ea"/>
                <a:ea typeface="+mn-ea"/>
              </a:rPr>
              <a:t>   借：在建工程      </a:t>
            </a:r>
            <a:r>
              <a:rPr lang="en-US" altLang="zh-CN" sz="2800" b="1" kern="0" dirty="0">
                <a:latin typeface="+mn-ea"/>
                <a:ea typeface="+mn-ea"/>
              </a:rPr>
              <a:t>100000</a:t>
            </a:r>
          </a:p>
          <a:p>
            <a:pPr marL="342900" indent="-342900">
              <a:lnSpc>
                <a:spcPct val="80000"/>
              </a:lnSpc>
              <a:spcBef>
                <a:spcPct val="20000"/>
              </a:spcBef>
              <a:buClr>
                <a:srgbClr val="FFCC00"/>
              </a:buClr>
              <a:buSzPct val="70000"/>
              <a:defRPr/>
            </a:pPr>
            <a:r>
              <a:rPr lang="en-US" altLang="zh-CN" sz="2800" b="1" kern="0" dirty="0">
                <a:latin typeface="+mn-ea"/>
                <a:ea typeface="+mn-ea"/>
              </a:rPr>
              <a:t>      </a:t>
            </a:r>
            <a:r>
              <a:rPr lang="zh-CN" altLang="en-US" sz="2800" b="1" kern="0" dirty="0">
                <a:latin typeface="+mn-ea"/>
                <a:ea typeface="+mn-ea"/>
              </a:rPr>
              <a:t>贷：长期应付款</a:t>
            </a:r>
            <a:r>
              <a:rPr lang="en-US" altLang="zh-CN" sz="2800" b="1" kern="0" dirty="0">
                <a:latin typeface="+mn-ea"/>
                <a:ea typeface="+mn-ea"/>
              </a:rPr>
              <a:t>—</a:t>
            </a:r>
            <a:r>
              <a:rPr lang="zh-CN" altLang="en-US" sz="2800" b="1" kern="0" dirty="0">
                <a:latin typeface="+mn-ea"/>
                <a:ea typeface="+mn-ea"/>
              </a:rPr>
              <a:t>应付融资租赁款  </a:t>
            </a:r>
            <a:r>
              <a:rPr lang="en-US" altLang="zh-CN" sz="2800" b="1" kern="0" dirty="0">
                <a:latin typeface="+mn-ea"/>
                <a:ea typeface="+mn-ea"/>
              </a:rPr>
              <a:t>100000</a:t>
            </a:r>
          </a:p>
          <a:p>
            <a:pPr marL="342900" indent="-342900">
              <a:lnSpc>
                <a:spcPct val="80000"/>
              </a:lnSpc>
              <a:spcBef>
                <a:spcPct val="20000"/>
              </a:spcBef>
              <a:buClr>
                <a:srgbClr val="FFCC00"/>
              </a:buClr>
              <a:buSzPct val="70000"/>
              <a:defRPr/>
            </a:pPr>
            <a:r>
              <a:rPr lang="zh-CN" altLang="en-US" sz="2800" b="1" kern="0" dirty="0">
                <a:latin typeface="+mn-ea"/>
                <a:ea typeface="+mn-ea"/>
              </a:rPr>
              <a:t>（</a:t>
            </a:r>
            <a:r>
              <a:rPr lang="en-US" altLang="zh-CN" sz="2800" b="1" kern="0" dirty="0">
                <a:latin typeface="+mn-ea"/>
                <a:ea typeface="+mn-ea"/>
              </a:rPr>
              <a:t>2</a:t>
            </a:r>
            <a:r>
              <a:rPr lang="zh-CN" altLang="en-US" sz="2800" b="1" kern="0" dirty="0">
                <a:latin typeface="+mn-ea"/>
                <a:ea typeface="+mn-ea"/>
              </a:rPr>
              <a:t>）支付运输费、保险费、安装调试费时：                </a:t>
            </a:r>
          </a:p>
          <a:p>
            <a:pPr marL="342900" indent="-342900">
              <a:lnSpc>
                <a:spcPct val="80000"/>
              </a:lnSpc>
              <a:spcBef>
                <a:spcPct val="20000"/>
              </a:spcBef>
              <a:buClr>
                <a:srgbClr val="FFCC00"/>
              </a:buClr>
              <a:buSzPct val="70000"/>
              <a:defRPr/>
            </a:pPr>
            <a:r>
              <a:rPr lang="zh-CN" altLang="en-US" sz="2800" b="1" kern="0" dirty="0">
                <a:latin typeface="+mn-ea"/>
                <a:ea typeface="+mn-ea"/>
              </a:rPr>
              <a:t>    借：在建工程      </a:t>
            </a:r>
            <a:r>
              <a:rPr lang="en-US" altLang="zh-CN" sz="2800" b="1" kern="0" dirty="0">
                <a:latin typeface="+mn-ea"/>
                <a:ea typeface="+mn-ea"/>
              </a:rPr>
              <a:t>6800</a:t>
            </a:r>
          </a:p>
          <a:p>
            <a:pPr marL="342900" indent="-342900">
              <a:lnSpc>
                <a:spcPct val="80000"/>
              </a:lnSpc>
              <a:spcBef>
                <a:spcPct val="20000"/>
              </a:spcBef>
              <a:buClr>
                <a:srgbClr val="FFCC00"/>
              </a:buClr>
              <a:buSzPct val="70000"/>
              <a:defRPr/>
            </a:pPr>
            <a:r>
              <a:rPr lang="en-US" altLang="zh-CN" sz="2800" b="1" kern="0" dirty="0">
                <a:latin typeface="+mn-ea"/>
                <a:ea typeface="+mn-ea"/>
              </a:rPr>
              <a:t>       </a:t>
            </a:r>
            <a:r>
              <a:rPr lang="zh-CN" altLang="en-US" sz="2800" b="1" kern="0" dirty="0">
                <a:latin typeface="+mn-ea"/>
                <a:ea typeface="+mn-ea"/>
              </a:rPr>
              <a:t>贷：银行存款      </a:t>
            </a:r>
            <a:r>
              <a:rPr lang="en-US" altLang="zh-CN" sz="2800" b="1" kern="0" dirty="0">
                <a:latin typeface="+mn-ea"/>
                <a:ea typeface="+mn-ea"/>
              </a:rPr>
              <a:t>6800</a:t>
            </a:r>
          </a:p>
          <a:p>
            <a:pPr marL="342900" indent="-342900">
              <a:lnSpc>
                <a:spcPct val="80000"/>
              </a:lnSpc>
              <a:spcBef>
                <a:spcPct val="20000"/>
              </a:spcBef>
              <a:buClr>
                <a:srgbClr val="FFCC00"/>
              </a:buClr>
              <a:buSzPct val="70000"/>
              <a:defRPr/>
            </a:pPr>
            <a:r>
              <a:rPr lang="zh-CN" altLang="en-US" sz="2800" b="1" kern="0" dirty="0">
                <a:latin typeface="+mn-ea"/>
                <a:ea typeface="+mn-ea"/>
              </a:rPr>
              <a:t>（</a:t>
            </a:r>
            <a:r>
              <a:rPr lang="en-US" altLang="zh-CN" sz="2800" b="1" kern="0" dirty="0">
                <a:latin typeface="+mn-ea"/>
                <a:ea typeface="+mn-ea"/>
              </a:rPr>
              <a:t>3</a:t>
            </a:r>
            <a:r>
              <a:rPr lang="zh-CN" altLang="en-US" sz="2800" b="1" kern="0" dirty="0">
                <a:latin typeface="+mn-ea"/>
                <a:ea typeface="+mn-ea"/>
              </a:rPr>
              <a:t>）</a:t>
            </a:r>
            <a:r>
              <a:rPr lang="en-US" altLang="zh-CN" sz="2800" b="1" kern="0" dirty="0">
                <a:latin typeface="+mn-ea"/>
                <a:ea typeface="+mn-ea"/>
              </a:rPr>
              <a:t>2007</a:t>
            </a:r>
            <a:r>
              <a:rPr lang="zh-CN" altLang="en-US" sz="2800" b="1" kern="0" dirty="0">
                <a:latin typeface="+mn-ea"/>
                <a:ea typeface="+mn-ea"/>
              </a:rPr>
              <a:t>年末计算并支付当年利息，同时支付设备价款</a:t>
            </a:r>
            <a:r>
              <a:rPr lang="en-US" altLang="zh-CN" sz="2800" b="1" kern="0" dirty="0">
                <a:latin typeface="+mn-ea"/>
                <a:ea typeface="+mn-ea"/>
              </a:rPr>
              <a:t>25000</a:t>
            </a:r>
            <a:r>
              <a:rPr lang="zh-CN" altLang="en-US" sz="2800" b="1" kern="0" dirty="0">
                <a:latin typeface="+mn-ea"/>
                <a:ea typeface="+mn-ea"/>
              </a:rPr>
              <a:t>元和当年利息费用</a:t>
            </a:r>
            <a:r>
              <a:rPr lang="en-US" altLang="zh-CN" sz="2800" b="1" kern="0" dirty="0">
                <a:latin typeface="+mn-ea"/>
                <a:ea typeface="+mn-ea"/>
              </a:rPr>
              <a:t>9000</a:t>
            </a:r>
            <a:r>
              <a:rPr lang="zh-CN" altLang="en-US" sz="2800" b="1" kern="0" dirty="0">
                <a:latin typeface="+mn-ea"/>
                <a:ea typeface="+mn-ea"/>
              </a:rPr>
              <a:t>元时：</a:t>
            </a:r>
          </a:p>
          <a:p>
            <a:pPr marL="342900" indent="-342900">
              <a:lnSpc>
                <a:spcPct val="80000"/>
              </a:lnSpc>
              <a:spcBef>
                <a:spcPct val="20000"/>
              </a:spcBef>
              <a:buClr>
                <a:srgbClr val="FFCC00"/>
              </a:buClr>
              <a:buSzPct val="70000"/>
              <a:defRPr/>
            </a:pPr>
            <a:r>
              <a:rPr lang="zh-CN" altLang="en-US" sz="2800" b="1" kern="0" dirty="0">
                <a:latin typeface="+mn-ea"/>
                <a:ea typeface="+mn-ea"/>
              </a:rPr>
              <a:t>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88409CE3-7661-4A3E-BF73-AD174F882397}" type="slidenum">
              <a:rPr lang="en-US" altLang="zh-CN" sz="1400" smtClean="0"/>
              <a:pPr eaLnBrk="1" hangingPunct="1">
                <a:spcBef>
                  <a:spcPct val="0"/>
                </a:spcBef>
                <a:buClrTx/>
                <a:buSzTx/>
                <a:buFontTx/>
                <a:buNone/>
              </a:pPr>
              <a:t>17</a:t>
            </a:fld>
            <a:endParaRPr lang="en-US" altLang="zh-CN" sz="1400" smtClean="0"/>
          </a:p>
        </p:txBody>
      </p:sp>
      <p:sp>
        <p:nvSpPr>
          <p:cNvPr id="20483" name="Rectangle 2"/>
          <p:cNvSpPr>
            <a:spLocks noGrp="1" noRot="1" noChangeArrowheads="1"/>
          </p:cNvSpPr>
          <p:nvPr>
            <p:ph type="title"/>
          </p:nvPr>
        </p:nvSpPr>
        <p:spPr>
          <a:xfrm>
            <a:off x="323850" y="1196975"/>
            <a:ext cx="8540750" cy="2171700"/>
          </a:xfrm>
        </p:spPr>
        <p:txBody>
          <a:bodyPr/>
          <a:lstStyle/>
          <a:p>
            <a:pPr algn="l" eaLnBrk="1" hangingPunct="1"/>
            <a:r>
              <a:rPr lang="zh-CN" altLang="en-US" sz="2800" b="1" smtClean="0">
                <a:solidFill>
                  <a:schemeClr val="tx1"/>
                </a:solidFill>
              </a:rPr>
              <a:t>（三）转为执行</a:t>
            </a:r>
            <a:r>
              <a:rPr lang="en-US" altLang="zh-CN" sz="2800" b="1" smtClean="0">
                <a:solidFill>
                  <a:schemeClr val="tx1"/>
                </a:solidFill>
              </a:rPr>
              <a:t>《</a:t>
            </a:r>
            <a:r>
              <a:rPr lang="zh-CN" altLang="en-US" sz="2800" b="1" smtClean="0">
                <a:solidFill>
                  <a:schemeClr val="tx1"/>
                </a:solidFill>
              </a:rPr>
              <a:t>企业会计准则</a:t>
            </a:r>
            <a:r>
              <a:rPr lang="en-US" altLang="zh-CN" sz="2800" b="1" smtClean="0">
                <a:solidFill>
                  <a:schemeClr val="tx1"/>
                </a:solidFill>
              </a:rPr>
              <a:t>》</a:t>
            </a:r>
            <a:r>
              <a:rPr lang="zh-CN" altLang="en-US" sz="2800" b="1" smtClean="0">
                <a:solidFill>
                  <a:schemeClr val="tx1"/>
                </a:solidFill>
              </a:rPr>
              <a:t>情形</a:t>
            </a:r>
            <a:br>
              <a:rPr lang="zh-CN" altLang="en-US" sz="2800" b="1" smtClean="0">
                <a:solidFill>
                  <a:schemeClr val="tx1"/>
                </a:solidFill>
              </a:rPr>
            </a:br>
            <a:r>
              <a:rPr lang="en-US" altLang="zh-CN" sz="2800" b="1" smtClean="0">
                <a:solidFill>
                  <a:schemeClr val="tx1"/>
                </a:solidFill>
              </a:rPr>
              <a:t>1</a:t>
            </a:r>
            <a:r>
              <a:rPr lang="zh-CN" altLang="en-US" sz="2800" b="1" smtClean="0">
                <a:solidFill>
                  <a:schemeClr val="tx1"/>
                </a:solidFill>
              </a:rPr>
              <a:t>、小企业公开发行股票或债券的。</a:t>
            </a:r>
            <a:br>
              <a:rPr lang="zh-CN" altLang="en-US" sz="2800" b="1" smtClean="0">
                <a:solidFill>
                  <a:schemeClr val="tx1"/>
                </a:solidFill>
              </a:rPr>
            </a:br>
            <a:r>
              <a:rPr lang="en-US" altLang="zh-CN" sz="2800" b="1" smtClean="0">
                <a:solidFill>
                  <a:schemeClr val="tx1"/>
                </a:solidFill>
              </a:rPr>
              <a:t>2</a:t>
            </a:r>
            <a:r>
              <a:rPr lang="zh-CN" altLang="en-US" sz="2800" b="1" smtClean="0">
                <a:solidFill>
                  <a:schemeClr val="tx1"/>
                </a:solidFill>
              </a:rPr>
              <a:t>、因经营规模或企业性质变化导致不符合第</a:t>
            </a:r>
            <a:r>
              <a:rPr lang="en-US" altLang="zh-CN" sz="2800" b="1" smtClean="0">
                <a:solidFill>
                  <a:schemeClr val="tx1"/>
                </a:solidFill>
              </a:rPr>
              <a:t>2</a:t>
            </a:r>
            <a:r>
              <a:rPr lang="zh-CN" altLang="en-US" sz="2800" b="1" smtClean="0">
                <a:solidFill>
                  <a:schemeClr val="tx1"/>
                </a:solidFill>
              </a:rPr>
              <a:t>条规定而成为大中型企业或金融企业的，应从次年</a:t>
            </a:r>
            <a:r>
              <a:rPr lang="en-US" altLang="zh-CN" sz="2800" b="1" smtClean="0">
                <a:solidFill>
                  <a:schemeClr val="tx1"/>
                </a:solidFill>
              </a:rPr>
              <a:t>1</a:t>
            </a:r>
            <a:r>
              <a:rPr lang="zh-CN" altLang="en-US" sz="2800" b="1" smtClean="0">
                <a:solidFill>
                  <a:schemeClr val="tx1"/>
                </a:solidFill>
              </a:rPr>
              <a:t>月</a:t>
            </a:r>
            <a:r>
              <a:rPr lang="en-US" altLang="zh-CN" sz="2800" b="1" smtClean="0">
                <a:solidFill>
                  <a:schemeClr val="tx1"/>
                </a:solidFill>
              </a:rPr>
              <a:t>1</a:t>
            </a:r>
            <a:r>
              <a:rPr lang="zh-CN" altLang="en-US" sz="2800" b="1" smtClean="0">
                <a:solidFill>
                  <a:schemeClr val="tx1"/>
                </a:solidFill>
              </a:rPr>
              <a:t>日起转为执行。</a:t>
            </a:r>
          </a:p>
        </p:txBody>
      </p:sp>
      <p:sp>
        <p:nvSpPr>
          <p:cNvPr id="20484" name="Rectangle 3"/>
          <p:cNvSpPr>
            <a:spLocks noGrp="1" noRot="1" noChangeArrowheads="1"/>
          </p:cNvSpPr>
          <p:nvPr>
            <p:ph type="body" idx="1"/>
          </p:nvPr>
        </p:nvSpPr>
        <p:spPr>
          <a:xfrm>
            <a:off x="323850" y="3573463"/>
            <a:ext cx="8540750" cy="2232025"/>
          </a:xfrm>
        </p:spPr>
        <p:txBody>
          <a:bodyPr/>
          <a:lstStyle/>
          <a:p>
            <a:pPr eaLnBrk="1" hangingPunct="1">
              <a:lnSpc>
                <a:spcPct val="110000"/>
              </a:lnSpc>
              <a:buFont typeface="Wingdings" pitchFamily="2" charset="2"/>
              <a:buNone/>
            </a:pPr>
            <a:r>
              <a:rPr lang="zh-CN" altLang="en-US" sz="2800" b="1" smtClean="0"/>
              <a:t>（四）已执行</a:t>
            </a:r>
            <a:r>
              <a:rPr lang="en-US" altLang="zh-CN" sz="2800" b="1" smtClean="0"/>
              <a:t>《</a:t>
            </a:r>
            <a:r>
              <a:rPr lang="zh-CN" altLang="en-US" sz="2800" b="1" smtClean="0"/>
              <a:t>企业会计准则</a:t>
            </a:r>
            <a:r>
              <a:rPr lang="en-US" altLang="zh-CN" sz="2800" b="1" smtClean="0"/>
              <a:t>》</a:t>
            </a:r>
            <a:r>
              <a:rPr lang="zh-CN" altLang="en-US" sz="2800" b="1" smtClean="0"/>
              <a:t>的上市公司、大中型企业和小企业，不得转为执行本准则。</a:t>
            </a:r>
          </a:p>
          <a:p>
            <a:pPr eaLnBrk="1" hangingPunct="1">
              <a:lnSpc>
                <a:spcPct val="110000"/>
              </a:lnSpc>
              <a:buFont typeface="Wingdings" pitchFamily="2" charset="2"/>
              <a:buNone/>
            </a:pPr>
            <a:r>
              <a:rPr lang="zh-CN" altLang="en-US" sz="2800" b="1" smtClean="0"/>
              <a:t>  （从高不就低原则）</a:t>
            </a:r>
          </a:p>
        </p:txBody>
      </p:sp>
    </p:spTree>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292460EB-C0CF-483A-9BF6-4007CD6F7AF8}" type="slidenum">
              <a:rPr lang="en-US" altLang="zh-CN" sz="1400">
                <a:solidFill>
                  <a:srgbClr val="007A77"/>
                </a:solidFill>
              </a:rPr>
              <a:pPr algn="r" eaLnBrk="1" hangingPunct="1">
                <a:spcBef>
                  <a:spcPct val="0"/>
                </a:spcBef>
                <a:buClrTx/>
                <a:buSzTx/>
                <a:buFontTx/>
                <a:buNone/>
              </a:pPr>
              <a:t>170</a:t>
            </a:fld>
            <a:endParaRPr lang="en-US" altLang="zh-CN" sz="1400">
              <a:solidFill>
                <a:srgbClr val="007A77"/>
              </a:solidFill>
            </a:endParaRPr>
          </a:p>
        </p:txBody>
      </p:sp>
      <p:sp>
        <p:nvSpPr>
          <p:cNvPr id="177155"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468313" y="692150"/>
            <a:ext cx="8207375" cy="4143375"/>
          </a:xfrm>
          <a:prstGeom prst="rect">
            <a:avLst/>
          </a:prstGeom>
        </p:spPr>
        <p:txBody>
          <a:bodyPr>
            <a:spAutoFit/>
          </a:bodyPr>
          <a:lstStyle/>
          <a:p>
            <a:pPr marL="342900" indent="-342900">
              <a:lnSpc>
                <a:spcPct val="80000"/>
              </a:lnSpc>
              <a:spcBef>
                <a:spcPct val="20000"/>
              </a:spcBef>
              <a:buClr>
                <a:srgbClr val="FFCC00"/>
              </a:buClr>
              <a:buSzPct val="70000"/>
              <a:defRPr/>
            </a:pPr>
            <a:r>
              <a:rPr lang="zh-CN" altLang="en-US" sz="2800" b="1" kern="0" dirty="0">
                <a:latin typeface="+mn-ea"/>
                <a:ea typeface="+mn-ea"/>
              </a:rPr>
              <a:t>当年应计利息：</a:t>
            </a:r>
          </a:p>
          <a:p>
            <a:pPr marL="342900" indent="-342900">
              <a:lnSpc>
                <a:spcPct val="80000"/>
              </a:lnSpc>
              <a:spcBef>
                <a:spcPct val="20000"/>
              </a:spcBef>
              <a:buClr>
                <a:srgbClr val="FFCC00"/>
              </a:buClr>
              <a:buSzPct val="70000"/>
              <a:defRPr/>
            </a:pPr>
            <a:r>
              <a:rPr lang="zh-CN" altLang="en-US" sz="2800" b="1" kern="0" dirty="0">
                <a:latin typeface="+mn-ea"/>
                <a:ea typeface="+mn-ea"/>
              </a:rPr>
              <a:t>    借：在建工程      </a:t>
            </a:r>
            <a:r>
              <a:rPr lang="en-US" altLang="zh-CN" sz="2800" b="1" kern="0" dirty="0">
                <a:latin typeface="+mn-ea"/>
                <a:ea typeface="+mn-ea"/>
              </a:rPr>
              <a:t>9000</a:t>
            </a:r>
          </a:p>
          <a:p>
            <a:pPr marL="342900" indent="-342900">
              <a:lnSpc>
                <a:spcPct val="80000"/>
              </a:lnSpc>
              <a:spcBef>
                <a:spcPct val="20000"/>
              </a:spcBef>
              <a:buClr>
                <a:srgbClr val="FFCC00"/>
              </a:buClr>
              <a:buSzPct val="70000"/>
              <a:defRPr/>
            </a:pPr>
            <a:r>
              <a:rPr lang="en-US" altLang="zh-CN" sz="2800" b="1" kern="0" dirty="0">
                <a:latin typeface="+mn-ea"/>
                <a:ea typeface="+mn-ea"/>
              </a:rPr>
              <a:t>       </a:t>
            </a:r>
            <a:r>
              <a:rPr lang="zh-CN" altLang="en-US" sz="2800" b="1" kern="0" dirty="0">
                <a:latin typeface="+mn-ea"/>
                <a:ea typeface="+mn-ea"/>
              </a:rPr>
              <a:t>贷：长期应付款</a:t>
            </a:r>
            <a:r>
              <a:rPr lang="en-US" altLang="zh-CN" sz="2800" b="1" kern="0" dirty="0">
                <a:latin typeface="+mn-ea"/>
                <a:ea typeface="+mn-ea"/>
              </a:rPr>
              <a:t>—</a:t>
            </a:r>
            <a:r>
              <a:rPr lang="zh-CN" altLang="en-US" sz="2800" b="1" kern="0" dirty="0">
                <a:latin typeface="+mn-ea"/>
                <a:ea typeface="+mn-ea"/>
              </a:rPr>
              <a:t>应付融资租赁款  </a:t>
            </a:r>
            <a:r>
              <a:rPr lang="en-US" altLang="zh-CN" sz="2800" b="1" kern="0" dirty="0">
                <a:latin typeface="+mn-ea"/>
                <a:ea typeface="+mn-ea"/>
              </a:rPr>
              <a:t>9000</a:t>
            </a:r>
          </a:p>
          <a:p>
            <a:pPr marL="342900" indent="-342900">
              <a:lnSpc>
                <a:spcPct val="80000"/>
              </a:lnSpc>
              <a:spcBef>
                <a:spcPct val="20000"/>
              </a:spcBef>
              <a:buClr>
                <a:srgbClr val="FFCC00"/>
              </a:buClr>
              <a:buSzPct val="70000"/>
              <a:defRPr/>
            </a:pPr>
            <a:r>
              <a:rPr lang="en-US" altLang="zh-CN" sz="2800" b="1" kern="0" dirty="0">
                <a:latin typeface="+mn-ea"/>
                <a:ea typeface="+mn-ea"/>
              </a:rPr>
              <a:t>     </a:t>
            </a:r>
            <a:r>
              <a:rPr lang="zh-CN" altLang="en-US" sz="2800" b="1" kern="0" dirty="0">
                <a:latin typeface="+mn-ea"/>
                <a:ea typeface="+mn-ea"/>
              </a:rPr>
              <a:t>支付当年利息和设备款：</a:t>
            </a:r>
          </a:p>
          <a:p>
            <a:pPr marL="342900" indent="-342900">
              <a:lnSpc>
                <a:spcPct val="80000"/>
              </a:lnSpc>
              <a:spcBef>
                <a:spcPct val="20000"/>
              </a:spcBef>
              <a:buClr>
                <a:srgbClr val="FFCC00"/>
              </a:buClr>
              <a:buSzPct val="70000"/>
              <a:defRPr/>
            </a:pPr>
            <a:r>
              <a:rPr lang="zh-CN" altLang="en-US" sz="2800" b="1" kern="0" dirty="0">
                <a:latin typeface="+mn-ea"/>
                <a:ea typeface="+mn-ea"/>
              </a:rPr>
              <a:t>    借：长期应付款</a:t>
            </a:r>
            <a:r>
              <a:rPr lang="en-US" altLang="zh-CN" sz="2800" b="1" kern="0" dirty="0">
                <a:latin typeface="+mn-ea"/>
                <a:ea typeface="+mn-ea"/>
              </a:rPr>
              <a:t>—</a:t>
            </a:r>
            <a:r>
              <a:rPr lang="zh-CN" altLang="en-US" sz="2800" b="1" kern="0" dirty="0">
                <a:latin typeface="+mn-ea"/>
                <a:ea typeface="+mn-ea"/>
              </a:rPr>
              <a:t>应付融资租赁款   </a:t>
            </a:r>
            <a:r>
              <a:rPr lang="en-US" altLang="zh-CN" sz="2800" b="1" kern="0" dirty="0">
                <a:latin typeface="+mn-ea"/>
                <a:ea typeface="+mn-ea"/>
              </a:rPr>
              <a:t>34000</a:t>
            </a:r>
          </a:p>
          <a:p>
            <a:pPr marL="342900" indent="-342900">
              <a:lnSpc>
                <a:spcPct val="80000"/>
              </a:lnSpc>
              <a:spcBef>
                <a:spcPct val="20000"/>
              </a:spcBef>
              <a:buClr>
                <a:srgbClr val="FFCC00"/>
              </a:buClr>
              <a:buSzPct val="70000"/>
              <a:defRPr/>
            </a:pPr>
            <a:r>
              <a:rPr lang="en-US" altLang="zh-CN" sz="2800" b="1" kern="0" dirty="0">
                <a:latin typeface="+mn-ea"/>
                <a:ea typeface="+mn-ea"/>
              </a:rPr>
              <a:t>       </a:t>
            </a:r>
            <a:r>
              <a:rPr lang="zh-CN" altLang="en-US" sz="2800" b="1" kern="0" dirty="0">
                <a:latin typeface="+mn-ea"/>
                <a:ea typeface="+mn-ea"/>
              </a:rPr>
              <a:t>贷：银行存款                   </a:t>
            </a:r>
            <a:r>
              <a:rPr lang="en-US" altLang="zh-CN" sz="2800" b="1" kern="0" dirty="0">
                <a:latin typeface="+mn-ea"/>
                <a:ea typeface="+mn-ea"/>
              </a:rPr>
              <a:t>34000</a:t>
            </a:r>
          </a:p>
          <a:p>
            <a:pPr marL="342900" indent="-342900">
              <a:spcBef>
                <a:spcPct val="20000"/>
              </a:spcBef>
              <a:buClr>
                <a:srgbClr val="FFCC00"/>
              </a:buClr>
              <a:buSzPct val="70000"/>
              <a:defRPr/>
            </a:pPr>
            <a:r>
              <a:rPr lang="en-US" altLang="zh-CN" sz="2800" b="1" kern="0" dirty="0">
                <a:latin typeface="+mn-ea"/>
                <a:ea typeface="+mn-ea"/>
              </a:rPr>
              <a:t>2007</a:t>
            </a:r>
            <a:r>
              <a:rPr lang="zh-CN" altLang="en-US" sz="2800" b="1" kern="0" dirty="0">
                <a:latin typeface="+mn-ea"/>
                <a:ea typeface="+mn-ea"/>
              </a:rPr>
              <a:t>年末设备交付使用时：</a:t>
            </a:r>
          </a:p>
          <a:p>
            <a:pPr marL="342900" indent="-342900">
              <a:spcBef>
                <a:spcPct val="20000"/>
              </a:spcBef>
              <a:buClr>
                <a:srgbClr val="FFCC00"/>
              </a:buClr>
              <a:buSzPct val="70000"/>
              <a:defRPr/>
            </a:pPr>
            <a:r>
              <a:rPr lang="zh-CN" altLang="en-US" sz="2800" b="1" kern="0" dirty="0">
                <a:latin typeface="+mn-ea"/>
                <a:ea typeface="+mn-ea"/>
              </a:rPr>
              <a:t>     借：固定资产</a:t>
            </a:r>
            <a:r>
              <a:rPr lang="en-US" altLang="zh-CN" sz="2800" b="1" kern="0" dirty="0">
                <a:latin typeface="+mn-ea"/>
                <a:ea typeface="+mn-ea"/>
              </a:rPr>
              <a:t>—</a:t>
            </a:r>
            <a:r>
              <a:rPr lang="zh-CN" altLang="en-US" sz="2800" b="1" kern="0" dirty="0">
                <a:latin typeface="+mn-ea"/>
                <a:ea typeface="+mn-ea"/>
              </a:rPr>
              <a:t>融资租入固定资产  </a:t>
            </a:r>
            <a:r>
              <a:rPr lang="en-US" altLang="zh-CN" sz="2800" b="1" kern="0" dirty="0">
                <a:latin typeface="+mn-ea"/>
                <a:ea typeface="+mn-ea"/>
              </a:rPr>
              <a:t>115800</a:t>
            </a:r>
          </a:p>
          <a:p>
            <a:pPr marL="342900" indent="-342900">
              <a:spcBef>
                <a:spcPct val="20000"/>
              </a:spcBef>
              <a:buClr>
                <a:srgbClr val="FFCC00"/>
              </a:buClr>
              <a:buSzPct val="70000"/>
              <a:defRPr/>
            </a:pPr>
            <a:r>
              <a:rPr lang="en-US" altLang="zh-CN" sz="2800" b="1" kern="0" dirty="0">
                <a:latin typeface="+mn-ea"/>
                <a:ea typeface="+mn-ea"/>
              </a:rPr>
              <a:t>        </a:t>
            </a:r>
            <a:r>
              <a:rPr lang="zh-CN" altLang="en-US" sz="2800" b="1" kern="0" dirty="0">
                <a:latin typeface="+mn-ea"/>
                <a:ea typeface="+mn-ea"/>
              </a:rPr>
              <a:t>贷：在建工程                  </a:t>
            </a:r>
            <a:r>
              <a:rPr lang="en-US" altLang="zh-CN" sz="2800" b="1" kern="0" dirty="0">
                <a:latin typeface="+mn-ea"/>
                <a:ea typeface="+mn-ea"/>
              </a:rPr>
              <a:t>115800</a:t>
            </a:r>
          </a:p>
        </p:txBody>
      </p:sp>
    </p:spTree>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C0933802-1395-4A1A-BE93-D3D78156BEA4}" type="slidenum">
              <a:rPr lang="en-US" altLang="zh-CN" sz="1400">
                <a:solidFill>
                  <a:srgbClr val="007A77"/>
                </a:solidFill>
              </a:rPr>
              <a:pPr algn="r" eaLnBrk="1" hangingPunct="1">
                <a:spcBef>
                  <a:spcPct val="0"/>
                </a:spcBef>
                <a:buClrTx/>
                <a:buSzTx/>
                <a:buFontTx/>
                <a:buNone/>
              </a:pPr>
              <a:t>171</a:t>
            </a:fld>
            <a:endParaRPr lang="en-US" altLang="zh-CN" sz="1400">
              <a:solidFill>
                <a:srgbClr val="007A77"/>
              </a:solidFill>
            </a:endParaRPr>
          </a:p>
        </p:txBody>
      </p:sp>
      <p:sp>
        <p:nvSpPr>
          <p:cNvPr id="178179"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468313" y="765175"/>
            <a:ext cx="8207375" cy="1901825"/>
          </a:xfrm>
          <a:prstGeom prst="rect">
            <a:avLst/>
          </a:prstGeom>
        </p:spPr>
        <p:txBody>
          <a:bodyPr>
            <a:spAutoFit/>
          </a:bodyPr>
          <a:lstStyle/>
          <a:p>
            <a:pPr marL="342900" indent="-342900">
              <a:spcBef>
                <a:spcPct val="20000"/>
              </a:spcBef>
              <a:buClr>
                <a:srgbClr val="FFCC00"/>
              </a:buClr>
              <a:buSzPct val="70000"/>
              <a:defRPr/>
            </a:pPr>
            <a:r>
              <a:rPr lang="zh-CN" altLang="en-US" sz="2800" b="1" kern="0" dirty="0">
                <a:latin typeface="+mn-ea"/>
                <a:ea typeface="+mn-ea"/>
              </a:rPr>
              <a:t>（</a:t>
            </a:r>
            <a:r>
              <a:rPr lang="en-US" altLang="zh-CN" sz="2800" b="1" kern="0" dirty="0">
                <a:latin typeface="+mn-ea"/>
                <a:ea typeface="+mn-ea"/>
              </a:rPr>
              <a:t>4</a:t>
            </a:r>
            <a:r>
              <a:rPr lang="zh-CN" altLang="en-US" sz="2800" b="1" kern="0" dirty="0">
                <a:latin typeface="+mn-ea"/>
                <a:ea typeface="+mn-ea"/>
              </a:rPr>
              <a:t>）</a:t>
            </a:r>
            <a:r>
              <a:rPr lang="en-US" altLang="zh-CN" sz="2800" b="1" kern="0" dirty="0">
                <a:latin typeface="+mn-ea"/>
                <a:ea typeface="+mn-ea"/>
              </a:rPr>
              <a:t>2008</a:t>
            </a:r>
            <a:r>
              <a:rPr lang="zh-CN" altLang="en-US" sz="2800" b="1" kern="0" dirty="0">
                <a:latin typeface="+mn-ea"/>
                <a:ea typeface="+mn-ea"/>
              </a:rPr>
              <a:t>年末计算并支付当年利息（</a:t>
            </a:r>
            <a:r>
              <a:rPr lang="en-US" altLang="zh-CN" sz="2800" b="1" kern="0" dirty="0">
                <a:latin typeface="+mn-ea"/>
                <a:ea typeface="+mn-ea"/>
              </a:rPr>
              <a:t>75000*9%</a:t>
            </a:r>
            <a:r>
              <a:rPr lang="zh-CN" altLang="en-US" sz="2800" b="1" kern="0" dirty="0">
                <a:latin typeface="+mn-ea"/>
                <a:ea typeface="+mn-ea"/>
              </a:rPr>
              <a:t>），同时支付设备价款：                </a:t>
            </a:r>
          </a:p>
          <a:p>
            <a:pPr marL="342900" indent="-342900">
              <a:spcBef>
                <a:spcPct val="20000"/>
              </a:spcBef>
              <a:buClr>
                <a:srgbClr val="FFCC00"/>
              </a:buClr>
              <a:buSzPct val="70000"/>
              <a:defRPr/>
            </a:pPr>
            <a:r>
              <a:rPr lang="zh-CN" altLang="en-US" sz="2800" b="1" kern="0" dirty="0">
                <a:latin typeface="+mn-ea"/>
                <a:ea typeface="+mn-ea"/>
              </a:rPr>
              <a:t>     借：财务费用      </a:t>
            </a:r>
            <a:r>
              <a:rPr lang="en-US" altLang="zh-CN" sz="2800" b="1" kern="0" dirty="0">
                <a:latin typeface="+mn-ea"/>
                <a:ea typeface="+mn-ea"/>
              </a:rPr>
              <a:t>6750</a:t>
            </a:r>
          </a:p>
          <a:p>
            <a:pPr marL="342900" indent="-342900">
              <a:defRPr/>
            </a:pPr>
            <a:r>
              <a:rPr lang="en-US" altLang="zh-CN" sz="2800" b="1" kern="0" dirty="0">
                <a:latin typeface="+mn-ea"/>
                <a:ea typeface="+mn-ea"/>
              </a:rPr>
              <a:t>        </a:t>
            </a:r>
            <a:r>
              <a:rPr lang="zh-CN" altLang="en-US" sz="2800" b="1" kern="0" dirty="0">
                <a:latin typeface="+mn-ea"/>
                <a:ea typeface="+mn-ea"/>
              </a:rPr>
              <a:t>贷：长期应付款</a:t>
            </a:r>
            <a:r>
              <a:rPr lang="en-US" altLang="zh-CN" sz="2800" b="1" kern="0" dirty="0">
                <a:latin typeface="+mn-ea"/>
                <a:ea typeface="+mn-ea"/>
              </a:rPr>
              <a:t>—</a:t>
            </a:r>
            <a:r>
              <a:rPr lang="zh-CN" altLang="en-US" sz="2800" b="1" kern="0" dirty="0">
                <a:latin typeface="+mn-ea"/>
                <a:ea typeface="+mn-ea"/>
              </a:rPr>
              <a:t>应付融资租赁款 </a:t>
            </a:r>
            <a:r>
              <a:rPr lang="en-US" altLang="zh-CN" sz="2800" b="1" kern="0" dirty="0">
                <a:latin typeface="+mn-ea"/>
                <a:ea typeface="+mn-ea"/>
              </a:rPr>
              <a:t>6750</a:t>
            </a:r>
          </a:p>
        </p:txBody>
      </p:sp>
      <p:sp>
        <p:nvSpPr>
          <p:cNvPr id="4" name="矩形 3"/>
          <p:cNvSpPr/>
          <p:nvPr/>
        </p:nvSpPr>
        <p:spPr>
          <a:xfrm>
            <a:off x="684213" y="2667000"/>
            <a:ext cx="7848600" cy="4056063"/>
          </a:xfrm>
          <a:prstGeom prst="rect">
            <a:avLst/>
          </a:prstGeom>
        </p:spPr>
        <p:txBody>
          <a:bodyPr>
            <a:spAutoFit/>
          </a:bodyPr>
          <a:lstStyle/>
          <a:p>
            <a:pPr marL="342900" indent="-342900">
              <a:spcBef>
                <a:spcPct val="20000"/>
              </a:spcBef>
              <a:buClr>
                <a:srgbClr val="FFCC00"/>
              </a:buClr>
              <a:buSzPct val="70000"/>
              <a:defRPr/>
            </a:pPr>
            <a:r>
              <a:rPr lang="zh-CN" altLang="en-US" sz="2800" b="1" kern="0" dirty="0">
                <a:latin typeface="+mn-ea"/>
                <a:ea typeface="+mn-ea"/>
              </a:rPr>
              <a:t>支付当年利息和设备款：</a:t>
            </a:r>
          </a:p>
          <a:p>
            <a:pPr marL="342900" indent="-342900">
              <a:spcBef>
                <a:spcPct val="20000"/>
              </a:spcBef>
              <a:buClr>
                <a:srgbClr val="FFCC00"/>
              </a:buClr>
              <a:buSzPct val="70000"/>
              <a:defRPr/>
            </a:pPr>
            <a:r>
              <a:rPr lang="zh-CN" altLang="en-US" sz="2800" b="1" kern="0" dirty="0">
                <a:latin typeface="+mn-ea"/>
                <a:ea typeface="+mn-ea"/>
              </a:rPr>
              <a:t>    借：长期应付款</a:t>
            </a:r>
            <a:r>
              <a:rPr lang="en-US" altLang="zh-CN" sz="2800" b="1" kern="0" dirty="0">
                <a:latin typeface="+mn-ea"/>
                <a:ea typeface="+mn-ea"/>
              </a:rPr>
              <a:t>—</a:t>
            </a:r>
            <a:r>
              <a:rPr lang="zh-CN" altLang="en-US" sz="2800" b="1" kern="0" dirty="0">
                <a:latin typeface="+mn-ea"/>
                <a:ea typeface="+mn-ea"/>
              </a:rPr>
              <a:t>应付融资租赁款   </a:t>
            </a:r>
            <a:r>
              <a:rPr lang="en-US" altLang="zh-CN" sz="2800" b="1" kern="0" dirty="0">
                <a:latin typeface="+mn-ea"/>
                <a:ea typeface="+mn-ea"/>
              </a:rPr>
              <a:t>31750</a:t>
            </a:r>
          </a:p>
          <a:p>
            <a:pPr marL="342900" indent="-342900">
              <a:spcBef>
                <a:spcPct val="20000"/>
              </a:spcBef>
              <a:buClr>
                <a:srgbClr val="FFCC00"/>
              </a:buClr>
              <a:buSzPct val="70000"/>
              <a:defRPr/>
            </a:pPr>
            <a:r>
              <a:rPr lang="en-US" altLang="zh-CN" sz="2800" b="1" kern="0" dirty="0">
                <a:latin typeface="+mn-ea"/>
                <a:ea typeface="+mn-ea"/>
              </a:rPr>
              <a:t>       </a:t>
            </a:r>
            <a:r>
              <a:rPr lang="zh-CN" altLang="en-US" sz="2800" b="1" kern="0" dirty="0">
                <a:latin typeface="+mn-ea"/>
                <a:ea typeface="+mn-ea"/>
              </a:rPr>
              <a:t>贷：银行存款                 </a:t>
            </a:r>
            <a:r>
              <a:rPr lang="en-US" altLang="zh-CN" sz="2800" b="1" kern="0" dirty="0">
                <a:latin typeface="+mn-ea"/>
                <a:ea typeface="+mn-ea"/>
              </a:rPr>
              <a:t>31750</a:t>
            </a:r>
          </a:p>
          <a:p>
            <a:pPr marL="342900" indent="-342900">
              <a:spcBef>
                <a:spcPct val="20000"/>
              </a:spcBef>
              <a:buClr>
                <a:srgbClr val="FFCC00"/>
              </a:buClr>
              <a:buSzPct val="70000"/>
              <a:defRPr/>
            </a:pPr>
            <a:r>
              <a:rPr lang="zh-CN" altLang="en-US" sz="2800" b="1" kern="0" dirty="0">
                <a:latin typeface="+mn-ea"/>
                <a:ea typeface="+mn-ea"/>
              </a:rPr>
              <a:t>（</a:t>
            </a:r>
            <a:r>
              <a:rPr lang="en-US" altLang="zh-CN" sz="2800" b="1" kern="0" dirty="0">
                <a:latin typeface="+mn-ea"/>
                <a:ea typeface="+mn-ea"/>
              </a:rPr>
              <a:t>5</a:t>
            </a:r>
            <a:r>
              <a:rPr lang="zh-CN" altLang="en-US" sz="2800" b="1" kern="0" dirty="0">
                <a:latin typeface="+mn-ea"/>
                <a:ea typeface="+mn-ea"/>
              </a:rPr>
              <a:t>）</a:t>
            </a:r>
            <a:r>
              <a:rPr lang="en-US" altLang="zh-CN" sz="2800" b="1" kern="0" dirty="0">
                <a:latin typeface="+mn-ea"/>
                <a:ea typeface="+mn-ea"/>
              </a:rPr>
              <a:t>2009</a:t>
            </a:r>
            <a:r>
              <a:rPr lang="zh-CN" altLang="en-US" sz="2800" b="1" kern="0" dirty="0">
                <a:latin typeface="+mn-ea"/>
                <a:ea typeface="+mn-ea"/>
              </a:rPr>
              <a:t>年末计算并支付当年利息</a:t>
            </a:r>
            <a:r>
              <a:rPr lang="en-US" altLang="zh-CN" sz="2800" b="1" kern="0" dirty="0">
                <a:latin typeface="+mn-ea"/>
                <a:ea typeface="+mn-ea"/>
              </a:rPr>
              <a:t>(50000*9%)</a:t>
            </a:r>
            <a:r>
              <a:rPr lang="zh-CN" altLang="en-US" sz="2800" b="1" kern="0" dirty="0">
                <a:latin typeface="+mn-ea"/>
                <a:ea typeface="+mn-ea"/>
              </a:rPr>
              <a:t>，</a:t>
            </a:r>
            <a:endParaRPr lang="en-US" altLang="zh-CN" sz="2800" b="1" kern="0" dirty="0">
              <a:latin typeface="+mn-ea"/>
              <a:ea typeface="+mn-ea"/>
            </a:endParaRPr>
          </a:p>
          <a:p>
            <a:pPr marL="342900" indent="-342900">
              <a:spcBef>
                <a:spcPct val="20000"/>
              </a:spcBef>
              <a:buClr>
                <a:srgbClr val="FFCC00"/>
              </a:buClr>
              <a:buSzPct val="70000"/>
              <a:defRPr/>
            </a:pPr>
            <a:r>
              <a:rPr lang="zh-CN" altLang="en-US" sz="2800" b="1" kern="0" dirty="0">
                <a:latin typeface="+mn-ea"/>
                <a:ea typeface="+mn-ea"/>
              </a:rPr>
              <a:t>同时支付设备价款：                    </a:t>
            </a:r>
            <a:endParaRPr lang="en-US" altLang="zh-CN" sz="2800" b="1" kern="0" dirty="0">
              <a:latin typeface="+mn-ea"/>
              <a:ea typeface="+mn-ea"/>
            </a:endParaRPr>
          </a:p>
          <a:p>
            <a:pPr marL="342900" indent="-342900">
              <a:spcBef>
                <a:spcPct val="20000"/>
              </a:spcBef>
              <a:buClr>
                <a:srgbClr val="FFCC00"/>
              </a:buClr>
              <a:buSzPct val="70000"/>
              <a:defRPr/>
            </a:pPr>
            <a:r>
              <a:rPr lang="en-US" altLang="zh-CN" sz="2800" b="1" kern="0" dirty="0">
                <a:latin typeface="+mn-ea"/>
                <a:ea typeface="+mn-ea"/>
              </a:rPr>
              <a:t>    </a:t>
            </a:r>
            <a:r>
              <a:rPr lang="zh-CN" altLang="en-US" sz="2800" b="1" kern="0" dirty="0">
                <a:latin typeface="+mn-ea"/>
                <a:ea typeface="+mn-ea"/>
              </a:rPr>
              <a:t>借：财务费用      </a:t>
            </a:r>
            <a:r>
              <a:rPr lang="en-US" altLang="zh-CN" sz="2800" b="1" kern="0" dirty="0">
                <a:latin typeface="+mn-ea"/>
                <a:ea typeface="+mn-ea"/>
              </a:rPr>
              <a:t>4500</a:t>
            </a:r>
          </a:p>
          <a:p>
            <a:pPr marL="342900" indent="-342900">
              <a:defRPr/>
            </a:pPr>
            <a:r>
              <a:rPr lang="en-US" altLang="zh-CN" sz="2800" b="1" kern="0" dirty="0">
                <a:latin typeface="+mn-ea"/>
                <a:ea typeface="+mn-ea"/>
              </a:rPr>
              <a:t>      </a:t>
            </a:r>
            <a:r>
              <a:rPr lang="zh-CN" altLang="en-US" sz="2800" b="1" kern="0" dirty="0">
                <a:latin typeface="+mn-ea"/>
                <a:ea typeface="+mn-ea"/>
              </a:rPr>
              <a:t>贷：长期应付款</a:t>
            </a:r>
            <a:r>
              <a:rPr lang="en-US" altLang="zh-CN" sz="2800" b="1" kern="0" dirty="0">
                <a:latin typeface="+mn-ea"/>
                <a:ea typeface="+mn-ea"/>
              </a:rPr>
              <a:t>—</a:t>
            </a:r>
            <a:r>
              <a:rPr lang="zh-CN" altLang="en-US" sz="2800" b="1" kern="0" dirty="0">
                <a:latin typeface="+mn-ea"/>
                <a:ea typeface="+mn-ea"/>
              </a:rPr>
              <a:t>应付融资租赁款  </a:t>
            </a:r>
            <a:r>
              <a:rPr lang="en-US" altLang="zh-CN" sz="2800" b="1" kern="0" dirty="0">
                <a:latin typeface="+mn-ea"/>
                <a:ea typeface="+mn-ea"/>
              </a:rPr>
              <a:t>4500</a:t>
            </a:r>
          </a:p>
          <a:p>
            <a:pPr marL="342900" indent="-342900">
              <a:spcBef>
                <a:spcPct val="20000"/>
              </a:spcBef>
              <a:buClr>
                <a:srgbClr val="FFCC00"/>
              </a:buClr>
              <a:buSzPct val="70000"/>
              <a:defRPr/>
            </a:pPr>
            <a:endParaRPr lang="en-US" altLang="zh-CN" sz="2800" b="1" kern="0" dirty="0">
              <a:solidFill>
                <a:srgbClr val="E5E5FF"/>
              </a:solidFill>
              <a:effectLst>
                <a:outerShdw blurRad="38100" dist="38100" dir="2700000" algn="tl">
                  <a:srgbClr val="000000"/>
                </a:outerShdw>
              </a:effectLst>
              <a:latin typeface="华文中宋" pitchFamily="2" charset="-122"/>
              <a:ea typeface="华文中宋" pitchFamily="2" charset="-122"/>
            </a:endParaRPr>
          </a:p>
        </p:txBody>
      </p:sp>
    </p:spTree>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6051DB1F-EC35-4D17-8EFA-0A062AAC03CE}" type="slidenum">
              <a:rPr lang="en-US" altLang="zh-CN" sz="1400">
                <a:solidFill>
                  <a:srgbClr val="007A77"/>
                </a:solidFill>
              </a:rPr>
              <a:pPr algn="r" eaLnBrk="1" hangingPunct="1">
                <a:spcBef>
                  <a:spcPct val="0"/>
                </a:spcBef>
                <a:buClrTx/>
                <a:buSzTx/>
                <a:buFontTx/>
                <a:buNone/>
              </a:pPr>
              <a:t>172</a:t>
            </a:fld>
            <a:endParaRPr lang="en-US" altLang="zh-CN" sz="1400">
              <a:solidFill>
                <a:srgbClr val="007A77"/>
              </a:solidFill>
            </a:endParaRPr>
          </a:p>
        </p:txBody>
      </p:sp>
      <p:sp>
        <p:nvSpPr>
          <p:cNvPr id="179203"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468313" y="692150"/>
            <a:ext cx="8207375" cy="4692650"/>
          </a:xfrm>
          <a:prstGeom prst="rect">
            <a:avLst/>
          </a:prstGeom>
        </p:spPr>
        <p:txBody>
          <a:bodyPr>
            <a:spAutoFit/>
          </a:bodyPr>
          <a:lstStyle>
            <a:lvl1pPr marL="342900" indent="-3429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spcBef>
                <a:spcPct val="20000"/>
              </a:spcBef>
              <a:buClr>
                <a:srgbClr val="FFCC00"/>
              </a:buClr>
              <a:buSzPct val="70000"/>
              <a:defRPr/>
            </a:pPr>
            <a:r>
              <a:rPr lang="zh-CN" altLang="en-US" sz="2400" b="1" smtClean="0">
                <a:latin typeface="黑体" pitchFamily="2" charset="-122"/>
                <a:ea typeface="黑体" pitchFamily="2" charset="-122"/>
              </a:rPr>
              <a:t>支付当年利息和设备款：</a:t>
            </a:r>
          </a:p>
          <a:p>
            <a:pPr eaLnBrk="1" hangingPunct="1">
              <a:spcBef>
                <a:spcPct val="20000"/>
              </a:spcBef>
              <a:buClr>
                <a:srgbClr val="FFCC00"/>
              </a:buClr>
              <a:buSzPct val="70000"/>
              <a:defRPr/>
            </a:pPr>
            <a:r>
              <a:rPr lang="zh-CN" altLang="en-US" sz="2400" b="1" smtClean="0">
                <a:latin typeface="黑体" pitchFamily="2" charset="-122"/>
                <a:ea typeface="黑体" pitchFamily="2" charset="-122"/>
              </a:rPr>
              <a:t> 借：长期应付款</a:t>
            </a:r>
            <a:r>
              <a:rPr lang="en-US" altLang="zh-CN" sz="2400" b="1" smtClean="0">
                <a:latin typeface="宋体"/>
                <a:ea typeface="黑体" pitchFamily="2" charset="-122"/>
              </a:rPr>
              <a:t>—</a:t>
            </a:r>
            <a:r>
              <a:rPr lang="zh-CN" altLang="en-US" sz="2400" b="1" smtClean="0">
                <a:latin typeface="黑体" pitchFamily="2" charset="-122"/>
                <a:ea typeface="黑体" pitchFamily="2" charset="-122"/>
              </a:rPr>
              <a:t>应付融资租赁款   </a:t>
            </a:r>
            <a:r>
              <a:rPr lang="en-US" altLang="zh-CN" sz="2400" b="1" smtClean="0">
                <a:latin typeface="黑体" pitchFamily="2" charset="-122"/>
                <a:ea typeface="黑体" pitchFamily="2" charset="-122"/>
              </a:rPr>
              <a:t>29500</a:t>
            </a:r>
          </a:p>
          <a:p>
            <a:pPr eaLnBrk="1" hangingPunct="1">
              <a:spcBef>
                <a:spcPct val="20000"/>
              </a:spcBef>
              <a:buClr>
                <a:srgbClr val="FFCC00"/>
              </a:buClr>
              <a:buSzPct val="70000"/>
              <a:defRPr/>
            </a:pPr>
            <a:r>
              <a:rPr lang="en-US" altLang="zh-CN" sz="2400" b="1" smtClean="0">
                <a:latin typeface="黑体" pitchFamily="2" charset="-122"/>
                <a:ea typeface="黑体" pitchFamily="2" charset="-122"/>
              </a:rPr>
              <a:t>     </a:t>
            </a:r>
            <a:r>
              <a:rPr lang="zh-CN" altLang="en-US" sz="2400" b="1" smtClean="0">
                <a:latin typeface="黑体" pitchFamily="2" charset="-122"/>
                <a:ea typeface="黑体" pitchFamily="2" charset="-122"/>
              </a:rPr>
              <a:t>贷：银行存款                 </a:t>
            </a:r>
            <a:r>
              <a:rPr lang="en-US" altLang="zh-CN" sz="2400" b="1" smtClean="0">
                <a:latin typeface="黑体" pitchFamily="2" charset="-122"/>
                <a:ea typeface="黑体" pitchFamily="2" charset="-122"/>
              </a:rPr>
              <a:t>29500</a:t>
            </a:r>
          </a:p>
          <a:p>
            <a:pPr eaLnBrk="1" hangingPunct="1">
              <a:spcBef>
                <a:spcPct val="20000"/>
              </a:spcBef>
              <a:buClr>
                <a:srgbClr val="FFCC00"/>
              </a:buClr>
              <a:buSzPct val="70000"/>
              <a:defRPr/>
            </a:pPr>
            <a:r>
              <a:rPr lang="zh-CN" altLang="en-US" sz="2400" b="1" smtClean="0">
                <a:latin typeface="黑体" pitchFamily="2" charset="-122"/>
                <a:ea typeface="黑体" pitchFamily="2" charset="-122"/>
              </a:rPr>
              <a:t>（</a:t>
            </a:r>
            <a:r>
              <a:rPr lang="en-US" altLang="zh-CN" sz="2400" b="1" smtClean="0">
                <a:latin typeface="黑体" pitchFamily="2" charset="-122"/>
                <a:ea typeface="黑体" pitchFamily="2" charset="-122"/>
              </a:rPr>
              <a:t>6</a:t>
            </a:r>
            <a:r>
              <a:rPr lang="zh-CN" altLang="en-US" sz="2400" b="1" smtClean="0">
                <a:latin typeface="黑体" pitchFamily="2" charset="-122"/>
                <a:ea typeface="黑体" pitchFamily="2" charset="-122"/>
              </a:rPr>
              <a:t>）</a:t>
            </a:r>
            <a:r>
              <a:rPr lang="en-US" altLang="zh-CN" sz="2400" b="1" smtClean="0">
                <a:latin typeface="黑体" pitchFamily="2" charset="-122"/>
                <a:ea typeface="黑体" pitchFamily="2" charset="-122"/>
              </a:rPr>
              <a:t>2010</a:t>
            </a:r>
            <a:r>
              <a:rPr lang="zh-CN" altLang="en-US" sz="2400" b="1" smtClean="0">
                <a:latin typeface="黑体" pitchFamily="2" charset="-122"/>
                <a:ea typeface="黑体" pitchFamily="2" charset="-122"/>
              </a:rPr>
              <a:t>年末计算并支付当年利息（</a:t>
            </a:r>
            <a:r>
              <a:rPr lang="en-US" altLang="zh-CN" sz="2400" b="1" smtClean="0">
                <a:latin typeface="黑体" pitchFamily="2" charset="-122"/>
                <a:ea typeface="黑体" pitchFamily="2" charset="-122"/>
              </a:rPr>
              <a:t>25000*9%</a:t>
            </a:r>
            <a:r>
              <a:rPr lang="zh-CN" altLang="en-US" sz="2400" b="1" smtClean="0">
                <a:latin typeface="黑体" pitchFamily="2" charset="-122"/>
                <a:ea typeface="黑体" pitchFamily="2" charset="-122"/>
              </a:rPr>
              <a:t>），同时支付设备价款：              </a:t>
            </a:r>
            <a:endParaRPr lang="en-US" altLang="zh-CN" sz="2400" b="1" smtClean="0">
              <a:latin typeface="黑体" pitchFamily="2" charset="-122"/>
              <a:ea typeface="黑体" pitchFamily="2" charset="-122"/>
            </a:endParaRPr>
          </a:p>
          <a:p>
            <a:pPr eaLnBrk="1" hangingPunct="1">
              <a:spcBef>
                <a:spcPct val="20000"/>
              </a:spcBef>
              <a:buClr>
                <a:srgbClr val="FFCC00"/>
              </a:buClr>
              <a:buSzPct val="70000"/>
              <a:defRPr/>
            </a:pPr>
            <a:r>
              <a:rPr lang="zh-CN" altLang="en-US" sz="2400" b="1" smtClean="0">
                <a:latin typeface="黑体" pitchFamily="2" charset="-122"/>
                <a:ea typeface="黑体" pitchFamily="2" charset="-122"/>
              </a:rPr>
              <a:t> 借：财务费用                  </a:t>
            </a:r>
            <a:r>
              <a:rPr lang="en-US" altLang="zh-CN" sz="2400" b="1" smtClean="0">
                <a:latin typeface="黑体" pitchFamily="2" charset="-122"/>
                <a:ea typeface="黑体" pitchFamily="2" charset="-122"/>
              </a:rPr>
              <a:t>2250</a:t>
            </a:r>
          </a:p>
          <a:p>
            <a:pPr eaLnBrk="1" hangingPunct="1">
              <a:defRPr/>
            </a:pPr>
            <a:r>
              <a:rPr lang="en-US" altLang="zh-CN" sz="2400" b="1" smtClean="0">
                <a:latin typeface="黑体" pitchFamily="2" charset="-122"/>
                <a:ea typeface="黑体" pitchFamily="2" charset="-122"/>
              </a:rPr>
              <a:t>    </a:t>
            </a:r>
            <a:r>
              <a:rPr lang="zh-CN" altLang="en-US" sz="2400" b="1" smtClean="0">
                <a:latin typeface="黑体" pitchFamily="2" charset="-122"/>
                <a:ea typeface="黑体" pitchFamily="2" charset="-122"/>
              </a:rPr>
              <a:t>贷：长期应付款</a:t>
            </a:r>
            <a:r>
              <a:rPr lang="en-US" altLang="zh-CN" sz="2400" b="1" smtClean="0">
                <a:latin typeface="宋体"/>
                <a:ea typeface="黑体" pitchFamily="2" charset="-122"/>
              </a:rPr>
              <a:t>—</a:t>
            </a:r>
            <a:r>
              <a:rPr lang="zh-CN" altLang="en-US" sz="2400" b="1" smtClean="0">
                <a:latin typeface="黑体" pitchFamily="2" charset="-122"/>
                <a:ea typeface="黑体" pitchFamily="2" charset="-122"/>
              </a:rPr>
              <a:t>应付融资租赁款  </a:t>
            </a:r>
            <a:r>
              <a:rPr lang="en-US" altLang="zh-CN" sz="2400" b="1" smtClean="0">
                <a:latin typeface="黑体" pitchFamily="2" charset="-122"/>
                <a:ea typeface="黑体" pitchFamily="2" charset="-122"/>
              </a:rPr>
              <a:t>2250</a:t>
            </a:r>
          </a:p>
          <a:p>
            <a:pPr eaLnBrk="1" hangingPunct="1">
              <a:spcBef>
                <a:spcPct val="20000"/>
              </a:spcBef>
              <a:buClr>
                <a:srgbClr val="FFCC00"/>
              </a:buClr>
              <a:buSzPct val="70000"/>
              <a:defRPr/>
            </a:pPr>
            <a:r>
              <a:rPr lang="en-US" altLang="zh-CN" sz="2400" b="1" smtClean="0">
                <a:latin typeface="黑体" pitchFamily="2" charset="-122"/>
                <a:ea typeface="黑体" pitchFamily="2" charset="-122"/>
              </a:rPr>
              <a:t>  </a:t>
            </a:r>
            <a:r>
              <a:rPr lang="zh-CN" altLang="en-US" sz="2400" b="1" smtClean="0">
                <a:latin typeface="黑体" pitchFamily="2" charset="-122"/>
                <a:ea typeface="黑体" pitchFamily="2" charset="-122"/>
              </a:rPr>
              <a:t>支付当年利息和设备款：</a:t>
            </a:r>
          </a:p>
          <a:p>
            <a:pPr eaLnBrk="1" hangingPunct="1">
              <a:spcBef>
                <a:spcPct val="20000"/>
              </a:spcBef>
              <a:buClr>
                <a:srgbClr val="FFCC00"/>
              </a:buClr>
              <a:buSzPct val="70000"/>
              <a:defRPr/>
            </a:pPr>
            <a:r>
              <a:rPr lang="zh-CN" altLang="en-US" sz="2400" b="1" smtClean="0">
                <a:latin typeface="黑体" pitchFamily="2" charset="-122"/>
                <a:ea typeface="黑体" pitchFamily="2" charset="-122"/>
              </a:rPr>
              <a:t> 借：长期应付款</a:t>
            </a:r>
            <a:r>
              <a:rPr lang="en-US" altLang="zh-CN" sz="2400" b="1" smtClean="0">
                <a:latin typeface="宋体"/>
                <a:ea typeface="黑体" pitchFamily="2" charset="-122"/>
              </a:rPr>
              <a:t>—</a:t>
            </a:r>
            <a:r>
              <a:rPr lang="zh-CN" altLang="en-US" sz="2400" b="1" smtClean="0">
                <a:latin typeface="黑体" pitchFamily="2" charset="-122"/>
                <a:ea typeface="黑体" pitchFamily="2" charset="-122"/>
              </a:rPr>
              <a:t>应付融资租赁款   </a:t>
            </a:r>
            <a:r>
              <a:rPr lang="en-US" altLang="zh-CN" sz="2400" b="1" smtClean="0">
                <a:latin typeface="黑体" pitchFamily="2" charset="-122"/>
                <a:ea typeface="黑体" pitchFamily="2" charset="-122"/>
              </a:rPr>
              <a:t>27250</a:t>
            </a:r>
          </a:p>
          <a:p>
            <a:pPr eaLnBrk="1" hangingPunct="1">
              <a:spcBef>
                <a:spcPct val="20000"/>
              </a:spcBef>
              <a:buClr>
                <a:srgbClr val="FFCC00"/>
              </a:buClr>
              <a:buSzPct val="70000"/>
              <a:defRPr/>
            </a:pPr>
            <a:r>
              <a:rPr lang="en-US" altLang="zh-CN" sz="2400" b="1" smtClean="0">
                <a:latin typeface="黑体" pitchFamily="2" charset="-122"/>
                <a:ea typeface="黑体" pitchFamily="2" charset="-122"/>
              </a:rPr>
              <a:t>    </a:t>
            </a:r>
            <a:r>
              <a:rPr lang="zh-CN" altLang="en-US" sz="2400" b="1" smtClean="0">
                <a:latin typeface="黑体" pitchFamily="2" charset="-122"/>
                <a:ea typeface="黑体" pitchFamily="2" charset="-122"/>
              </a:rPr>
              <a:t>贷：银行存款                     </a:t>
            </a:r>
            <a:r>
              <a:rPr lang="en-US" altLang="zh-CN" sz="2400" b="1" smtClean="0">
                <a:latin typeface="黑体" pitchFamily="2" charset="-122"/>
                <a:ea typeface="黑体" pitchFamily="2" charset="-122"/>
              </a:rPr>
              <a:t>27250</a:t>
            </a:r>
          </a:p>
          <a:p>
            <a:pPr eaLnBrk="1" hangingPunct="1">
              <a:spcBef>
                <a:spcPct val="20000"/>
              </a:spcBef>
              <a:buClr>
                <a:srgbClr val="FFCC00"/>
              </a:buClr>
              <a:buSzPct val="70000"/>
              <a:defRPr/>
            </a:pPr>
            <a:endParaRPr lang="en-US" altLang="zh-CN" sz="2400" b="1" smtClean="0">
              <a:solidFill>
                <a:srgbClr val="E5E5FF"/>
              </a:solidFill>
              <a:effectLst>
                <a:outerShdw blurRad="38100" dist="38100" dir="2700000" algn="tl">
                  <a:srgbClr val="C0C0C0"/>
                </a:outerShdw>
              </a:effectLst>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5BAE0A58-C1BA-42B6-A145-307EDCB3B07F}" type="slidenum">
              <a:rPr lang="en-US" altLang="zh-CN" sz="1400">
                <a:solidFill>
                  <a:srgbClr val="007A77"/>
                </a:solidFill>
              </a:rPr>
              <a:pPr algn="r" eaLnBrk="1" hangingPunct="1">
                <a:spcBef>
                  <a:spcPct val="0"/>
                </a:spcBef>
                <a:buClrTx/>
                <a:buSzTx/>
                <a:buFontTx/>
                <a:buNone/>
              </a:pPr>
              <a:t>173</a:t>
            </a:fld>
            <a:endParaRPr lang="en-US" altLang="zh-CN" sz="1400">
              <a:solidFill>
                <a:srgbClr val="007A77"/>
              </a:solidFill>
            </a:endParaRPr>
          </a:p>
        </p:txBody>
      </p:sp>
      <p:sp>
        <p:nvSpPr>
          <p:cNvPr id="180227"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468313" y="765175"/>
            <a:ext cx="8207375" cy="1557338"/>
          </a:xfrm>
          <a:prstGeom prst="rect">
            <a:avLst/>
          </a:prstGeom>
        </p:spPr>
        <p:txBody>
          <a:bodyPr>
            <a:spAutoFit/>
          </a:bodyPr>
          <a:lstStyle/>
          <a:p>
            <a:pPr marL="342900" indent="-342900">
              <a:spcBef>
                <a:spcPct val="20000"/>
              </a:spcBef>
              <a:buClr>
                <a:srgbClr val="FFCC00"/>
              </a:buClr>
              <a:buSzPct val="70000"/>
              <a:defRPr/>
            </a:pPr>
            <a:r>
              <a:rPr lang="zh-CN" altLang="en-US" sz="2800" b="1" kern="0" dirty="0">
                <a:latin typeface="+mn-ea"/>
                <a:ea typeface="+mn-ea"/>
              </a:rPr>
              <a:t>（</a:t>
            </a:r>
            <a:r>
              <a:rPr lang="en-US" altLang="zh-CN" sz="2800" b="1" kern="0" dirty="0">
                <a:latin typeface="+mn-ea"/>
                <a:ea typeface="+mn-ea"/>
              </a:rPr>
              <a:t>7</a:t>
            </a:r>
            <a:r>
              <a:rPr lang="zh-CN" altLang="en-US" sz="2800" b="1" kern="0" dirty="0">
                <a:latin typeface="+mn-ea"/>
                <a:ea typeface="+mn-ea"/>
              </a:rPr>
              <a:t>）租赁期满，设备所有权转归租入单位：</a:t>
            </a:r>
          </a:p>
          <a:p>
            <a:pPr marL="342900" indent="-342900">
              <a:spcBef>
                <a:spcPct val="20000"/>
              </a:spcBef>
              <a:buClr>
                <a:srgbClr val="FFCC00"/>
              </a:buClr>
              <a:buSzPct val="70000"/>
              <a:defRPr/>
            </a:pPr>
            <a:r>
              <a:rPr lang="zh-CN" altLang="en-US" sz="2800" b="1" kern="0" dirty="0">
                <a:latin typeface="+mn-ea"/>
                <a:ea typeface="+mn-ea"/>
              </a:rPr>
              <a:t> 借：固定资产</a:t>
            </a:r>
            <a:r>
              <a:rPr lang="en-US" altLang="zh-CN" sz="2800" b="1" kern="0" dirty="0">
                <a:latin typeface="+mn-ea"/>
                <a:ea typeface="+mn-ea"/>
              </a:rPr>
              <a:t>—</a:t>
            </a:r>
            <a:r>
              <a:rPr lang="zh-CN" altLang="en-US" sz="2800" b="1" kern="0" dirty="0">
                <a:latin typeface="+mn-ea"/>
                <a:ea typeface="+mn-ea"/>
              </a:rPr>
              <a:t>设备    </a:t>
            </a:r>
            <a:r>
              <a:rPr lang="en-US" altLang="zh-CN" sz="2800" b="1" kern="0" dirty="0">
                <a:latin typeface="+mn-ea"/>
                <a:ea typeface="+mn-ea"/>
              </a:rPr>
              <a:t>115800</a:t>
            </a:r>
          </a:p>
          <a:p>
            <a:pPr marL="342900" indent="-342900">
              <a:spcBef>
                <a:spcPct val="20000"/>
              </a:spcBef>
              <a:buClr>
                <a:srgbClr val="FFCC00"/>
              </a:buClr>
              <a:buSzPct val="70000"/>
              <a:defRPr/>
            </a:pPr>
            <a:r>
              <a:rPr lang="en-US" altLang="zh-CN" sz="2800" b="1" kern="0" dirty="0">
                <a:latin typeface="+mn-ea"/>
                <a:ea typeface="+mn-ea"/>
              </a:rPr>
              <a:t>   </a:t>
            </a:r>
            <a:r>
              <a:rPr lang="zh-CN" altLang="en-US" sz="2800" b="1" kern="0" dirty="0">
                <a:latin typeface="+mn-ea"/>
                <a:ea typeface="+mn-ea"/>
              </a:rPr>
              <a:t>贷：固定资产</a:t>
            </a:r>
            <a:r>
              <a:rPr lang="en-US" altLang="zh-CN" sz="2800" b="1" kern="0" dirty="0">
                <a:latin typeface="+mn-ea"/>
                <a:ea typeface="+mn-ea"/>
              </a:rPr>
              <a:t>—</a:t>
            </a:r>
            <a:r>
              <a:rPr lang="zh-CN" altLang="en-US" sz="2800" b="1" kern="0" dirty="0">
                <a:latin typeface="+mn-ea"/>
                <a:ea typeface="+mn-ea"/>
              </a:rPr>
              <a:t>融资租入固定资产</a:t>
            </a:r>
            <a:r>
              <a:rPr lang="en-US" altLang="zh-CN" sz="2800" b="1" kern="0" dirty="0">
                <a:latin typeface="+mn-ea"/>
                <a:ea typeface="+mn-ea"/>
              </a:rPr>
              <a:t>115800</a:t>
            </a:r>
          </a:p>
        </p:txBody>
      </p:sp>
    </p:spTree>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11BFAC34-04DA-45D2-83B5-4FA85B2B5E70}" type="slidenum">
              <a:rPr lang="en-US" altLang="zh-CN" sz="1400">
                <a:solidFill>
                  <a:srgbClr val="007A77"/>
                </a:solidFill>
              </a:rPr>
              <a:pPr algn="r" eaLnBrk="1" hangingPunct="1">
                <a:spcBef>
                  <a:spcPct val="0"/>
                </a:spcBef>
                <a:buClrTx/>
                <a:buSzTx/>
                <a:buFontTx/>
                <a:buNone/>
              </a:pPr>
              <a:t>174</a:t>
            </a:fld>
            <a:endParaRPr lang="en-US" altLang="zh-CN" sz="1400">
              <a:solidFill>
                <a:srgbClr val="007A77"/>
              </a:solidFill>
            </a:endParaRPr>
          </a:p>
        </p:txBody>
      </p:sp>
      <p:sp>
        <p:nvSpPr>
          <p:cNvPr id="181251"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lnSpc>
                <a:spcPct val="90000"/>
              </a:lnSpc>
              <a:buClr>
                <a:srgbClr val="FFCC00"/>
              </a:buClr>
              <a:buSzPct val="70000"/>
              <a:buFont typeface="Wingdings" pitchFamily="2" charset="2"/>
              <a:buNone/>
            </a:pPr>
            <a:r>
              <a:rPr lang="en-US" altLang="zh-CN" sz="1100" b="1" smtClean="0"/>
              <a:t>     </a:t>
            </a:r>
          </a:p>
          <a:p>
            <a:pPr marL="0" indent="0" eaLnBrk="1" hangingPunct="1">
              <a:lnSpc>
                <a:spcPct val="90000"/>
              </a:lnSpc>
              <a:buClr>
                <a:srgbClr val="FFCC00"/>
              </a:buClr>
              <a:buSzPct val="70000"/>
            </a:pPr>
            <a:r>
              <a:rPr lang="en-US" altLang="zh-CN" b="1" smtClean="0"/>
              <a:t> </a:t>
            </a:r>
            <a:r>
              <a:rPr lang="zh-CN" altLang="en-US" sz="2400" b="1" smtClean="0">
                <a:latin typeface="黑体" pitchFamily="2" charset="-122"/>
                <a:ea typeface="黑体" pitchFamily="2" charset="-122"/>
              </a:rPr>
              <a:t>递延收益的核算内容</a:t>
            </a:r>
          </a:p>
          <a:p>
            <a:pPr marL="0" indent="0" eaLnBrk="1" hangingPunct="1">
              <a:lnSpc>
                <a:spcPct val="90000"/>
              </a:lnSpc>
              <a:buClr>
                <a:srgbClr val="FFCC00"/>
              </a:buClr>
              <a:buSzPct val="70000"/>
              <a:buFont typeface="Wingdings" pitchFamily="2" charset="2"/>
              <a:buNone/>
            </a:pPr>
            <a:r>
              <a:rPr lang="zh-CN" altLang="en-US" sz="2400" b="1" smtClean="0">
                <a:latin typeface="黑体" pitchFamily="2" charset="-122"/>
                <a:ea typeface="黑体" pitchFamily="2" charset="-122"/>
              </a:rPr>
              <a:t>      小企业收到的政府补助按实际收到的金额或资产的公允价值计量。符合收益确认条件后转入营业外收入。</a:t>
            </a:r>
          </a:p>
          <a:p>
            <a:pPr marL="0" indent="0" eaLnBrk="1" hangingPunct="1">
              <a:lnSpc>
                <a:spcPct val="90000"/>
              </a:lnSpc>
              <a:buClr>
                <a:srgbClr val="FFCC00"/>
              </a:buClr>
              <a:buSzPct val="70000"/>
              <a:buFont typeface="Wingdings" pitchFamily="2" charset="2"/>
              <a:buNone/>
            </a:pPr>
            <a:endParaRPr lang="zh-CN" altLang="en-US" sz="2400" b="1" smtClean="0">
              <a:latin typeface="黑体" pitchFamily="2" charset="-122"/>
              <a:ea typeface="黑体" pitchFamily="2" charset="-122"/>
            </a:endParaRPr>
          </a:p>
          <a:p>
            <a:pPr marL="0" indent="0" eaLnBrk="1" hangingPunct="1">
              <a:lnSpc>
                <a:spcPct val="90000"/>
              </a:lnSpc>
              <a:buClr>
                <a:srgbClr val="FFCC00"/>
              </a:buClr>
              <a:buSzPct val="70000"/>
            </a:pPr>
            <a:r>
              <a:rPr lang="zh-CN" altLang="en-US" sz="2400" b="1" smtClean="0">
                <a:latin typeface="黑体" pitchFamily="2" charset="-122"/>
                <a:ea typeface="黑体" pitchFamily="2" charset="-122"/>
              </a:rPr>
              <a:t>递延收益的会计处理</a:t>
            </a:r>
          </a:p>
          <a:p>
            <a:pPr marL="0" indent="0" eaLnBrk="1" hangingPunct="1">
              <a:lnSpc>
                <a:spcPct val="90000"/>
              </a:lnSpc>
              <a:buClr>
                <a:srgbClr val="FFCC00"/>
              </a:buClr>
              <a:buSzPct val="70000"/>
              <a:buFont typeface="Wingdings" pitchFamily="2" charset="2"/>
              <a:buNone/>
            </a:pPr>
            <a:r>
              <a:rPr lang="zh-CN" altLang="en-US" sz="2400" b="1" smtClean="0">
                <a:latin typeface="黑体" pitchFamily="2" charset="-122"/>
                <a:ea typeface="黑体" pitchFamily="2" charset="-122"/>
              </a:rPr>
              <a:t>  例：</a:t>
            </a:r>
            <a:r>
              <a:rPr lang="en-US" altLang="zh-CN" sz="2400" b="1" smtClean="0">
                <a:latin typeface="黑体" pitchFamily="2" charset="-122"/>
                <a:ea typeface="黑体" pitchFamily="2" charset="-122"/>
              </a:rPr>
              <a:t>2010</a:t>
            </a:r>
            <a:r>
              <a:rPr lang="zh-CN" altLang="en-US" sz="2400" b="1" smtClean="0">
                <a:latin typeface="黑体" pitchFamily="2" charset="-122"/>
                <a:ea typeface="黑体" pitchFamily="2" charset="-122"/>
              </a:rPr>
              <a:t>年</a:t>
            </a:r>
            <a:r>
              <a:rPr lang="en-US" altLang="zh-CN" sz="2400" b="1" smtClean="0">
                <a:latin typeface="黑体" pitchFamily="2" charset="-122"/>
                <a:ea typeface="黑体" pitchFamily="2" charset="-122"/>
              </a:rPr>
              <a:t>1</a:t>
            </a:r>
            <a:r>
              <a:rPr lang="zh-CN" altLang="en-US" sz="2400" b="1" smtClean="0">
                <a:latin typeface="黑体" pitchFamily="2" charset="-122"/>
                <a:ea typeface="黑体" pitchFamily="2" charset="-122"/>
              </a:rPr>
              <a:t>月</a:t>
            </a:r>
            <a:r>
              <a:rPr lang="en-US" altLang="zh-CN" sz="2400" b="1" smtClean="0">
                <a:latin typeface="黑体" pitchFamily="2" charset="-122"/>
                <a:ea typeface="黑体" pitchFamily="2" charset="-122"/>
              </a:rPr>
              <a:t>1</a:t>
            </a:r>
            <a:r>
              <a:rPr lang="zh-CN" altLang="en-US" sz="2400" b="1" smtClean="0">
                <a:latin typeface="黑体" pitchFamily="2" charset="-122"/>
                <a:ea typeface="黑体" pitchFamily="2" charset="-122"/>
              </a:rPr>
              <a:t>日，某小企业为建造一项环保工程向银行贷款</a:t>
            </a:r>
            <a:r>
              <a:rPr lang="en-US" altLang="zh-CN" sz="2400" b="1" smtClean="0">
                <a:latin typeface="黑体" pitchFamily="2" charset="-122"/>
                <a:ea typeface="黑体" pitchFamily="2" charset="-122"/>
              </a:rPr>
              <a:t>300</a:t>
            </a:r>
            <a:r>
              <a:rPr lang="zh-CN" altLang="en-US" sz="2400" b="1" smtClean="0">
                <a:latin typeface="黑体" pitchFamily="2" charset="-122"/>
                <a:ea typeface="黑体" pitchFamily="2" charset="-122"/>
              </a:rPr>
              <a:t>万元，期限</a:t>
            </a:r>
            <a:r>
              <a:rPr lang="en-US" altLang="zh-CN" sz="2400" b="1" smtClean="0">
                <a:latin typeface="黑体" pitchFamily="2" charset="-122"/>
                <a:ea typeface="黑体" pitchFamily="2" charset="-122"/>
              </a:rPr>
              <a:t>2</a:t>
            </a:r>
            <a:r>
              <a:rPr lang="zh-CN" altLang="en-US" sz="2400" b="1" smtClean="0">
                <a:latin typeface="黑体" pitchFamily="2" charset="-122"/>
                <a:ea typeface="黑体" pitchFamily="2" charset="-122"/>
              </a:rPr>
              <a:t>年，年利率</a:t>
            </a:r>
            <a:r>
              <a:rPr lang="en-US" altLang="zh-CN" sz="2400" b="1" smtClean="0">
                <a:latin typeface="黑体" pitchFamily="2" charset="-122"/>
                <a:ea typeface="黑体" pitchFamily="2" charset="-122"/>
              </a:rPr>
              <a:t>6%</a:t>
            </a:r>
            <a:r>
              <a:rPr lang="zh-CN" altLang="en-US" sz="2400" b="1" smtClean="0">
                <a:latin typeface="黑体" pitchFamily="2" charset="-122"/>
                <a:ea typeface="黑体" pitchFamily="2" charset="-122"/>
              </a:rPr>
              <a:t>，年底，企业向政府提出财政贴息申请。经审核，政府同意给予企业年利率的</a:t>
            </a:r>
            <a:r>
              <a:rPr lang="en-US" altLang="zh-CN" sz="2400" b="1" smtClean="0">
                <a:latin typeface="黑体" pitchFamily="2" charset="-122"/>
                <a:ea typeface="黑体" pitchFamily="2" charset="-122"/>
              </a:rPr>
              <a:t>4%</a:t>
            </a:r>
            <a:r>
              <a:rPr lang="zh-CN" altLang="en-US" sz="2400" b="1" smtClean="0">
                <a:latin typeface="黑体" pitchFamily="2" charset="-122"/>
                <a:ea typeface="黑体" pitchFamily="2" charset="-122"/>
              </a:rPr>
              <a:t>财政贴息，计</a:t>
            </a:r>
            <a:r>
              <a:rPr lang="en-US" altLang="zh-CN" sz="2400" b="1" smtClean="0">
                <a:latin typeface="黑体" pitchFamily="2" charset="-122"/>
                <a:ea typeface="黑体" pitchFamily="2" charset="-122"/>
              </a:rPr>
              <a:t>24</a:t>
            </a:r>
            <a:r>
              <a:rPr lang="zh-CN" altLang="en-US" sz="2400" b="1" smtClean="0">
                <a:latin typeface="黑体" pitchFamily="2" charset="-122"/>
                <a:ea typeface="黑体" pitchFamily="2" charset="-122"/>
              </a:rPr>
              <a:t>万元，分两次支付。</a:t>
            </a:r>
            <a:r>
              <a:rPr lang="en-US" altLang="zh-CN" sz="2400" b="1" smtClean="0">
                <a:latin typeface="黑体" pitchFamily="2" charset="-122"/>
                <a:ea typeface="黑体" pitchFamily="2" charset="-122"/>
              </a:rPr>
              <a:t>2011</a:t>
            </a:r>
            <a:r>
              <a:rPr lang="zh-CN" altLang="en-US" sz="2400" b="1" smtClean="0">
                <a:latin typeface="黑体" pitchFamily="2" charset="-122"/>
                <a:ea typeface="黑体" pitchFamily="2" charset="-122"/>
              </a:rPr>
              <a:t>年</a:t>
            </a:r>
            <a:r>
              <a:rPr lang="en-US" altLang="zh-CN" sz="2400" b="1" smtClean="0">
                <a:latin typeface="黑体" pitchFamily="2" charset="-122"/>
                <a:ea typeface="黑体" pitchFamily="2" charset="-122"/>
              </a:rPr>
              <a:t>1</a:t>
            </a:r>
            <a:r>
              <a:rPr lang="zh-CN" altLang="en-US" sz="2400" b="1" smtClean="0">
                <a:latin typeface="黑体" pitchFamily="2" charset="-122"/>
                <a:ea typeface="黑体" pitchFamily="2" charset="-122"/>
              </a:rPr>
              <a:t>月</a:t>
            </a:r>
            <a:r>
              <a:rPr lang="en-US" altLang="zh-CN" sz="2400" b="1" smtClean="0">
                <a:latin typeface="黑体" pitchFamily="2" charset="-122"/>
                <a:ea typeface="黑体" pitchFamily="2" charset="-122"/>
              </a:rPr>
              <a:t>20</a:t>
            </a:r>
            <a:r>
              <a:rPr lang="zh-CN" altLang="en-US" sz="2400" b="1" smtClean="0">
                <a:latin typeface="黑体" pitchFamily="2" charset="-122"/>
                <a:ea typeface="黑体" pitchFamily="2" charset="-122"/>
              </a:rPr>
              <a:t>日，第一笔财政贴息资金</a:t>
            </a:r>
            <a:r>
              <a:rPr lang="en-US" altLang="zh-CN" sz="2400" b="1" smtClean="0">
                <a:latin typeface="黑体" pitchFamily="2" charset="-122"/>
                <a:ea typeface="黑体" pitchFamily="2" charset="-122"/>
              </a:rPr>
              <a:t>12</a:t>
            </a:r>
            <a:r>
              <a:rPr lang="zh-CN" altLang="en-US" sz="2400" b="1" smtClean="0">
                <a:latin typeface="黑体" pitchFamily="2" charset="-122"/>
                <a:ea typeface="黑体" pitchFamily="2" charset="-122"/>
              </a:rPr>
              <a:t>万元到账。</a:t>
            </a:r>
            <a:r>
              <a:rPr lang="en-US" altLang="zh-CN" sz="2400" b="1" smtClean="0">
                <a:latin typeface="黑体" pitchFamily="2" charset="-122"/>
                <a:ea typeface="黑体" pitchFamily="2" charset="-122"/>
              </a:rPr>
              <a:t>2011</a:t>
            </a:r>
            <a:r>
              <a:rPr lang="zh-CN" altLang="en-US" sz="2400" b="1" smtClean="0">
                <a:latin typeface="黑体" pitchFamily="2" charset="-122"/>
                <a:ea typeface="黑体" pitchFamily="2" charset="-122"/>
              </a:rPr>
              <a:t>年</a:t>
            </a:r>
            <a:r>
              <a:rPr lang="en-US" altLang="zh-CN" sz="2400" b="1" smtClean="0">
                <a:latin typeface="黑体" pitchFamily="2" charset="-122"/>
                <a:ea typeface="黑体" pitchFamily="2" charset="-122"/>
              </a:rPr>
              <a:t>7</a:t>
            </a:r>
            <a:r>
              <a:rPr lang="zh-CN" altLang="en-US" sz="2400" b="1" smtClean="0">
                <a:latin typeface="黑体" pitchFamily="2" charset="-122"/>
                <a:ea typeface="黑体" pitchFamily="2" charset="-122"/>
              </a:rPr>
              <a:t>月</a:t>
            </a:r>
            <a:r>
              <a:rPr lang="en-US" altLang="zh-CN" sz="2400" b="1" smtClean="0">
                <a:latin typeface="黑体" pitchFamily="2" charset="-122"/>
                <a:ea typeface="黑体" pitchFamily="2" charset="-122"/>
              </a:rPr>
              <a:t>1</a:t>
            </a:r>
            <a:r>
              <a:rPr lang="zh-CN" altLang="en-US" sz="2400" b="1" smtClean="0">
                <a:latin typeface="黑体" pitchFamily="2" charset="-122"/>
                <a:ea typeface="黑体" pitchFamily="2" charset="-122"/>
              </a:rPr>
              <a:t>日，工程完工，第二笔财政贴息资金</a:t>
            </a:r>
            <a:r>
              <a:rPr lang="en-US" altLang="zh-CN" sz="2400" b="1" smtClean="0">
                <a:latin typeface="黑体" pitchFamily="2" charset="-122"/>
                <a:ea typeface="黑体" pitchFamily="2" charset="-122"/>
              </a:rPr>
              <a:t>12</a:t>
            </a:r>
            <a:r>
              <a:rPr lang="zh-CN" altLang="en-US" sz="2400" b="1" smtClean="0">
                <a:latin typeface="黑体" pitchFamily="2" charset="-122"/>
                <a:ea typeface="黑体" pitchFamily="2" charset="-122"/>
              </a:rPr>
              <a:t>万元到账。工程使用寿命</a:t>
            </a:r>
            <a:r>
              <a:rPr lang="en-US" altLang="zh-CN" sz="2400" b="1" smtClean="0">
                <a:latin typeface="黑体" pitchFamily="2" charset="-122"/>
                <a:ea typeface="黑体" pitchFamily="2" charset="-122"/>
              </a:rPr>
              <a:t>10</a:t>
            </a:r>
            <a:r>
              <a:rPr lang="zh-CN" altLang="en-US" sz="2400" b="1" smtClean="0">
                <a:latin typeface="黑体" pitchFamily="2" charset="-122"/>
                <a:ea typeface="黑体" pitchFamily="2" charset="-122"/>
              </a:rPr>
              <a:t>年，采用直线法计提折旧（假设无残值）</a:t>
            </a:r>
          </a:p>
          <a:p>
            <a:pPr marL="0" indent="0" eaLnBrk="1" hangingPunct="1">
              <a:buFont typeface="Wingdings" pitchFamily="2" charset="2"/>
              <a:buNone/>
            </a:pPr>
            <a:endParaRPr lang="zh-CN" altLang="en-US" sz="2400" b="1" smtClean="0">
              <a:latin typeface="黑体" pitchFamily="2" charset="-122"/>
              <a:ea typeface="黑体" pitchFamily="2" charset="-122"/>
            </a:endParaRPr>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323850" y="692150"/>
            <a:ext cx="8496300" cy="579438"/>
          </a:xfrm>
          <a:prstGeom prst="rect">
            <a:avLst/>
          </a:prstGeom>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3200" b="1" smtClean="0">
                <a:solidFill>
                  <a:srgbClr val="FFCC00"/>
                </a:solidFill>
                <a:effectLst>
                  <a:outerShdw blurRad="38100" dist="38100" dir="2700000" algn="tl">
                    <a:srgbClr val="C0C0C0"/>
                  </a:outerShdw>
                </a:effectLst>
                <a:latin typeface="Garamond" pitchFamily="18" charset="0"/>
              </a:rPr>
              <a:t> </a:t>
            </a:r>
            <a:r>
              <a:rPr lang="zh-CN" altLang="en-US" sz="2400" b="1" smtClean="0">
                <a:latin typeface="Garamond" pitchFamily="18" charset="0"/>
                <a:ea typeface="黑体" pitchFamily="2" charset="-122"/>
              </a:rPr>
              <a:t>（三）递延收益（新增）</a:t>
            </a:r>
            <a:endParaRPr lang="zh-CN" altLang="en-US" sz="2400" smtClean="0">
              <a:ea typeface="黑体" pitchFamily="2" charset="-122"/>
            </a:endParaRPr>
          </a:p>
        </p:txBody>
      </p:sp>
    </p:spTree>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B776746B-74E1-44D9-99E8-A6D81263728D}" type="slidenum">
              <a:rPr lang="en-US" altLang="zh-CN" sz="1400">
                <a:solidFill>
                  <a:srgbClr val="007A77"/>
                </a:solidFill>
              </a:rPr>
              <a:pPr algn="r" eaLnBrk="1" hangingPunct="1">
                <a:spcBef>
                  <a:spcPct val="0"/>
                </a:spcBef>
                <a:buClrTx/>
                <a:buSzTx/>
                <a:buFontTx/>
                <a:buNone/>
              </a:pPr>
              <a:t>175</a:t>
            </a:fld>
            <a:endParaRPr lang="en-US" altLang="zh-CN" sz="1400">
              <a:solidFill>
                <a:srgbClr val="007A77"/>
              </a:solidFill>
            </a:endParaRPr>
          </a:p>
        </p:txBody>
      </p:sp>
      <p:sp>
        <p:nvSpPr>
          <p:cNvPr id="182275"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182277" name="矩形 2"/>
          <p:cNvSpPr>
            <a:spLocks noChangeArrowheads="1"/>
          </p:cNvSpPr>
          <p:nvPr/>
        </p:nvSpPr>
        <p:spPr bwMode="auto">
          <a:xfrm>
            <a:off x="611188" y="692150"/>
            <a:ext cx="8064500" cy="564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buClr>
                <a:srgbClr val="FFCC00"/>
              </a:buClr>
              <a:buSzPct val="70000"/>
              <a:buFontTx/>
              <a:buNone/>
            </a:pPr>
            <a:r>
              <a:rPr lang="zh-CN" altLang="en-US" sz="2400" b="1">
                <a:latin typeface="黑体" pitchFamily="2" charset="-122"/>
                <a:ea typeface="黑体" pitchFamily="2" charset="-122"/>
              </a:rPr>
              <a:t>（</a:t>
            </a:r>
            <a:r>
              <a:rPr lang="en-US" altLang="zh-CN" sz="2400" b="1">
                <a:latin typeface="黑体" pitchFamily="2" charset="-122"/>
                <a:ea typeface="黑体" pitchFamily="2" charset="-122"/>
              </a:rPr>
              <a:t>1</a:t>
            </a:r>
            <a:r>
              <a:rPr lang="zh-CN" altLang="en-US" sz="2400" b="1">
                <a:latin typeface="黑体" pitchFamily="2" charset="-122"/>
                <a:ea typeface="黑体" pitchFamily="2" charset="-122"/>
              </a:rPr>
              <a:t>）</a:t>
            </a:r>
            <a:r>
              <a:rPr lang="en-US" altLang="zh-CN" sz="2400" b="1">
                <a:latin typeface="黑体" pitchFamily="2" charset="-122"/>
                <a:ea typeface="黑体" pitchFamily="2" charset="-122"/>
              </a:rPr>
              <a:t>2011</a:t>
            </a:r>
            <a:r>
              <a:rPr lang="zh-CN" altLang="en-US" sz="2400" b="1">
                <a:latin typeface="黑体" pitchFamily="2" charset="-122"/>
                <a:ea typeface="黑体" pitchFamily="2" charset="-122"/>
              </a:rPr>
              <a:t>年</a:t>
            </a:r>
            <a:r>
              <a:rPr lang="en-US" altLang="zh-CN" sz="2400" b="1">
                <a:latin typeface="黑体" pitchFamily="2" charset="-122"/>
                <a:ea typeface="黑体" pitchFamily="2" charset="-122"/>
              </a:rPr>
              <a:t>1</a:t>
            </a:r>
            <a:r>
              <a:rPr lang="zh-CN" altLang="en-US" sz="2400" b="1">
                <a:latin typeface="黑体" pitchFamily="2" charset="-122"/>
                <a:ea typeface="黑体" pitchFamily="2" charset="-122"/>
              </a:rPr>
              <a:t>月</a:t>
            </a:r>
            <a:r>
              <a:rPr lang="en-US" altLang="zh-CN" sz="2400" b="1">
                <a:latin typeface="黑体" pitchFamily="2" charset="-122"/>
                <a:ea typeface="黑体" pitchFamily="2" charset="-122"/>
              </a:rPr>
              <a:t>20</a:t>
            </a:r>
            <a:r>
              <a:rPr lang="zh-CN" altLang="en-US" sz="2400" b="1">
                <a:latin typeface="黑体" pitchFamily="2" charset="-122"/>
                <a:ea typeface="黑体" pitchFamily="2" charset="-122"/>
              </a:rPr>
              <a:t>日，确认政府补助</a:t>
            </a:r>
          </a:p>
          <a:p>
            <a:pPr eaLnBrk="1" hangingPunct="1">
              <a:buClr>
                <a:srgbClr val="FFCC00"/>
              </a:buClr>
              <a:buSzPct val="70000"/>
              <a:buFontTx/>
              <a:buNone/>
            </a:pPr>
            <a:r>
              <a:rPr lang="zh-CN" altLang="en-US" sz="2400" b="1">
                <a:latin typeface="黑体" pitchFamily="2" charset="-122"/>
                <a:ea typeface="黑体" pitchFamily="2" charset="-122"/>
              </a:rPr>
              <a:t>      借：银行存款      </a:t>
            </a:r>
            <a:r>
              <a:rPr lang="en-US" altLang="zh-CN" sz="2400" b="1">
                <a:latin typeface="黑体" pitchFamily="2" charset="-122"/>
                <a:ea typeface="黑体" pitchFamily="2" charset="-122"/>
              </a:rPr>
              <a:t>120000</a:t>
            </a:r>
          </a:p>
          <a:p>
            <a:pPr eaLnBrk="1" hangingPunct="1">
              <a:buClr>
                <a:srgbClr val="FFCC00"/>
              </a:buClr>
              <a:buSzPct val="70000"/>
              <a:buFontTx/>
              <a:buNone/>
            </a:pPr>
            <a:r>
              <a:rPr lang="en-US" altLang="zh-CN" sz="2400" b="1">
                <a:latin typeface="黑体" pitchFamily="2" charset="-122"/>
                <a:ea typeface="黑体" pitchFamily="2" charset="-122"/>
              </a:rPr>
              <a:t>         </a:t>
            </a:r>
            <a:r>
              <a:rPr lang="zh-CN" altLang="en-US" sz="2400" b="1">
                <a:latin typeface="黑体" pitchFamily="2" charset="-122"/>
                <a:ea typeface="黑体" pitchFamily="2" charset="-122"/>
              </a:rPr>
              <a:t>贷：递延收益      </a:t>
            </a:r>
            <a:r>
              <a:rPr lang="en-US" altLang="zh-CN" sz="2400" b="1">
                <a:latin typeface="黑体" pitchFamily="2" charset="-122"/>
                <a:ea typeface="黑体" pitchFamily="2" charset="-122"/>
              </a:rPr>
              <a:t>120000</a:t>
            </a:r>
          </a:p>
          <a:p>
            <a:pPr eaLnBrk="1" hangingPunct="1">
              <a:buClr>
                <a:srgbClr val="FFCC00"/>
              </a:buClr>
              <a:buSzPct val="70000"/>
              <a:buFontTx/>
              <a:buNone/>
            </a:pPr>
            <a:endParaRPr lang="en-US" altLang="zh-CN" sz="2400" b="1">
              <a:latin typeface="黑体" pitchFamily="2" charset="-122"/>
              <a:ea typeface="黑体" pitchFamily="2" charset="-122"/>
            </a:endParaRPr>
          </a:p>
          <a:p>
            <a:pPr eaLnBrk="1" hangingPunct="1">
              <a:buClr>
                <a:srgbClr val="FFCC00"/>
              </a:buClr>
              <a:buSzPct val="70000"/>
              <a:buFontTx/>
              <a:buNone/>
            </a:pPr>
            <a:r>
              <a:rPr lang="zh-CN" altLang="en-US" sz="2400" b="1">
                <a:latin typeface="黑体" pitchFamily="2" charset="-122"/>
                <a:ea typeface="黑体" pitchFamily="2" charset="-122"/>
              </a:rPr>
              <a:t>（</a:t>
            </a:r>
            <a:r>
              <a:rPr lang="en-US" altLang="zh-CN" sz="2400" b="1">
                <a:latin typeface="黑体" pitchFamily="2" charset="-122"/>
                <a:ea typeface="黑体" pitchFamily="2" charset="-122"/>
              </a:rPr>
              <a:t>2</a:t>
            </a:r>
            <a:r>
              <a:rPr lang="zh-CN" altLang="en-US" sz="2400" b="1">
                <a:latin typeface="黑体" pitchFamily="2" charset="-122"/>
                <a:ea typeface="黑体" pitchFamily="2" charset="-122"/>
              </a:rPr>
              <a:t>）</a:t>
            </a:r>
            <a:r>
              <a:rPr lang="en-US" altLang="zh-CN" sz="2400" b="1">
                <a:latin typeface="黑体" pitchFamily="2" charset="-122"/>
                <a:ea typeface="黑体" pitchFamily="2" charset="-122"/>
              </a:rPr>
              <a:t>7</a:t>
            </a:r>
            <a:r>
              <a:rPr lang="zh-CN" altLang="en-US" sz="2400" b="1">
                <a:latin typeface="黑体" pitchFamily="2" charset="-122"/>
                <a:ea typeface="黑体" pitchFamily="2" charset="-122"/>
              </a:rPr>
              <a:t>月</a:t>
            </a:r>
            <a:r>
              <a:rPr lang="en-US" altLang="zh-CN" sz="2400" b="1">
                <a:latin typeface="黑体" pitchFamily="2" charset="-122"/>
                <a:ea typeface="黑体" pitchFamily="2" charset="-122"/>
              </a:rPr>
              <a:t>1</a:t>
            </a:r>
            <a:r>
              <a:rPr lang="zh-CN" altLang="en-US" sz="2400" b="1">
                <a:latin typeface="黑体" pitchFamily="2" charset="-122"/>
                <a:ea typeface="黑体" pitchFamily="2" charset="-122"/>
              </a:rPr>
              <a:t>日，确认政府补助                </a:t>
            </a:r>
          </a:p>
          <a:p>
            <a:pPr eaLnBrk="1" hangingPunct="1">
              <a:buClr>
                <a:srgbClr val="FFCC00"/>
              </a:buClr>
              <a:buSzPct val="70000"/>
              <a:buFontTx/>
              <a:buNone/>
            </a:pPr>
            <a:r>
              <a:rPr lang="zh-CN" altLang="en-US" sz="2400" b="1">
                <a:latin typeface="黑体" pitchFamily="2" charset="-122"/>
                <a:ea typeface="黑体" pitchFamily="2" charset="-122"/>
              </a:rPr>
              <a:t>       借：银行存款      </a:t>
            </a:r>
            <a:r>
              <a:rPr lang="en-US" altLang="zh-CN" sz="2400" b="1">
                <a:latin typeface="黑体" pitchFamily="2" charset="-122"/>
                <a:ea typeface="黑体" pitchFamily="2" charset="-122"/>
              </a:rPr>
              <a:t>120000</a:t>
            </a:r>
          </a:p>
          <a:p>
            <a:pPr eaLnBrk="1" hangingPunct="1">
              <a:buClr>
                <a:srgbClr val="FFCC00"/>
              </a:buClr>
              <a:buSzPct val="70000"/>
              <a:buFontTx/>
              <a:buNone/>
            </a:pPr>
            <a:r>
              <a:rPr lang="en-US" altLang="zh-CN" sz="2400" b="1">
                <a:latin typeface="黑体" pitchFamily="2" charset="-122"/>
                <a:ea typeface="黑体" pitchFamily="2" charset="-122"/>
              </a:rPr>
              <a:t>          </a:t>
            </a:r>
            <a:r>
              <a:rPr lang="zh-CN" altLang="en-US" sz="2400" b="1">
                <a:latin typeface="黑体" pitchFamily="2" charset="-122"/>
                <a:ea typeface="黑体" pitchFamily="2" charset="-122"/>
              </a:rPr>
              <a:t>贷：递延收益      </a:t>
            </a:r>
            <a:r>
              <a:rPr lang="en-US" altLang="zh-CN" sz="2400" b="1">
                <a:latin typeface="黑体" pitchFamily="2" charset="-122"/>
                <a:ea typeface="黑体" pitchFamily="2" charset="-122"/>
              </a:rPr>
              <a:t>120000</a:t>
            </a:r>
          </a:p>
          <a:p>
            <a:pPr eaLnBrk="1" hangingPunct="1">
              <a:buClr>
                <a:srgbClr val="FFCC00"/>
              </a:buClr>
              <a:buSzPct val="70000"/>
              <a:buFontTx/>
              <a:buNone/>
            </a:pPr>
            <a:endParaRPr lang="en-US" altLang="zh-CN" sz="2400" b="1">
              <a:latin typeface="黑体" pitchFamily="2" charset="-122"/>
              <a:ea typeface="黑体" pitchFamily="2" charset="-122"/>
            </a:endParaRPr>
          </a:p>
          <a:p>
            <a:pPr eaLnBrk="1" hangingPunct="1">
              <a:buClr>
                <a:srgbClr val="FFCC00"/>
              </a:buClr>
              <a:buSzPct val="70000"/>
              <a:buFontTx/>
              <a:buNone/>
            </a:pPr>
            <a:r>
              <a:rPr lang="zh-CN" altLang="en-US" sz="2400" b="1">
                <a:latin typeface="黑体" pitchFamily="2" charset="-122"/>
                <a:ea typeface="黑体" pitchFamily="2" charset="-122"/>
              </a:rPr>
              <a:t>（</a:t>
            </a:r>
            <a:r>
              <a:rPr lang="en-US" altLang="zh-CN" sz="2400" b="1">
                <a:latin typeface="黑体" pitchFamily="2" charset="-122"/>
                <a:ea typeface="黑体" pitchFamily="2" charset="-122"/>
              </a:rPr>
              <a:t>3</a:t>
            </a:r>
            <a:r>
              <a:rPr lang="zh-CN" altLang="en-US" sz="2400" b="1">
                <a:latin typeface="黑体" pitchFamily="2" charset="-122"/>
                <a:ea typeface="黑体" pitchFamily="2" charset="-122"/>
              </a:rPr>
              <a:t>）</a:t>
            </a:r>
            <a:r>
              <a:rPr lang="en-US" altLang="zh-CN" sz="2400" b="1">
                <a:latin typeface="黑体" pitchFamily="2" charset="-122"/>
                <a:ea typeface="黑体" pitchFamily="2" charset="-122"/>
              </a:rPr>
              <a:t>7</a:t>
            </a:r>
            <a:r>
              <a:rPr lang="zh-CN" altLang="en-US" sz="2400" b="1">
                <a:latin typeface="黑体" pitchFamily="2" charset="-122"/>
                <a:ea typeface="黑体" pitchFamily="2" charset="-122"/>
              </a:rPr>
              <a:t>月</a:t>
            </a:r>
            <a:r>
              <a:rPr lang="en-US" altLang="zh-CN" sz="2400" b="1">
                <a:latin typeface="黑体" pitchFamily="2" charset="-122"/>
                <a:ea typeface="黑体" pitchFamily="2" charset="-122"/>
              </a:rPr>
              <a:t>1</a:t>
            </a:r>
            <a:r>
              <a:rPr lang="zh-CN" altLang="en-US" sz="2400" b="1">
                <a:latin typeface="黑体" pitchFamily="2" charset="-122"/>
                <a:ea typeface="黑体" pitchFamily="2" charset="-122"/>
              </a:rPr>
              <a:t>日，工程完工，分配递延收益 </a:t>
            </a:r>
          </a:p>
          <a:p>
            <a:pPr eaLnBrk="1" hangingPunct="1">
              <a:buClr>
                <a:srgbClr val="FFCC00"/>
              </a:buClr>
              <a:buSzPct val="70000"/>
              <a:buFontTx/>
              <a:buNone/>
            </a:pPr>
            <a:r>
              <a:rPr lang="zh-CN" altLang="en-US" sz="2400" b="1">
                <a:latin typeface="黑体" pitchFamily="2" charset="-122"/>
                <a:ea typeface="黑体" pitchFamily="2" charset="-122"/>
              </a:rPr>
              <a:t>    自</a:t>
            </a:r>
            <a:r>
              <a:rPr lang="en-US" altLang="zh-CN" sz="2400" b="1">
                <a:latin typeface="黑体" pitchFamily="2" charset="-122"/>
                <a:ea typeface="黑体" pitchFamily="2" charset="-122"/>
              </a:rPr>
              <a:t>2011</a:t>
            </a:r>
            <a:r>
              <a:rPr lang="zh-CN" altLang="en-US" sz="2400" b="1">
                <a:latin typeface="黑体" pitchFamily="2" charset="-122"/>
                <a:ea typeface="黑体" pitchFamily="2" charset="-122"/>
              </a:rPr>
              <a:t>年</a:t>
            </a:r>
            <a:r>
              <a:rPr lang="en-US" altLang="zh-CN" sz="2400" b="1">
                <a:latin typeface="黑体" pitchFamily="2" charset="-122"/>
                <a:ea typeface="黑体" pitchFamily="2" charset="-122"/>
              </a:rPr>
              <a:t>7</a:t>
            </a:r>
            <a:r>
              <a:rPr lang="zh-CN" altLang="en-US" sz="2400" b="1">
                <a:latin typeface="黑体" pitchFamily="2" charset="-122"/>
                <a:ea typeface="黑体" pitchFamily="2" charset="-122"/>
              </a:rPr>
              <a:t>月</a:t>
            </a:r>
            <a:r>
              <a:rPr lang="en-US" altLang="zh-CN" sz="2400" b="1">
                <a:latin typeface="黑体" pitchFamily="2" charset="-122"/>
                <a:ea typeface="黑体" pitchFamily="2" charset="-122"/>
              </a:rPr>
              <a:t>1</a:t>
            </a:r>
            <a:r>
              <a:rPr lang="zh-CN" altLang="en-US" sz="2400" b="1">
                <a:latin typeface="黑体" pitchFamily="2" charset="-122"/>
                <a:ea typeface="黑体" pitchFamily="2" charset="-122"/>
              </a:rPr>
              <a:t>日起，每个资产负债表日（月末）账务处理如下：</a:t>
            </a:r>
          </a:p>
          <a:p>
            <a:pPr eaLnBrk="1" hangingPunct="1">
              <a:buClr>
                <a:srgbClr val="FFCC00"/>
              </a:buClr>
              <a:buSzPct val="70000"/>
              <a:buFontTx/>
              <a:buNone/>
            </a:pPr>
            <a:r>
              <a:rPr lang="zh-CN" altLang="en-US" sz="2400" b="1">
                <a:latin typeface="黑体" pitchFamily="2" charset="-122"/>
                <a:ea typeface="黑体" pitchFamily="2" charset="-122"/>
              </a:rPr>
              <a:t>        借：递延收益      </a:t>
            </a:r>
            <a:r>
              <a:rPr lang="en-US" altLang="zh-CN" sz="2400" b="1">
                <a:latin typeface="黑体" pitchFamily="2" charset="-122"/>
                <a:ea typeface="黑体" pitchFamily="2" charset="-122"/>
              </a:rPr>
              <a:t>2000</a:t>
            </a:r>
          </a:p>
          <a:p>
            <a:pPr eaLnBrk="1" hangingPunct="1">
              <a:buClr>
                <a:srgbClr val="FFCC00"/>
              </a:buClr>
              <a:buSzPct val="70000"/>
              <a:buFontTx/>
              <a:buNone/>
            </a:pPr>
            <a:r>
              <a:rPr lang="en-US" altLang="zh-CN" sz="2400" b="1">
                <a:latin typeface="黑体" pitchFamily="2" charset="-122"/>
                <a:ea typeface="黑体" pitchFamily="2" charset="-122"/>
              </a:rPr>
              <a:t>           </a:t>
            </a:r>
            <a:r>
              <a:rPr lang="zh-CN" altLang="en-US" sz="2400" b="1">
                <a:latin typeface="黑体" pitchFamily="2" charset="-122"/>
                <a:ea typeface="黑体" pitchFamily="2" charset="-122"/>
              </a:rPr>
              <a:t>贷：营业外收入      </a:t>
            </a:r>
            <a:r>
              <a:rPr lang="en-US" altLang="zh-CN" sz="2400" b="1">
                <a:latin typeface="黑体" pitchFamily="2" charset="-122"/>
                <a:ea typeface="黑体" pitchFamily="2" charset="-122"/>
              </a:rPr>
              <a:t>2000</a:t>
            </a:r>
          </a:p>
        </p:txBody>
      </p:sp>
    </p:spTree>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70CA82F8-9700-4BF2-B6AA-D79587993A2E}" type="slidenum">
              <a:rPr lang="en-US" altLang="zh-CN" sz="1400">
                <a:solidFill>
                  <a:srgbClr val="007A77"/>
                </a:solidFill>
              </a:rPr>
              <a:pPr algn="r" eaLnBrk="1" hangingPunct="1">
                <a:spcBef>
                  <a:spcPct val="0"/>
                </a:spcBef>
                <a:buClrTx/>
                <a:buSzTx/>
                <a:buFontTx/>
                <a:buNone/>
              </a:pPr>
              <a:t>176</a:t>
            </a:fld>
            <a:endParaRPr lang="en-US" altLang="zh-CN" sz="1400">
              <a:solidFill>
                <a:srgbClr val="007A77"/>
              </a:solidFill>
            </a:endParaRPr>
          </a:p>
        </p:txBody>
      </p:sp>
      <p:sp>
        <p:nvSpPr>
          <p:cNvPr id="183299"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183301" name="矩形 2"/>
          <p:cNvSpPr>
            <a:spLocks noChangeArrowheads="1"/>
          </p:cNvSpPr>
          <p:nvPr/>
        </p:nvSpPr>
        <p:spPr bwMode="auto">
          <a:xfrm>
            <a:off x="468313" y="692150"/>
            <a:ext cx="8207375" cy="458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lnSpc>
                <a:spcPct val="90000"/>
              </a:lnSpc>
              <a:buClr>
                <a:srgbClr val="FFCC00"/>
              </a:buClr>
              <a:buSzPct val="70000"/>
              <a:buFontTx/>
              <a:buNone/>
            </a:pPr>
            <a:r>
              <a:rPr lang="zh-CN" altLang="en-US" sz="2400" b="1">
                <a:solidFill>
                  <a:schemeClr val="hlink"/>
                </a:solidFill>
                <a:latin typeface="黑体" pitchFamily="2" charset="-122"/>
                <a:ea typeface="黑体" pitchFamily="2" charset="-122"/>
              </a:rPr>
              <a:t>*  与</a:t>
            </a:r>
            <a:r>
              <a:rPr lang="en-US" altLang="zh-CN" sz="2400" b="1">
                <a:solidFill>
                  <a:schemeClr val="hlink"/>
                </a:solidFill>
                <a:latin typeface="黑体" pitchFamily="2" charset="-122"/>
                <a:ea typeface="黑体" pitchFamily="2" charset="-122"/>
              </a:rPr>
              <a:t>《</a:t>
            </a:r>
            <a:r>
              <a:rPr lang="zh-CN" altLang="en-US" sz="2400" b="1">
                <a:solidFill>
                  <a:schemeClr val="hlink"/>
                </a:solidFill>
                <a:latin typeface="黑体" pitchFamily="2" charset="-122"/>
                <a:ea typeface="黑体" pitchFamily="2" charset="-122"/>
              </a:rPr>
              <a:t>企业会计准则</a:t>
            </a:r>
            <a:r>
              <a:rPr lang="en-US" altLang="zh-CN" sz="2400" b="1">
                <a:solidFill>
                  <a:schemeClr val="hlink"/>
                </a:solidFill>
                <a:latin typeface="黑体" pitchFamily="2" charset="-122"/>
                <a:ea typeface="黑体" pitchFamily="2" charset="-122"/>
              </a:rPr>
              <a:t>》</a:t>
            </a:r>
            <a:r>
              <a:rPr lang="zh-CN" altLang="en-US" sz="2400" b="1">
                <a:solidFill>
                  <a:schemeClr val="hlink"/>
                </a:solidFill>
                <a:latin typeface="黑体" pitchFamily="2" charset="-122"/>
                <a:ea typeface="黑体" pitchFamily="2" charset="-122"/>
              </a:rPr>
              <a:t>差异比较</a:t>
            </a:r>
          </a:p>
          <a:p>
            <a:pPr eaLnBrk="1" hangingPunct="1">
              <a:lnSpc>
                <a:spcPct val="90000"/>
              </a:lnSpc>
              <a:buClr>
                <a:srgbClr val="FFCC00"/>
              </a:buClr>
              <a:buSzPct val="70000"/>
              <a:buFontTx/>
              <a:buNone/>
            </a:pPr>
            <a:r>
              <a:rPr lang="zh-CN" altLang="en-US" sz="2400" b="1">
                <a:latin typeface="黑体" pitchFamily="2" charset="-122"/>
                <a:ea typeface="黑体" pitchFamily="2" charset="-122"/>
              </a:rPr>
              <a:t>     </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小企业会计准则</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中，非流动负债不包括应付债券的计量，长期借款按未来应付金额入账，持有期间按银行规定利率计息，形成的借款费用资本化时，停止的时间点为固定资产办理竣工决算，对非正常停工的利息处理未进行规定。小企业的长期应付款按未来应付金额入账，持有期间不计息。</a:t>
            </a:r>
          </a:p>
          <a:p>
            <a:pPr eaLnBrk="1" hangingPunct="1">
              <a:lnSpc>
                <a:spcPct val="90000"/>
              </a:lnSpc>
              <a:buClr>
                <a:srgbClr val="FFCC00"/>
              </a:buClr>
              <a:buSzPct val="70000"/>
              <a:buFontTx/>
              <a:buNone/>
            </a:pPr>
            <a:endParaRPr lang="zh-CN" altLang="en-US" sz="2400" b="1">
              <a:latin typeface="黑体" pitchFamily="2" charset="-122"/>
              <a:ea typeface="黑体" pitchFamily="2" charset="-122"/>
            </a:endParaRPr>
          </a:p>
          <a:p>
            <a:pPr eaLnBrk="1" hangingPunct="1">
              <a:lnSpc>
                <a:spcPct val="90000"/>
              </a:lnSpc>
              <a:buClr>
                <a:srgbClr val="FFCC00"/>
              </a:buClr>
              <a:buSzPct val="70000"/>
              <a:buFontTx/>
              <a:buNone/>
            </a:pPr>
            <a:r>
              <a:rPr lang="zh-CN" altLang="en-US" sz="2400" b="1">
                <a:latin typeface="黑体" pitchFamily="2" charset="-122"/>
                <a:ea typeface="黑体" pitchFamily="2" charset="-122"/>
              </a:rPr>
              <a:t>     </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企业会计准则</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中应付债券、长期应付款等非流动负债的入账价值为按实际利率折算后的现值，负债期间按实际利率计息，按摊余成本进行后续计量，借款费用在非正常停工期间不予资本化，停止资本化的时间点为固定资产达到预定可使用状态。</a:t>
            </a:r>
          </a:p>
        </p:txBody>
      </p:sp>
    </p:spTree>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6BD99B91-C198-4F58-8292-5F64411290EC}" type="slidenum">
              <a:rPr lang="en-US" altLang="zh-CN" sz="1400">
                <a:solidFill>
                  <a:srgbClr val="007A77"/>
                </a:solidFill>
              </a:rPr>
              <a:pPr algn="r" eaLnBrk="1" hangingPunct="1">
                <a:spcBef>
                  <a:spcPct val="0"/>
                </a:spcBef>
                <a:buClrTx/>
                <a:buSzTx/>
                <a:buFontTx/>
                <a:buNone/>
              </a:pPr>
              <a:t>177</a:t>
            </a:fld>
            <a:endParaRPr lang="en-US" altLang="zh-CN" sz="1400">
              <a:solidFill>
                <a:srgbClr val="007A77"/>
              </a:solidFill>
            </a:endParaRPr>
          </a:p>
        </p:txBody>
      </p:sp>
      <p:sp>
        <p:nvSpPr>
          <p:cNvPr id="184323" name="Rectangle 2"/>
          <p:cNvSpPr>
            <a:spLocks noGrp="1" noRot="1" noChangeArrowheads="1"/>
          </p:cNvSpPr>
          <p:nvPr>
            <p:ph type="title" idx="4294967295"/>
          </p:nvPr>
        </p:nvSpPr>
        <p:spPr>
          <a:xfrm>
            <a:off x="250825" y="620713"/>
            <a:ext cx="8540750" cy="1223962"/>
          </a:xfrm>
        </p:spPr>
        <p:txBody>
          <a:bodyPr/>
          <a:lstStyle/>
          <a:p>
            <a:pPr eaLnBrk="1" hangingPunct="1"/>
            <a:r>
              <a:rPr lang="en-US" altLang="zh-CN" sz="2000" b="1" smtClean="0"/>
              <a:t/>
            </a:r>
            <a:br>
              <a:rPr lang="en-US" altLang="zh-CN" sz="2000" b="1" smtClean="0"/>
            </a:br>
            <a:r>
              <a:rPr lang="zh-CN" altLang="en-US" sz="2800" b="1" smtClean="0">
                <a:latin typeface="黑体" pitchFamily="2" charset="-122"/>
                <a:ea typeface="黑体" pitchFamily="2" charset="-122"/>
              </a:rPr>
              <a:t>第四章     所有者权益</a:t>
            </a:r>
            <a:r>
              <a:rPr lang="zh-CN" altLang="en-US" sz="3600" b="1" smtClean="0"/>
              <a:t>  </a:t>
            </a:r>
          </a:p>
        </p:txBody>
      </p:sp>
      <p:sp>
        <p:nvSpPr>
          <p:cNvPr id="184324" name="Rectangle 3"/>
          <p:cNvSpPr>
            <a:spLocks noGrp="1" noRot="1" noChangeArrowheads="1"/>
          </p:cNvSpPr>
          <p:nvPr>
            <p:ph type="body" idx="4294967295"/>
          </p:nvPr>
        </p:nvSpPr>
        <p:spPr>
          <a:xfrm>
            <a:off x="301625" y="4221163"/>
            <a:ext cx="8540750" cy="1878012"/>
          </a:xfrm>
        </p:spPr>
        <p:txBody>
          <a:bodyPr/>
          <a:lstStyle/>
          <a:p>
            <a:pPr marL="0" indent="0" eaLnBrk="1" hangingPunct="1">
              <a:buFont typeface="Wingdings" pitchFamily="2" charset="2"/>
              <a:buNone/>
            </a:pPr>
            <a:r>
              <a:rPr lang="en-US" altLang="zh-CN" sz="2400" b="1" smtClean="0"/>
              <a:t>                                   </a:t>
            </a:r>
          </a:p>
        </p:txBody>
      </p:sp>
      <p:sp>
        <p:nvSpPr>
          <p:cNvPr id="2" name="矩形 1"/>
          <p:cNvSpPr/>
          <p:nvPr/>
        </p:nvSpPr>
        <p:spPr>
          <a:xfrm>
            <a:off x="611188" y="2060575"/>
            <a:ext cx="7848600" cy="2733675"/>
          </a:xfrm>
          <a:prstGeom prst="rect">
            <a:avLst/>
          </a:prstGeom>
        </p:spPr>
        <p:txBody>
          <a:bodyPr>
            <a:spAutoFit/>
          </a:bodyPr>
          <a:lstStyle>
            <a:lvl1pPr marL="342900" indent="-3429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spcBef>
                <a:spcPct val="20000"/>
              </a:spcBef>
              <a:buClr>
                <a:srgbClr val="FFCC00"/>
              </a:buClr>
              <a:buSzPct val="70000"/>
              <a:defRPr/>
            </a:pPr>
            <a:r>
              <a:rPr lang="zh-CN" altLang="en-US" sz="2800" b="1" smtClean="0">
                <a:solidFill>
                  <a:srgbClr val="FFCC00"/>
                </a:solidFill>
                <a:effectLst>
                  <a:outerShdw blurRad="38100" dist="38100" dir="2700000" algn="tl">
                    <a:srgbClr val="C0C0C0"/>
                  </a:outerShdw>
                </a:effectLst>
                <a:latin typeface="Garamond" pitchFamily="18" charset="0"/>
                <a:ea typeface="华文中宋" pitchFamily="2" charset="-122"/>
              </a:rPr>
              <a:t>                     </a:t>
            </a:r>
            <a:r>
              <a:rPr lang="zh-CN" altLang="en-US" sz="2800" b="1" smtClean="0">
                <a:latin typeface="宋体" pitchFamily="2" charset="-122"/>
              </a:rPr>
              <a:t>（第</a:t>
            </a:r>
            <a:r>
              <a:rPr lang="en-US" altLang="zh-CN" sz="2800" b="1" smtClean="0">
                <a:latin typeface="宋体" pitchFamily="2" charset="-122"/>
              </a:rPr>
              <a:t>53</a:t>
            </a:r>
            <a:r>
              <a:rPr lang="zh-CN" altLang="en-US" sz="2800" b="1" smtClean="0">
                <a:latin typeface="宋体" pitchFamily="2" charset="-122"/>
              </a:rPr>
              <a:t>条至第</a:t>
            </a:r>
            <a:r>
              <a:rPr lang="en-US" altLang="zh-CN" sz="2800" b="1" smtClean="0">
                <a:latin typeface="宋体" pitchFamily="2" charset="-122"/>
              </a:rPr>
              <a:t>57</a:t>
            </a:r>
            <a:r>
              <a:rPr lang="zh-CN" altLang="en-US" sz="2800" b="1" smtClean="0">
                <a:latin typeface="宋体" pitchFamily="2" charset="-122"/>
              </a:rPr>
              <a:t>条）</a:t>
            </a:r>
          </a:p>
          <a:p>
            <a:pPr eaLnBrk="1" hangingPunct="1">
              <a:spcBef>
                <a:spcPct val="20000"/>
              </a:spcBef>
              <a:buClr>
                <a:srgbClr val="FFCC00"/>
              </a:buClr>
              <a:buSzPct val="70000"/>
              <a:defRPr/>
            </a:pPr>
            <a:endParaRPr lang="zh-CN" altLang="en-US" sz="1100" b="1" smtClean="0">
              <a:latin typeface="宋体" pitchFamily="2" charset="-122"/>
            </a:endParaRPr>
          </a:p>
          <a:p>
            <a:pPr eaLnBrk="1" hangingPunct="1">
              <a:spcBef>
                <a:spcPct val="20000"/>
              </a:spcBef>
              <a:buClr>
                <a:srgbClr val="FFCC00"/>
              </a:buClr>
              <a:buSzPct val="70000"/>
              <a:defRPr/>
            </a:pPr>
            <a:r>
              <a:rPr lang="zh-CN" altLang="en-US" sz="3200" b="1" smtClean="0">
                <a:latin typeface="宋体" pitchFamily="2" charset="-122"/>
              </a:rPr>
              <a:t>重点关注：</a:t>
            </a:r>
            <a:endParaRPr lang="en-US" altLang="zh-CN" sz="3200" b="1" smtClean="0">
              <a:latin typeface="宋体" pitchFamily="2" charset="-122"/>
            </a:endParaRPr>
          </a:p>
          <a:p>
            <a:pPr eaLnBrk="1" hangingPunct="1">
              <a:spcBef>
                <a:spcPct val="20000"/>
              </a:spcBef>
              <a:buClr>
                <a:srgbClr val="FFCC00"/>
              </a:buClr>
              <a:buSzPct val="70000"/>
              <a:defRPr/>
            </a:pPr>
            <a:endParaRPr lang="zh-CN" altLang="en-US" sz="1100" b="1" smtClean="0">
              <a:latin typeface="宋体" pitchFamily="2" charset="-122"/>
            </a:endParaRPr>
          </a:p>
          <a:p>
            <a:pPr eaLnBrk="1" hangingPunct="1">
              <a:spcBef>
                <a:spcPct val="20000"/>
              </a:spcBef>
              <a:buClr>
                <a:srgbClr val="FFCC00"/>
              </a:buClr>
              <a:buSzPct val="70000"/>
              <a:buFont typeface="Wingdings" pitchFamily="2" charset="2"/>
              <a:buChar char="v"/>
              <a:defRPr/>
            </a:pPr>
            <a:r>
              <a:rPr lang="zh-CN" altLang="en-US" sz="2800" b="1" smtClean="0">
                <a:latin typeface="宋体" pitchFamily="2" charset="-122"/>
              </a:rPr>
              <a:t> 资本公积反映资本溢价</a:t>
            </a:r>
          </a:p>
          <a:p>
            <a:pPr eaLnBrk="1" hangingPunct="1">
              <a:spcBef>
                <a:spcPct val="20000"/>
              </a:spcBef>
              <a:buClr>
                <a:srgbClr val="FFCC00"/>
              </a:buClr>
              <a:buSzPct val="70000"/>
              <a:buFont typeface="Wingdings" pitchFamily="2" charset="2"/>
              <a:buChar char="v"/>
              <a:defRPr/>
            </a:pPr>
            <a:endParaRPr lang="zh-CN" altLang="en-US" sz="1100" b="1" smtClean="0">
              <a:latin typeface="宋体" pitchFamily="2" charset="-122"/>
            </a:endParaRPr>
          </a:p>
          <a:p>
            <a:pPr eaLnBrk="1" hangingPunct="1">
              <a:spcBef>
                <a:spcPct val="20000"/>
              </a:spcBef>
              <a:buClr>
                <a:srgbClr val="FFCC00"/>
              </a:buClr>
              <a:buSzPct val="70000"/>
              <a:buFont typeface="Wingdings" pitchFamily="2" charset="2"/>
              <a:buChar char="v"/>
              <a:defRPr/>
            </a:pPr>
            <a:r>
              <a:rPr lang="zh-CN" altLang="en-US" sz="2800" b="1" smtClean="0">
                <a:latin typeface="宋体" pitchFamily="2" charset="-122"/>
              </a:rPr>
              <a:t> 资本公积不得弥补亏损</a:t>
            </a:r>
          </a:p>
        </p:txBody>
      </p:sp>
    </p:spTree>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2"/>
          <p:cNvSpPr>
            <a:spLocks noGrp="1" noRot="1" noChangeArrowheads="1"/>
          </p:cNvSpPr>
          <p:nvPr>
            <p:ph type="title"/>
          </p:nvPr>
        </p:nvSpPr>
        <p:spPr>
          <a:xfrm>
            <a:off x="301625" y="609600"/>
            <a:ext cx="8540750" cy="803275"/>
          </a:xfrm>
        </p:spPr>
        <p:txBody>
          <a:bodyPr/>
          <a:lstStyle/>
          <a:p>
            <a:r>
              <a:rPr lang="zh-CN" altLang="en-US" sz="2800" smtClean="0">
                <a:ea typeface="黑体" pitchFamily="2" charset="-122"/>
              </a:rPr>
              <a:t>新旧准则中所有者权益确认与计量的比较</a:t>
            </a:r>
          </a:p>
        </p:txBody>
      </p:sp>
      <p:sp>
        <p:nvSpPr>
          <p:cNvPr id="185347" name="Rectangle 3"/>
          <p:cNvSpPr>
            <a:spLocks noGrp="1" noRot="1" noChangeArrowheads="1"/>
          </p:cNvSpPr>
          <p:nvPr>
            <p:ph type="body" idx="1"/>
          </p:nvPr>
        </p:nvSpPr>
        <p:spPr>
          <a:xfrm>
            <a:off x="179388" y="1484313"/>
            <a:ext cx="8785225" cy="4824412"/>
          </a:xfrm>
        </p:spPr>
        <p:txBody>
          <a:bodyPr/>
          <a:lstStyle/>
          <a:p>
            <a:r>
              <a:rPr lang="en-US" altLang="zh-CN" sz="2400" smtClean="0">
                <a:latin typeface="黑体" pitchFamily="2" charset="-122"/>
                <a:ea typeface="黑体" pitchFamily="2" charset="-122"/>
              </a:rPr>
              <a:t>1</a:t>
            </a:r>
            <a:r>
              <a:rPr lang="zh-CN" altLang="en-US" sz="2400" smtClean="0">
                <a:latin typeface="黑体" pitchFamily="2" charset="-122"/>
                <a:ea typeface="黑体" pitchFamily="2" charset="-122"/>
              </a:rPr>
              <a:t>、新准则规定：资本公积仅包括资本溢价（或股本溢价）；</a:t>
            </a:r>
          </a:p>
          <a:p>
            <a:endParaRPr lang="zh-CN" altLang="en-US" sz="2400" smtClean="0">
              <a:latin typeface="黑体" pitchFamily="2" charset="-122"/>
              <a:ea typeface="黑体" pitchFamily="2" charset="-122"/>
            </a:endParaRPr>
          </a:p>
          <a:p>
            <a:r>
              <a:rPr lang="en-US" altLang="zh-CN" sz="2400" smtClean="0">
                <a:latin typeface="黑体" pitchFamily="2" charset="-122"/>
                <a:ea typeface="黑体" pitchFamily="2" charset="-122"/>
              </a:rPr>
              <a:t>2</a:t>
            </a:r>
            <a:r>
              <a:rPr lang="zh-CN" altLang="en-US" sz="2400" smtClean="0">
                <a:latin typeface="黑体" pitchFamily="2" charset="-122"/>
                <a:ea typeface="黑体" pitchFamily="2" charset="-122"/>
              </a:rPr>
              <a:t>、新准则不允许计提法定公益金。</a:t>
            </a:r>
          </a:p>
          <a:p>
            <a:endParaRPr lang="zh-CN" altLang="en-US" sz="2400" smtClean="0">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E7ED7812-0BD7-46CD-A78F-EC86F13A6D4B}" type="slidenum">
              <a:rPr lang="en-US" altLang="zh-CN" sz="1400">
                <a:solidFill>
                  <a:srgbClr val="007A77"/>
                </a:solidFill>
              </a:rPr>
              <a:pPr algn="r" eaLnBrk="1" hangingPunct="1">
                <a:spcBef>
                  <a:spcPct val="0"/>
                </a:spcBef>
                <a:buClrTx/>
                <a:buSzTx/>
                <a:buFontTx/>
                <a:buNone/>
              </a:pPr>
              <a:t>179</a:t>
            </a:fld>
            <a:endParaRPr lang="en-US" altLang="zh-CN" sz="1400">
              <a:solidFill>
                <a:srgbClr val="007A77"/>
              </a:solidFill>
            </a:endParaRPr>
          </a:p>
        </p:txBody>
      </p:sp>
      <p:sp>
        <p:nvSpPr>
          <p:cNvPr id="186371"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186372" name="矩形 1"/>
          <p:cNvSpPr>
            <a:spLocks noChangeArrowheads="1"/>
          </p:cNvSpPr>
          <p:nvPr/>
        </p:nvSpPr>
        <p:spPr bwMode="auto">
          <a:xfrm>
            <a:off x="468313" y="692150"/>
            <a:ext cx="8207375" cy="534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lnSpc>
                <a:spcPct val="80000"/>
              </a:lnSpc>
              <a:buClr>
                <a:srgbClr val="FFCC00"/>
              </a:buClr>
              <a:buSzPct val="70000"/>
              <a:buFontTx/>
              <a:buNone/>
            </a:pPr>
            <a:r>
              <a:rPr lang="zh-CN" altLang="en-US" sz="2400" b="1">
                <a:latin typeface="黑体" pitchFamily="2" charset="-122"/>
                <a:ea typeface="黑体" pitchFamily="2" charset="-122"/>
              </a:rPr>
              <a:t>第五十三条   所有者权益，是指小企业资产扣除负债后由所有者享有的剩余权益。</a:t>
            </a:r>
            <a:br>
              <a:rPr lang="zh-CN" altLang="en-US" sz="2400" b="1">
                <a:latin typeface="黑体" pitchFamily="2" charset="-122"/>
                <a:ea typeface="黑体" pitchFamily="2" charset="-122"/>
              </a:rPr>
            </a:br>
            <a:r>
              <a:rPr lang="zh-CN" altLang="en-US" sz="2400" b="1">
                <a:latin typeface="黑体" pitchFamily="2" charset="-122"/>
                <a:ea typeface="黑体" pitchFamily="2" charset="-122"/>
              </a:rPr>
              <a:t>    小企业的所有者权益包括：实收资本</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或股本、下同）、资本公积、盈余公积和未分配利润。</a:t>
            </a:r>
            <a:endParaRPr lang="en-US" altLang="zh-CN" sz="2400" b="1">
              <a:latin typeface="黑体" pitchFamily="2" charset="-122"/>
              <a:ea typeface="黑体" pitchFamily="2" charset="-122"/>
            </a:endParaRPr>
          </a:p>
          <a:p>
            <a:pPr eaLnBrk="1" hangingPunct="1">
              <a:lnSpc>
                <a:spcPct val="80000"/>
              </a:lnSpc>
              <a:buClr>
                <a:srgbClr val="FFCC00"/>
              </a:buClr>
              <a:buSzPct val="70000"/>
              <a:buFontTx/>
              <a:buNone/>
            </a:pPr>
            <a:endParaRPr lang="en-US" altLang="zh-CN" sz="2400" b="1">
              <a:latin typeface="黑体" pitchFamily="2" charset="-122"/>
              <a:ea typeface="黑体" pitchFamily="2" charset="-122"/>
            </a:endParaRPr>
          </a:p>
          <a:p>
            <a:pPr eaLnBrk="1" hangingPunct="1">
              <a:lnSpc>
                <a:spcPct val="80000"/>
              </a:lnSpc>
              <a:buClr>
                <a:srgbClr val="FFCC00"/>
              </a:buClr>
              <a:buSzPct val="70000"/>
              <a:buFontTx/>
              <a:buNone/>
            </a:pPr>
            <a:r>
              <a:rPr lang="zh-CN" altLang="en-US" sz="2400" b="1">
                <a:latin typeface="黑体" pitchFamily="2" charset="-122"/>
                <a:ea typeface="黑体" pitchFamily="2" charset="-122"/>
              </a:rPr>
              <a:t>第五十四条   实收资本，是指投资者按照合同协议约定或相关规定投入到小企业、构成小企业注册资本的部分。</a:t>
            </a:r>
            <a:br>
              <a:rPr lang="zh-CN" altLang="en-US" sz="2400" b="1">
                <a:latin typeface="黑体" pitchFamily="2" charset="-122"/>
                <a:ea typeface="黑体" pitchFamily="2" charset="-122"/>
              </a:rPr>
            </a:br>
            <a:r>
              <a:rPr lang="zh-CN" altLang="en-US" sz="2400" b="1">
                <a:latin typeface="黑体" pitchFamily="2" charset="-122"/>
                <a:ea typeface="黑体" pitchFamily="2" charset="-122"/>
              </a:rPr>
              <a:t>  （一）小企业收到投资者以现金或非货币性资产投入的资本，应当按照其在本企业注册资本中所占的份额计入实收资本，超出的部分，应当计入资本公积。</a:t>
            </a:r>
            <a:br>
              <a:rPr lang="zh-CN" altLang="en-US" sz="2400" b="1">
                <a:latin typeface="黑体" pitchFamily="2" charset="-122"/>
                <a:ea typeface="黑体" pitchFamily="2" charset="-122"/>
              </a:rPr>
            </a:br>
            <a:r>
              <a:rPr lang="zh-CN" altLang="en-US" sz="2400" b="1">
                <a:latin typeface="黑体" pitchFamily="2" charset="-122"/>
                <a:ea typeface="黑体" pitchFamily="2" charset="-122"/>
              </a:rPr>
              <a:t>  （二）投资者根据有关规定对小企业进行增资或减资，小企业应当增加或减少实收资本。</a:t>
            </a:r>
            <a:endParaRPr lang="en-US" altLang="zh-CN" sz="2400" b="1">
              <a:latin typeface="黑体" pitchFamily="2" charset="-122"/>
              <a:ea typeface="黑体" pitchFamily="2" charset="-122"/>
            </a:endParaRPr>
          </a:p>
          <a:p>
            <a:pPr eaLnBrk="1" hangingPunct="1">
              <a:lnSpc>
                <a:spcPct val="80000"/>
              </a:lnSpc>
              <a:buClr>
                <a:srgbClr val="FFCC00"/>
              </a:buClr>
              <a:buSzPct val="70000"/>
              <a:buFontTx/>
              <a:buNone/>
            </a:pPr>
            <a:endParaRPr lang="en-US" altLang="zh-CN" sz="2400" b="1">
              <a:latin typeface="黑体" pitchFamily="2" charset="-122"/>
              <a:ea typeface="黑体" pitchFamily="2" charset="-122"/>
            </a:endParaRPr>
          </a:p>
          <a:p>
            <a:pPr eaLnBrk="1" hangingPunct="1">
              <a:lnSpc>
                <a:spcPct val="80000"/>
              </a:lnSpc>
              <a:buClr>
                <a:srgbClr val="FFCC00"/>
              </a:buClr>
              <a:buSzPct val="70000"/>
              <a:buFontTx/>
              <a:buNone/>
            </a:pPr>
            <a:r>
              <a:rPr lang="zh-CN" altLang="en-US" sz="2400" b="1">
                <a:latin typeface="黑体" pitchFamily="2" charset="-122"/>
                <a:ea typeface="黑体" pitchFamily="2" charset="-122"/>
              </a:rPr>
              <a:t> 第五十五条  资本公积，是指小企业收到的投资额超过其在注册资本或股本中所占份额的部分。</a:t>
            </a:r>
            <a:br>
              <a:rPr lang="zh-CN" altLang="en-US" sz="2400" b="1">
                <a:latin typeface="黑体" pitchFamily="2" charset="-122"/>
                <a:ea typeface="黑体" pitchFamily="2" charset="-122"/>
              </a:rPr>
            </a:br>
            <a:r>
              <a:rPr lang="zh-CN" altLang="en-US" sz="2400" b="1">
                <a:latin typeface="黑体" pitchFamily="2" charset="-122"/>
                <a:ea typeface="黑体" pitchFamily="2" charset="-122"/>
              </a:rPr>
              <a:t>    小企业用资本公积转增资本，应当冲减资本公积。小企业的资本公积不得用于弥补亏损。</a:t>
            </a:r>
            <a:endParaRPr lang="zh-CN" altLang="en-US" sz="2400">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386F74F9-6994-47BC-8C11-8F7E785D7DB5}" type="slidenum">
              <a:rPr lang="en-US" altLang="zh-CN" sz="1400" smtClean="0"/>
              <a:pPr eaLnBrk="1" hangingPunct="1">
                <a:spcBef>
                  <a:spcPct val="0"/>
                </a:spcBef>
                <a:buClrTx/>
                <a:buSzTx/>
                <a:buFontTx/>
                <a:buNone/>
              </a:pPr>
              <a:t>18</a:t>
            </a:fld>
            <a:endParaRPr lang="en-US" altLang="zh-CN" sz="1400" smtClean="0"/>
          </a:p>
        </p:txBody>
      </p:sp>
      <p:sp>
        <p:nvSpPr>
          <p:cNvPr id="21507" name="Rectangle 2"/>
          <p:cNvSpPr>
            <a:spLocks noGrp="1" noRot="1" noChangeArrowheads="1"/>
          </p:cNvSpPr>
          <p:nvPr>
            <p:ph type="title"/>
          </p:nvPr>
        </p:nvSpPr>
        <p:spPr>
          <a:xfrm>
            <a:off x="323850" y="908050"/>
            <a:ext cx="8540750" cy="1143000"/>
          </a:xfrm>
        </p:spPr>
        <p:txBody>
          <a:bodyPr/>
          <a:lstStyle/>
          <a:p>
            <a:pPr algn="l" eaLnBrk="1" hangingPunct="1"/>
            <a:r>
              <a:rPr lang="zh-CN" altLang="en-US" sz="2400" b="1" smtClean="0">
                <a:ea typeface="黑体" pitchFamily="2" charset="-122"/>
              </a:rPr>
              <a:t>第</a:t>
            </a:r>
            <a:r>
              <a:rPr lang="en-US" altLang="zh-CN" sz="2400" b="1" smtClean="0">
                <a:ea typeface="黑体" pitchFamily="2" charset="-122"/>
              </a:rPr>
              <a:t>4</a:t>
            </a:r>
            <a:r>
              <a:rPr lang="zh-CN" altLang="en-US" sz="2400" b="1" smtClean="0">
                <a:ea typeface="黑体" pitchFamily="2" charset="-122"/>
              </a:rPr>
              <a:t>条：由本准则转换为企业会计准则的衔接规定</a:t>
            </a:r>
          </a:p>
        </p:txBody>
      </p:sp>
      <p:sp>
        <p:nvSpPr>
          <p:cNvPr id="21508" name="Rectangle 3"/>
          <p:cNvSpPr>
            <a:spLocks noGrp="1" noRot="1" noChangeArrowheads="1"/>
          </p:cNvSpPr>
          <p:nvPr>
            <p:ph type="body" idx="1"/>
          </p:nvPr>
        </p:nvSpPr>
        <p:spPr>
          <a:xfrm>
            <a:off x="301625" y="2420938"/>
            <a:ext cx="8540750" cy="3678237"/>
          </a:xfrm>
        </p:spPr>
        <p:txBody>
          <a:bodyPr/>
          <a:lstStyle/>
          <a:p>
            <a:pPr eaLnBrk="1" hangingPunct="1"/>
            <a:r>
              <a:rPr lang="zh-CN" altLang="en-US" sz="2800" b="1" smtClean="0"/>
              <a:t>转为执行</a:t>
            </a:r>
            <a:r>
              <a:rPr lang="en-US" altLang="zh-CN" sz="2800" b="1" smtClean="0"/>
              <a:t>《</a:t>
            </a:r>
            <a:r>
              <a:rPr lang="zh-CN" altLang="en-US" sz="2800" b="1" smtClean="0"/>
              <a:t>企业会计准则</a:t>
            </a:r>
            <a:r>
              <a:rPr lang="en-US" altLang="zh-CN" sz="2800" b="1" smtClean="0"/>
              <a:t>》</a:t>
            </a:r>
            <a:r>
              <a:rPr lang="zh-CN" altLang="en-US" sz="2800" b="1" smtClean="0"/>
              <a:t>时，应当按照</a:t>
            </a:r>
            <a:r>
              <a:rPr lang="en-US" altLang="zh-CN" sz="2800" b="1" smtClean="0"/>
              <a:t>《</a:t>
            </a:r>
            <a:r>
              <a:rPr lang="zh-CN" altLang="en-US" sz="2800" b="1" smtClean="0"/>
              <a:t>企业会计准则第</a:t>
            </a:r>
            <a:r>
              <a:rPr lang="en-US" altLang="zh-CN" sz="2800" b="1" smtClean="0"/>
              <a:t>38</a:t>
            </a:r>
            <a:r>
              <a:rPr lang="zh-CN" altLang="en-US" sz="2800" b="1" smtClean="0"/>
              <a:t>号</a:t>
            </a:r>
            <a:r>
              <a:rPr lang="en-US" altLang="zh-CN" sz="2800" b="1" smtClean="0"/>
              <a:t>——</a:t>
            </a:r>
            <a:r>
              <a:rPr lang="zh-CN" altLang="en-US" sz="2800" b="1" smtClean="0"/>
              <a:t>首次执行企业会计准则</a:t>
            </a:r>
            <a:r>
              <a:rPr lang="en-US" altLang="zh-CN" sz="2800" b="1" smtClean="0"/>
              <a:t>》</a:t>
            </a:r>
            <a:r>
              <a:rPr lang="zh-CN" altLang="en-US" sz="2800" b="1" smtClean="0"/>
              <a:t>等相关规定进行会计处理。</a:t>
            </a:r>
          </a:p>
          <a:p>
            <a:pPr eaLnBrk="1" hangingPunct="1"/>
            <a:r>
              <a:rPr lang="zh-CN" altLang="en-US" sz="2800" b="1" smtClean="0"/>
              <a:t>同时，按照</a:t>
            </a:r>
            <a:r>
              <a:rPr lang="en-US" altLang="zh-CN" sz="2800" b="1" smtClean="0"/>
              <a:t>《</a:t>
            </a:r>
            <a:r>
              <a:rPr lang="zh-CN" altLang="en-US" sz="2800" b="1" smtClean="0"/>
              <a:t>企业会计准则解释第</a:t>
            </a:r>
            <a:r>
              <a:rPr lang="en-US" altLang="zh-CN" sz="2800" b="1" smtClean="0"/>
              <a:t>1</a:t>
            </a:r>
            <a:r>
              <a:rPr lang="zh-CN" altLang="en-US" sz="2800" b="1" smtClean="0"/>
              <a:t>号</a:t>
            </a:r>
            <a:r>
              <a:rPr lang="en-US" altLang="zh-CN" sz="2800" b="1" smtClean="0"/>
              <a:t>》</a:t>
            </a:r>
            <a:r>
              <a:rPr lang="zh-CN" altLang="en-US" sz="2800" b="1" smtClean="0"/>
              <a:t>（财会</a:t>
            </a:r>
            <a:r>
              <a:rPr lang="en-US" altLang="zh-CN" sz="2800" b="1" smtClean="0"/>
              <a:t>[2007]14</a:t>
            </a:r>
            <a:r>
              <a:rPr lang="zh-CN" altLang="en-US" sz="2800" b="1" smtClean="0"/>
              <a:t>号）</a:t>
            </a:r>
          </a:p>
        </p:txBody>
      </p:sp>
    </p:spTree>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423EC394-C1A9-4713-A4CA-F11E748AFB68}" type="slidenum">
              <a:rPr lang="en-US" altLang="zh-CN" sz="1400">
                <a:solidFill>
                  <a:srgbClr val="007A77"/>
                </a:solidFill>
              </a:rPr>
              <a:pPr algn="r" eaLnBrk="1" hangingPunct="1">
                <a:spcBef>
                  <a:spcPct val="0"/>
                </a:spcBef>
                <a:buClrTx/>
                <a:buSzTx/>
                <a:buFontTx/>
                <a:buNone/>
              </a:pPr>
              <a:t>180</a:t>
            </a:fld>
            <a:endParaRPr lang="en-US" altLang="zh-CN" sz="1400">
              <a:solidFill>
                <a:srgbClr val="007A77"/>
              </a:solidFill>
            </a:endParaRPr>
          </a:p>
        </p:txBody>
      </p:sp>
      <p:sp>
        <p:nvSpPr>
          <p:cNvPr id="187395"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187396" name="矩形 1"/>
          <p:cNvSpPr>
            <a:spLocks noChangeArrowheads="1"/>
          </p:cNvSpPr>
          <p:nvPr/>
        </p:nvSpPr>
        <p:spPr bwMode="auto">
          <a:xfrm>
            <a:off x="468313" y="692150"/>
            <a:ext cx="8207375" cy="294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lnSpc>
                <a:spcPct val="80000"/>
              </a:lnSpc>
              <a:buClr>
                <a:srgbClr val="FFCC00"/>
              </a:buClr>
              <a:buSzPct val="70000"/>
              <a:buFontTx/>
              <a:buNone/>
            </a:pPr>
            <a:r>
              <a:rPr lang="zh-CN" altLang="en-US" sz="2400" b="1">
                <a:latin typeface="黑体" pitchFamily="2" charset="-122"/>
                <a:ea typeface="黑体" pitchFamily="2" charset="-122"/>
              </a:rPr>
              <a:t>第五十六条  盈余公积，是指小企业按照法律规定在税后利润中提取的法定公积金和任意公积金。</a:t>
            </a:r>
            <a:br>
              <a:rPr lang="zh-CN" altLang="en-US" sz="2400" b="1">
                <a:latin typeface="黑体" pitchFamily="2" charset="-122"/>
                <a:ea typeface="黑体" pitchFamily="2" charset="-122"/>
              </a:rPr>
            </a:br>
            <a:endParaRPr lang="zh-CN" altLang="en-US" sz="2400" b="1">
              <a:latin typeface="黑体" pitchFamily="2" charset="-122"/>
              <a:ea typeface="黑体" pitchFamily="2" charset="-122"/>
            </a:endParaRPr>
          </a:p>
          <a:p>
            <a:pPr eaLnBrk="1" hangingPunct="1">
              <a:lnSpc>
                <a:spcPct val="80000"/>
              </a:lnSpc>
              <a:buClr>
                <a:srgbClr val="FFCC00"/>
              </a:buClr>
              <a:buSzPct val="70000"/>
              <a:buFontTx/>
              <a:buNone/>
            </a:pPr>
            <a:r>
              <a:rPr lang="zh-CN" altLang="en-US" sz="2400" b="1">
                <a:latin typeface="黑体" pitchFamily="2" charset="-122"/>
                <a:ea typeface="黑体" pitchFamily="2" charset="-122"/>
              </a:rPr>
              <a:t>    小企业用盈余公积弥补亏损或者转增资本，应当冲减盈余公积。小企业的盈余公积还可以用于扩大生产经营。</a:t>
            </a:r>
            <a:endParaRPr lang="en-US" altLang="zh-CN" sz="2400" b="1">
              <a:latin typeface="黑体" pitchFamily="2" charset="-122"/>
              <a:ea typeface="黑体" pitchFamily="2" charset="-122"/>
            </a:endParaRPr>
          </a:p>
          <a:p>
            <a:pPr eaLnBrk="1" hangingPunct="1">
              <a:lnSpc>
                <a:spcPct val="80000"/>
              </a:lnSpc>
              <a:buClr>
                <a:srgbClr val="FFCC00"/>
              </a:buClr>
              <a:buSzPct val="70000"/>
              <a:buFontTx/>
              <a:buNone/>
            </a:pPr>
            <a:endParaRPr lang="en-US" altLang="zh-CN" sz="2400" b="1">
              <a:latin typeface="黑体" pitchFamily="2" charset="-122"/>
              <a:ea typeface="黑体" pitchFamily="2" charset="-122"/>
            </a:endParaRPr>
          </a:p>
          <a:p>
            <a:pPr eaLnBrk="1" hangingPunct="1">
              <a:lnSpc>
                <a:spcPct val="80000"/>
              </a:lnSpc>
              <a:buClr>
                <a:srgbClr val="FFCC00"/>
              </a:buClr>
              <a:buSzPct val="70000"/>
              <a:buFontTx/>
              <a:buNone/>
            </a:pPr>
            <a:r>
              <a:rPr lang="zh-CN" altLang="en-US" sz="2400" b="1">
                <a:latin typeface="黑体" pitchFamily="2" charset="-122"/>
                <a:ea typeface="黑体" pitchFamily="2" charset="-122"/>
              </a:rPr>
              <a:t>第五十七条   未分配利润，是指小企业实现的净利润，经过弥补亏损、提取法定公积金和任意公积金、向投资者分配利润后，留存在本企业的、历年结存的利润。</a:t>
            </a:r>
            <a:endParaRPr lang="zh-CN" altLang="en-US" sz="2400">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0ECFB380-2047-4DA1-A5B3-297820831E8F}" type="slidenum">
              <a:rPr lang="en-US" altLang="zh-CN" sz="1400">
                <a:solidFill>
                  <a:srgbClr val="007A77"/>
                </a:solidFill>
              </a:rPr>
              <a:pPr algn="r" eaLnBrk="1" hangingPunct="1">
                <a:spcBef>
                  <a:spcPct val="0"/>
                </a:spcBef>
                <a:buClrTx/>
                <a:buSzTx/>
                <a:buFontTx/>
                <a:buNone/>
              </a:pPr>
              <a:t>181</a:t>
            </a:fld>
            <a:endParaRPr lang="en-US" altLang="zh-CN" sz="1400">
              <a:solidFill>
                <a:srgbClr val="007A77"/>
              </a:solidFill>
            </a:endParaRPr>
          </a:p>
        </p:txBody>
      </p:sp>
      <p:sp>
        <p:nvSpPr>
          <p:cNvPr id="77827"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defRPr/>
            </a:pPr>
            <a:endParaRPr lang="en-US" altLang="zh-CN" sz="1100" b="1" dirty="0" smtClean="0"/>
          </a:p>
          <a:p>
            <a:pPr eaLnBrk="1" hangingPunct="1">
              <a:buClr>
                <a:srgbClr val="FFCC00"/>
              </a:buClr>
              <a:buSzPct val="70000"/>
              <a:buFont typeface="Wingdings" pitchFamily="2" charset="2"/>
              <a:buNone/>
              <a:defRPr/>
            </a:pPr>
            <a:endParaRPr lang="en-US" altLang="zh-CN" b="1" dirty="0" smtClean="0">
              <a:solidFill>
                <a:srgbClr val="E30B96"/>
              </a:solidFill>
              <a:effectLst>
                <a:outerShdw blurRad="38100" dist="38100" dir="2700000" algn="tl">
                  <a:srgbClr val="000000"/>
                </a:outerShdw>
              </a:effectLst>
              <a:latin typeface="Garamond"/>
            </a:endParaRPr>
          </a:p>
          <a:p>
            <a:pPr eaLnBrk="1" hangingPunct="1">
              <a:buClr>
                <a:srgbClr val="FFCC00"/>
              </a:buClr>
              <a:buSzPct val="70000"/>
              <a:buFont typeface="Wingdings" pitchFamily="2" charset="2"/>
              <a:buNone/>
              <a:defRPr/>
            </a:pPr>
            <a:r>
              <a:rPr lang="zh-CN" altLang="en-US" sz="2400" b="1" dirty="0" smtClean="0">
                <a:latin typeface="+mn-ea"/>
              </a:rPr>
              <a:t>小</a:t>
            </a:r>
            <a:r>
              <a:rPr lang="zh-CN" altLang="en-US" sz="2400" b="1" dirty="0">
                <a:latin typeface="+mn-ea"/>
              </a:rPr>
              <a:t>企业结合自身实际情况，可设置以下</a:t>
            </a:r>
            <a:r>
              <a:rPr lang="en-US" altLang="zh-CN" sz="2400" b="1" dirty="0">
                <a:latin typeface="+mn-ea"/>
              </a:rPr>
              <a:t>4</a:t>
            </a:r>
            <a:r>
              <a:rPr lang="zh-CN" altLang="en-US" sz="2400" b="1" dirty="0">
                <a:latin typeface="+mn-ea"/>
              </a:rPr>
              <a:t>个科目：</a:t>
            </a:r>
            <a:endParaRPr lang="zh-CN" altLang="en-US" sz="2400" b="1" u="sng" dirty="0">
              <a:latin typeface="+mn-ea"/>
            </a:endParaRPr>
          </a:p>
          <a:p>
            <a:pPr eaLnBrk="1" hangingPunct="1">
              <a:buClr>
                <a:srgbClr val="FFCC00"/>
              </a:buClr>
              <a:buSzPct val="70000"/>
              <a:buFont typeface="Wingdings" pitchFamily="2" charset="2"/>
              <a:buChar char=""/>
              <a:defRPr/>
            </a:pPr>
            <a:r>
              <a:rPr lang="en-US" altLang="zh-CN" sz="2400" b="1" dirty="0">
                <a:latin typeface="+mn-ea"/>
              </a:rPr>
              <a:t> </a:t>
            </a:r>
            <a:r>
              <a:rPr lang="zh-CN" altLang="en-US" sz="2400" b="1" dirty="0" smtClean="0">
                <a:latin typeface="+mn-ea"/>
              </a:rPr>
              <a:t>实</a:t>
            </a:r>
            <a:r>
              <a:rPr lang="zh-CN" altLang="en-US" sz="2400" b="1" dirty="0">
                <a:latin typeface="+mn-ea"/>
              </a:rPr>
              <a:t>收资本                     </a:t>
            </a:r>
          </a:p>
          <a:p>
            <a:pPr eaLnBrk="1" hangingPunct="1">
              <a:buClr>
                <a:srgbClr val="FFCC00"/>
              </a:buClr>
              <a:buSzPct val="70000"/>
              <a:buFont typeface="Wingdings" pitchFamily="2" charset="2"/>
              <a:buChar char=""/>
              <a:defRPr/>
            </a:pPr>
            <a:r>
              <a:rPr lang="en-US" altLang="zh-CN" sz="2400" b="1" dirty="0">
                <a:latin typeface="+mn-ea"/>
              </a:rPr>
              <a:t> </a:t>
            </a:r>
            <a:r>
              <a:rPr lang="zh-CN" altLang="en-US" sz="2400" b="1" dirty="0" smtClean="0">
                <a:latin typeface="+mn-ea"/>
              </a:rPr>
              <a:t>资本</a:t>
            </a:r>
            <a:r>
              <a:rPr lang="zh-CN" altLang="en-US" sz="2400" b="1" dirty="0">
                <a:latin typeface="+mn-ea"/>
              </a:rPr>
              <a:t>公积</a:t>
            </a:r>
          </a:p>
          <a:p>
            <a:pPr eaLnBrk="1" hangingPunct="1">
              <a:buClr>
                <a:srgbClr val="FFCC00"/>
              </a:buClr>
              <a:buSzPct val="70000"/>
              <a:buFont typeface="Wingdings" pitchFamily="2" charset="2"/>
              <a:buChar char=""/>
              <a:defRPr/>
            </a:pPr>
            <a:r>
              <a:rPr lang="en-US" altLang="zh-CN" sz="2400" b="1" dirty="0">
                <a:latin typeface="+mn-ea"/>
              </a:rPr>
              <a:t> </a:t>
            </a:r>
            <a:r>
              <a:rPr lang="zh-CN" altLang="en-US" sz="2400" b="1" dirty="0" smtClean="0">
                <a:latin typeface="+mn-ea"/>
              </a:rPr>
              <a:t>盈余</a:t>
            </a:r>
            <a:r>
              <a:rPr lang="zh-CN" altLang="en-US" sz="2400" b="1" dirty="0">
                <a:latin typeface="+mn-ea"/>
              </a:rPr>
              <a:t>公积</a:t>
            </a:r>
          </a:p>
          <a:p>
            <a:pPr eaLnBrk="1" hangingPunct="1">
              <a:buClr>
                <a:srgbClr val="FFCC00"/>
              </a:buClr>
              <a:buSzPct val="70000"/>
              <a:buFont typeface="Wingdings" pitchFamily="2" charset="2"/>
              <a:buChar char=""/>
              <a:defRPr/>
            </a:pPr>
            <a:r>
              <a:rPr lang="en-US" altLang="zh-CN" sz="2400" b="1" dirty="0">
                <a:latin typeface="+mn-ea"/>
              </a:rPr>
              <a:t> </a:t>
            </a:r>
            <a:r>
              <a:rPr lang="zh-CN" altLang="en-US" sz="2400" b="1" dirty="0" smtClean="0">
                <a:latin typeface="+mn-ea"/>
              </a:rPr>
              <a:t>未</a:t>
            </a:r>
            <a:r>
              <a:rPr lang="zh-CN" altLang="en-US" sz="2400" b="1" dirty="0">
                <a:latin typeface="+mn-ea"/>
              </a:rPr>
              <a:t>分配利润</a:t>
            </a:r>
          </a:p>
          <a:p>
            <a:pPr marL="0" indent="0" eaLnBrk="1" hangingPunct="1">
              <a:buFont typeface="Wingdings" pitchFamily="2" charset="2"/>
              <a:buNone/>
              <a:defRPr/>
            </a:pPr>
            <a:r>
              <a:rPr lang="en-US" altLang="zh-CN" b="1" dirty="0" smtClean="0"/>
              <a:t> </a:t>
            </a:r>
            <a:endParaRPr lang="zh-CN" altLang="en-US" b="1" dirty="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468313" y="692150"/>
            <a:ext cx="8207375" cy="585788"/>
          </a:xfrm>
          <a:prstGeom prst="rect">
            <a:avLst/>
          </a:prstGeom>
        </p:spPr>
        <p:txBody>
          <a:bodyPr>
            <a:spAutoFit/>
          </a:bodyPr>
          <a:lstStyle/>
          <a:p>
            <a:pPr fontAlgn="auto">
              <a:spcBef>
                <a:spcPts val="0"/>
              </a:spcBef>
              <a:spcAft>
                <a:spcPts val="0"/>
              </a:spcAft>
              <a:defRPr/>
            </a:pPr>
            <a:r>
              <a:rPr lang="zh-CN" altLang="en-US" sz="3200" b="1" kern="0" dirty="0">
                <a:latin typeface="Garamond"/>
                <a:ea typeface="+mn-ea"/>
                <a:cs typeface="+mj-cs"/>
              </a:rPr>
              <a:t>           本章所涉及的会计科目及其核算</a:t>
            </a:r>
            <a:endParaRPr lang="zh-CN" altLang="en-US" kern="0" dirty="0">
              <a:latin typeface="+mn-lt"/>
              <a:ea typeface="+mn-ea"/>
            </a:endParaRPr>
          </a:p>
        </p:txBody>
      </p:sp>
    </p:spTree>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E62ADFD0-34DA-4F07-AAF4-E43AAFADE760}" type="slidenum">
              <a:rPr lang="en-US" altLang="zh-CN" sz="1400">
                <a:solidFill>
                  <a:srgbClr val="007A77"/>
                </a:solidFill>
              </a:rPr>
              <a:pPr algn="r" eaLnBrk="1" hangingPunct="1">
                <a:spcBef>
                  <a:spcPct val="0"/>
                </a:spcBef>
                <a:buClrTx/>
                <a:buSzTx/>
                <a:buFontTx/>
                <a:buNone/>
              </a:pPr>
              <a:t>182</a:t>
            </a:fld>
            <a:endParaRPr lang="en-US" altLang="zh-CN" sz="1400">
              <a:solidFill>
                <a:srgbClr val="007A77"/>
              </a:solidFill>
            </a:endParaRPr>
          </a:p>
        </p:txBody>
      </p:sp>
      <p:sp>
        <p:nvSpPr>
          <p:cNvPr id="189443" name="Rectangle 3"/>
          <p:cNvSpPr>
            <a:spLocks noGrp="1" noRot="1" noChangeArrowheads="1"/>
          </p:cNvSpPr>
          <p:nvPr>
            <p:ph type="body" idx="4294967295"/>
          </p:nvPr>
        </p:nvSpPr>
        <p:spPr>
          <a:xfrm>
            <a:off x="0" y="692150"/>
            <a:ext cx="9144000" cy="5407025"/>
          </a:xfrm>
        </p:spPr>
        <p:txBody>
          <a:bodyPr/>
          <a:lstStyle/>
          <a:p>
            <a:pPr marL="0" indent="0" eaLnBrk="1" hangingPunct="1">
              <a:buFont typeface="Wingdings" pitchFamily="2" charset="2"/>
              <a:buNone/>
            </a:pPr>
            <a:endParaRPr lang="en-US" altLang="zh-CN" sz="1100" b="1" smtClean="0"/>
          </a:p>
          <a:p>
            <a:pPr marL="0" indent="0" eaLnBrk="1" hangingPunct="1">
              <a:lnSpc>
                <a:spcPct val="90000"/>
              </a:lnSpc>
              <a:buClr>
                <a:srgbClr val="FFCC00"/>
              </a:buClr>
              <a:buSzPct val="70000"/>
              <a:buFont typeface="Wingdings" pitchFamily="2" charset="2"/>
              <a:buNone/>
            </a:pPr>
            <a:r>
              <a:rPr lang="en-US" altLang="zh-CN" sz="1100" b="1" smtClean="0"/>
              <a:t>  </a:t>
            </a:r>
            <a:r>
              <a:rPr lang="en-US" altLang="zh-CN" b="1" smtClean="0"/>
              <a:t>    </a:t>
            </a:r>
          </a:p>
          <a:p>
            <a:pPr marL="0" indent="0" eaLnBrk="1" hangingPunct="1">
              <a:lnSpc>
                <a:spcPct val="90000"/>
              </a:lnSpc>
              <a:buClr>
                <a:srgbClr val="FFCC00"/>
              </a:buClr>
              <a:buSzPct val="70000"/>
              <a:buFont typeface="Wingdings" pitchFamily="2" charset="2"/>
              <a:buNone/>
            </a:pPr>
            <a:r>
              <a:rPr lang="en-US" altLang="zh-CN" sz="2400" b="1" smtClean="0">
                <a:latin typeface="黑体" pitchFamily="2" charset="-122"/>
                <a:ea typeface="黑体" pitchFamily="2" charset="-122"/>
              </a:rPr>
              <a:t>1</a:t>
            </a:r>
            <a:r>
              <a:rPr lang="zh-CN" altLang="en-US" sz="2400" b="1" smtClean="0">
                <a:latin typeface="黑体" pitchFamily="2" charset="-122"/>
                <a:ea typeface="黑体" pitchFamily="2" charset="-122"/>
              </a:rPr>
              <a:t>、实收资本的核算内容</a:t>
            </a:r>
          </a:p>
          <a:p>
            <a:pPr marL="0" indent="0" eaLnBrk="1" hangingPunct="1">
              <a:lnSpc>
                <a:spcPct val="90000"/>
              </a:lnSpc>
              <a:buClr>
                <a:srgbClr val="FFCC00"/>
              </a:buClr>
              <a:buSzPct val="70000"/>
              <a:buFont typeface="Wingdings" pitchFamily="2" charset="2"/>
              <a:buNone/>
            </a:pPr>
            <a:r>
              <a:rPr lang="zh-CN" altLang="en-US" sz="2400" b="1" smtClean="0">
                <a:latin typeface="黑体" pitchFamily="2" charset="-122"/>
                <a:ea typeface="黑体" pitchFamily="2" charset="-122"/>
              </a:rPr>
              <a:t>    是指投资者按照合同协议约定或相关规定投入到小企业、构成小企业注册资本的部分。</a:t>
            </a:r>
          </a:p>
          <a:p>
            <a:pPr marL="0" indent="0" eaLnBrk="1" hangingPunct="1">
              <a:lnSpc>
                <a:spcPct val="90000"/>
              </a:lnSpc>
              <a:buClr>
                <a:srgbClr val="FFCC00"/>
              </a:buClr>
              <a:buSzPct val="70000"/>
              <a:buFont typeface="Wingdings" pitchFamily="2" charset="2"/>
              <a:buNone/>
            </a:pPr>
            <a:endParaRPr lang="zh-CN" altLang="en-US" sz="2400" b="1" smtClean="0">
              <a:latin typeface="黑体" pitchFamily="2" charset="-122"/>
              <a:ea typeface="黑体" pitchFamily="2" charset="-122"/>
            </a:endParaRPr>
          </a:p>
          <a:p>
            <a:pPr marL="0" indent="0" eaLnBrk="1" hangingPunct="1">
              <a:lnSpc>
                <a:spcPct val="90000"/>
              </a:lnSpc>
              <a:buClr>
                <a:srgbClr val="FFCC00"/>
              </a:buClr>
              <a:buSzPct val="70000"/>
              <a:buFont typeface="Wingdings" pitchFamily="2" charset="2"/>
              <a:buNone/>
            </a:pPr>
            <a:r>
              <a:rPr lang="en-US" altLang="zh-CN" sz="2400" b="1" smtClean="0">
                <a:latin typeface="黑体" pitchFamily="2" charset="-122"/>
                <a:ea typeface="黑体" pitchFamily="2" charset="-122"/>
              </a:rPr>
              <a:t>2</a:t>
            </a:r>
            <a:r>
              <a:rPr lang="zh-CN" altLang="en-US" sz="2400" b="1" smtClean="0">
                <a:latin typeface="黑体" pitchFamily="2" charset="-122"/>
                <a:ea typeface="黑体" pitchFamily="2" charset="-122"/>
              </a:rPr>
              <a:t>、实收资本的会计处理</a:t>
            </a:r>
          </a:p>
          <a:p>
            <a:pPr marL="0" indent="0" eaLnBrk="1" hangingPunct="1">
              <a:lnSpc>
                <a:spcPct val="90000"/>
              </a:lnSpc>
              <a:buClr>
                <a:srgbClr val="FFCC00"/>
              </a:buClr>
              <a:buSzPct val="70000"/>
              <a:buFont typeface="Wingdings" pitchFamily="2" charset="2"/>
              <a:buNone/>
            </a:pPr>
            <a:r>
              <a:rPr lang="zh-CN" altLang="en-US" sz="2400" b="1" smtClean="0">
                <a:latin typeface="黑体" pitchFamily="2" charset="-122"/>
                <a:ea typeface="黑体" pitchFamily="2" charset="-122"/>
              </a:rPr>
              <a:t>  投资者投入资本时：</a:t>
            </a:r>
          </a:p>
          <a:p>
            <a:pPr marL="0" indent="0" eaLnBrk="1" hangingPunct="1">
              <a:lnSpc>
                <a:spcPct val="90000"/>
              </a:lnSpc>
              <a:buClr>
                <a:srgbClr val="FFCC00"/>
              </a:buClr>
              <a:buSzPct val="70000"/>
              <a:buFont typeface="Wingdings" pitchFamily="2" charset="2"/>
              <a:buNone/>
            </a:pPr>
            <a:r>
              <a:rPr lang="zh-CN" altLang="en-US" sz="2400" b="1" smtClean="0">
                <a:latin typeface="黑体" pitchFamily="2" charset="-122"/>
                <a:ea typeface="黑体" pitchFamily="2" charset="-122"/>
              </a:rPr>
              <a:t>    借：银行存款、固定资产等</a:t>
            </a:r>
          </a:p>
          <a:p>
            <a:pPr marL="0" indent="0" eaLnBrk="1" hangingPunct="1">
              <a:lnSpc>
                <a:spcPct val="90000"/>
              </a:lnSpc>
              <a:buClr>
                <a:srgbClr val="FFCC00"/>
              </a:buClr>
              <a:buSzPct val="70000"/>
              <a:buFont typeface="Wingdings" pitchFamily="2" charset="2"/>
              <a:buNone/>
            </a:pPr>
            <a:r>
              <a:rPr lang="zh-CN" altLang="en-US" sz="2400" b="1" smtClean="0">
                <a:latin typeface="黑体" pitchFamily="2" charset="-122"/>
                <a:ea typeface="黑体" pitchFamily="2" charset="-122"/>
              </a:rPr>
              <a:t>        贷：实收资本（按投资者在企业注册资本中所占份额）</a:t>
            </a:r>
          </a:p>
          <a:p>
            <a:pPr marL="0" indent="0" eaLnBrk="1" hangingPunct="1">
              <a:lnSpc>
                <a:spcPct val="90000"/>
              </a:lnSpc>
              <a:buClr>
                <a:srgbClr val="FFCC00"/>
              </a:buClr>
              <a:buSzPct val="70000"/>
              <a:buFont typeface="Wingdings" pitchFamily="2" charset="2"/>
              <a:buNone/>
            </a:pPr>
            <a:r>
              <a:rPr lang="zh-CN" altLang="en-US" sz="2400" b="1" smtClean="0">
                <a:latin typeface="黑体" pitchFamily="2" charset="-122"/>
                <a:ea typeface="黑体" pitchFamily="2" charset="-122"/>
              </a:rPr>
              <a:t>            资本公积（按差额）</a:t>
            </a:r>
          </a:p>
          <a:p>
            <a:pPr marL="0" indent="0" eaLnBrk="1" hangingPunct="1">
              <a:buFont typeface="Wingdings" pitchFamily="2" charset="2"/>
              <a:buNone/>
            </a:pPr>
            <a:endParaRPr lang="zh-CN" altLang="en-US" sz="2400" b="1" smtClean="0">
              <a:latin typeface="黑体" pitchFamily="2" charset="-122"/>
              <a:ea typeface="黑体" pitchFamily="2" charset="-122"/>
            </a:endParaRPr>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684213" y="692150"/>
            <a:ext cx="7991475" cy="579438"/>
          </a:xfrm>
          <a:prstGeom prst="rect">
            <a:avLst/>
          </a:prstGeom>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3200" b="1" smtClean="0">
                <a:solidFill>
                  <a:srgbClr val="FFCC00"/>
                </a:solidFill>
                <a:effectLst>
                  <a:outerShdw blurRad="38100" dist="38100" dir="2700000" algn="tl">
                    <a:srgbClr val="C0C0C0"/>
                  </a:outerShdw>
                </a:effectLst>
                <a:latin typeface="Garamond" pitchFamily="18" charset="0"/>
              </a:rPr>
              <a:t> </a:t>
            </a:r>
            <a:r>
              <a:rPr lang="zh-CN" altLang="en-US" sz="2400" b="1" smtClean="0">
                <a:latin typeface="Garamond" pitchFamily="18" charset="0"/>
                <a:ea typeface="黑体" pitchFamily="2" charset="-122"/>
              </a:rPr>
              <a:t>（一）实收资本</a:t>
            </a:r>
            <a:endParaRPr lang="zh-CN" altLang="en-US" sz="2400" smtClean="0">
              <a:ea typeface="黑体" pitchFamily="2" charset="-122"/>
            </a:endParaRPr>
          </a:p>
        </p:txBody>
      </p:sp>
    </p:spTree>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2799D710-BD2D-46B0-B227-FB6722CF80E1}" type="slidenum">
              <a:rPr lang="en-US" altLang="zh-CN" sz="1400">
                <a:solidFill>
                  <a:srgbClr val="007A77"/>
                </a:solidFill>
              </a:rPr>
              <a:pPr algn="r" eaLnBrk="1" hangingPunct="1">
                <a:spcBef>
                  <a:spcPct val="0"/>
                </a:spcBef>
                <a:buClrTx/>
                <a:buSzTx/>
                <a:buFontTx/>
                <a:buNone/>
              </a:pPr>
              <a:t>183</a:t>
            </a:fld>
            <a:endParaRPr lang="en-US" altLang="zh-CN" sz="1400">
              <a:solidFill>
                <a:srgbClr val="007A77"/>
              </a:solidFill>
            </a:endParaRPr>
          </a:p>
        </p:txBody>
      </p:sp>
      <p:sp>
        <p:nvSpPr>
          <p:cNvPr id="190467" name="Rectangle 3"/>
          <p:cNvSpPr>
            <a:spLocks noGrp="1" noRot="1" noChangeArrowheads="1"/>
          </p:cNvSpPr>
          <p:nvPr>
            <p:ph type="body" idx="4294967295"/>
          </p:nvPr>
        </p:nvSpPr>
        <p:spPr>
          <a:xfrm>
            <a:off x="323850" y="981075"/>
            <a:ext cx="8540750" cy="5407025"/>
          </a:xfrm>
        </p:spPr>
        <p:txBody>
          <a:bodyPr/>
          <a:lstStyle/>
          <a:p>
            <a:pPr marL="0" indent="0" eaLnBrk="1" hangingPunct="1">
              <a:buFont typeface="Wingdings" pitchFamily="2" charset="2"/>
              <a:buNone/>
            </a:pPr>
            <a:endParaRPr lang="en-US" altLang="zh-CN" sz="1100" b="1" smtClean="0"/>
          </a:p>
          <a:p>
            <a:pPr marL="0" indent="0" eaLnBrk="1" hangingPunct="1">
              <a:buClr>
                <a:srgbClr val="FFCC00"/>
              </a:buClr>
              <a:buSzPct val="70000"/>
              <a:buFont typeface="Wingdings" pitchFamily="2" charset="2"/>
              <a:buNone/>
            </a:pPr>
            <a:r>
              <a:rPr lang="en-US" altLang="zh-CN" sz="1100" b="1" smtClean="0"/>
              <a:t>      </a:t>
            </a:r>
          </a:p>
          <a:p>
            <a:pPr marL="0" indent="0" eaLnBrk="1" hangingPunct="1">
              <a:buClr>
                <a:srgbClr val="FFCC00"/>
              </a:buClr>
              <a:buSzPct val="70000"/>
              <a:buFont typeface="Wingdings" pitchFamily="2" charset="2"/>
              <a:buNone/>
            </a:pPr>
            <a:r>
              <a:rPr lang="en-US" altLang="zh-CN" sz="2400" b="1" smtClean="0">
                <a:latin typeface="黑体" pitchFamily="2" charset="-122"/>
                <a:ea typeface="黑体" pitchFamily="2" charset="-122"/>
              </a:rPr>
              <a:t>1</a:t>
            </a:r>
            <a:r>
              <a:rPr lang="zh-CN" altLang="en-US" sz="2400" b="1" smtClean="0">
                <a:latin typeface="黑体" pitchFamily="2" charset="-122"/>
                <a:ea typeface="黑体" pitchFamily="2" charset="-122"/>
              </a:rPr>
              <a:t>、资本公积的核算内容</a:t>
            </a:r>
          </a:p>
          <a:p>
            <a:pPr marL="0" indent="0" eaLnBrk="1" hangingPunct="1">
              <a:buClr>
                <a:srgbClr val="FFCC00"/>
              </a:buClr>
              <a:buSzPct val="70000"/>
              <a:buFont typeface="Wingdings" pitchFamily="2" charset="2"/>
              <a:buNone/>
            </a:pPr>
            <a:r>
              <a:rPr lang="zh-CN" altLang="en-US" sz="2400" b="1" smtClean="0">
                <a:latin typeface="黑体" pitchFamily="2" charset="-122"/>
                <a:ea typeface="黑体" pitchFamily="2" charset="-122"/>
              </a:rPr>
              <a:t>    是指投资者或其他人（或单位）投入，所有权归属于投资者，但不构成投入资本的那部分资本或资产。</a:t>
            </a:r>
          </a:p>
          <a:p>
            <a:pPr marL="0" indent="0" eaLnBrk="1" hangingPunct="1">
              <a:buClr>
                <a:srgbClr val="FFCC00"/>
              </a:buClr>
              <a:buSzPct val="70000"/>
              <a:buFont typeface="Wingdings" pitchFamily="2" charset="2"/>
              <a:buNone/>
            </a:pPr>
            <a:r>
              <a:rPr lang="zh-CN" altLang="en-US" sz="2400" b="1" smtClean="0">
                <a:latin typeface="黑体" pitchFamily="2" charset="-122"/>
                <a:ea typeface="黑体" pitchFamily="2" charset="-122"/>
              </a:rPr>
              <a:t>    小企业的资本公积，是指小企业收到的投资者出资额超过其在注册资本或股本中所占份额的部分。小企业用资本公积转增资本时，应当冲减资本公积，</a:t>
            </a:r>
            <a:r>
              <a:rPr lang="zh-CN" altLang="en-US" sz="2400" b="1" smtClean="0">
                <a:solidFill>
                  <a:schemeClr val="hlink"/>
                </a:solidFill>
                <a:latin typeface="黑体" pitchFamily="2" charset="-122"/>
                <a:ea typeface="黑体" pitchFamily="2" charset="-122"/>
              </a:rPr>
              <a:t>但是小企业的资本公积不得用于弥补亏损。</a:t>
            </a:r>
          </a:p>
          <a:p>
            <a:pPr marL="0" indent="0" eaLnBrk="1" hangingPunct="1">
              <a:buClr>
                <a:srgbClr val="FFCC00"/>
              </a:buClr>
              <a:buSzPct val="70000"/>
              <a:buFont typeface="Wingdings" pitchFamily="2" charset="2"/>
              <a:buNone/>
            </a:pPr>
            <a:endParaRPr lang="zh-CN" altLang="en-US" sz="2400" b="1" smtClean="0">
              <a:solidFill>
                <a:schemeClr val="hlink"/>
              </a:solidFill>
              <a:latin typeface="黑体" pitchFamily="2" charset="-122"/>
              <a:ea typeface="黑体" pitchFamily="2" charset="-122"/>
            </a:endParaRPr>
          </a:p>
          <a:p>
            <a:pPr marL="0" indent="0" eaLnBrk="1" hangingPunct="1">
              <a:buClr>
                <a:srgbClr val="FFCC00"/>
              </a:buClr>
              <a:buSzPct val="70000"/>
              <a:buFont typeface="Wingdings" pitchFamily="2" charset="2"/>
              <a:buNone/>
            </a:pPr>
            <a:r>
              <a:rPr lang="en-US" altLang="zh-CN" sz="2400" b="1" smtClean="0">
                <a:latin typeface="黑体" pitchFamily="2" charset="-122"/>
                <a:ea typeface="黑体" pitchFamily="2" charset="-122"/>
              </a:rPr>
              <a:t>2</a:t>
            </a:r>
            <a:r>
              <a:rPr lang="zh-CN" altLang="en-US" sz="2400" b="1" smtClean="0">
                <a:latin typeface="黑体" pitchFamily="2" charset="-122"/>
                <a:ea typeface="黑体" pitchFamily="2" charset="-122"/>
              </a:rPr>
              <a:t>、资本公积的会计处理</a:t>
            </a:r>
            <a:endParaRPr lang="en-US" altLang="zh-CN" sz="2400" b="1" smtClean="0">
              <a:latin typeface="黑体" pitchFamily="2" charset="-122"/>
              <a:ea typeface="黑体" pitchFamily="2" charset="-122"/>
            </a:endParaRPr>
          </a:p>
          <a:p>
            <a:pPr marL="0" indent="0" eaLnBrk="1" hangingPunct="1">
              <a:buClr>
                <a:srgbClr val="FFCC00"/>
              </a:buClr>
              <a:buSzPct val="70000"/>
              <a:buFont typeface="Wingdings" pitchFamily="2" charset="2"/>
              <a:buNone/>
            </a:pPr>
            <a:endParaRPr lang="zh-CN" altLang="en-US" sz="2400" b="1" smtClean="0">
              <a:latin typeface="黑体" pitchFamily="2" charset="-122"/>
              <a:ea typeface="黑体" pitchFamily="2" charset="-122"/>
            </a:endParaRPr>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190469" name="矩形 2"/>
          <p:cNvSpPr>
            <a:spLocks noChangeArrowheads="1"/>
          </p:cNvSpPr>
          <p:nvPr/>
        </p:nvSpPr>
        <p:spPr bwMode="auto">
          <a:xfrm>
            <a:off x="684213" y="692150"/>
            <a:ext cx="784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r>
              <a:rPr lang="zh-CN" altLang="en-US" sz="2400" b="1">
                <a:latin typeface="Garamond" pitchFamily="18" charset="0"/>
                <a:ea typeface="黑体" pitchFamily="2" charset="-122"/>
              </a:rPr>
              <a:t>（二）资本公积</a:t>
            </a:r>
            <a:endParaRPr lang="zh-CN" altLang="en-US" sz="2400">
              <a:ea typeface="黑体" pitchFamily="2" charset="-122"/>
            </a:endParaRPr>
          </a:p>
        </p:txBody>
      </p:sp>
    </p:spTree>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内容占位符 2"/>
          <p:cNvSpPr>
            <a:spLocks noGrp="1"/>
          </p:cNvSpPr>
          <p:nvPr>
            <p:ph idx="4294967295"/>
          </p:nvPr>
        </p:nvSpPr>
        <p:spPr>
          <a:xfrm>
            <a:off x="250825" y="692150"/>
            <a:ext cx="8591550" cy="5407025"/>
          </a:xfrm>
        </p:spPr>
        <p:txBody>
          <a:bodyPr/>
          <a:lstStyle/>
          <a:p>
            <a:pPr marL="0" indent="0">
              <a:buFont typeface="Wingdings" pitchFamily="2" charset="2"/>
              <a:buNone/>
            </a:pPr>
            <a:r>
              <a:rPr lang="zh-CN" altLang="en-US" sz="2400" b="1" smtClean="0"/>
              <a:t>例：</a:t>
            </a:r>
            <a:r>
              <a:rPr lang="en-US" altLang="zh-CN" sz="2400" b="1" smtClean="0"/>
              <a:t>A</a:t>
            </a:r>
            <a:r>
              <a:rPr lang="zh-CN" altLang="en-US" sz="2400" b="1" smtClean="0"/>
              <a:t>、</a:t>
            </a:r>
            <a:r>
              <a:rPr lang="en-US" altLang="zh-CN" sz="2400" b="1" smtClean="0"/>
              <a:t>B</a:t>
            </a:r>
            <a:r>
              <a:rPr lang="zh-CN" altLang="en-US" sz="2400" b="1" smtClean="0"/>
              <a:t>两公司协议共同出资，于</a:t>
            </a:r>
            <a:r>
              <a:rPr lang="en-US" altLang="zh-CN" sz="2400" b="1" smtClean="0"/>
              <a:t>2012</a:t>
            </a:r>
            <a:r>
              <a:rPr lang="zh-CN" altLang="en-US" sz="2400" b="1" smtClean="0"/>
              <a:t>年</a:t>
            </a:r>
            <a:r>
              <a:rPr lang="en-US" altLang="zh-CN" sz="2400" b="1" smtClean="0"/>
              <a:t>1</a:t>
            </a:r>
            <a:r>
              <a:rPr lang="zh-CN" altLang="en-US" sz="2400" b="1" smtClean="0"/>
              <a:t>月</a:t>
            </a:r>
            <a:r>
              <a:rPr lang="en-US" altLang="zh-CN" sz="2400" b="1" smtClean="0"/>
              <a:t>1</a:t>
            </a:r>
            <a:r>
              <a:rPr lang="zh-CN" altLang="en-US" sz="2400" b="1" smtClean="0"/>
              <a:t>日登记注册甲有限公司，甲公司注册资本</a:t>
            </a:r>
            <a:r>
              <a:rPr lang="en-US" altLang="zh-CN" sz="2400" b="1" smtClean="0"/>
              <a:t>70</a:t>
            </a:r>
            <a:r>
              <a:rPr lang="zh-CN" altLang="en-US" sz="2400" b="1" smtClean="0"/>
              <a:t>万元，</a:t>
            </a:r>
            <a:r>
              <a:rPr lang="en-US" altLang="zh-CN" sz="2400" b="1" smtClean="0"/>
              <a:t>A</a:t>
            </a:r>
            <a:r>
              <a:rPr lang="zh-CN" altLang="en-US" sz="2400" b="1" smtClean="0"/>
              <a:t>、</a:t>
            </a:r>
            <a:r>
              <a:rPr lang="en-US" altLang="zh-CN" sz="2400" b="1" smtClean="0"/>
              <a:t>B</a:t>
            </a:r>
            <a:r>
              <a:rPr lang="zh-CN" altLang="en-US" sz="2400" b="1" smtClean="0"/>
              <a:t>公司各占</a:t>
            </a:r>
            <a:r>
              <a:rPr lang="en-US" altLang="zh-CN" sz="2400" b="1" smtClean="0"/>
              <a:t>50%</a:t>
            </a:r>
            <a:r>
              <a:rPr lang="zh-CN" altLang="en-US" sz="2400" b="1" smtClean="0"/>
              <a:t>的份额，各自缴付</a:t>
            </a:r>
            <a:r>
              <a:rPr lang="en-US" altLang="zh-CN" sz="2400" b="1" smtClean="0"/>
              <a:t>40</a:t>
            </a:r>
            <a:r>
              <a:rPr lang="zh-CN" altLang="en-US" sz="2400" b="1" smtClean="0"/>
              <a:t>万元，并约定于甲公司成立前缴付出资。在</a:t>
            </a:r>
            <a:r>
              <a:rPr lang="en-US" altLang="zh-CN" sz="2400" b="1" smtClean="0"/>
              <a:t>2011</a:t>
            </a:r>
            <a:r>
              <a:rPr lang="zh-CN" altLang="en-US" sz="2400" b="1" smtClean="0"/>
              <a:t>年</a:t>
            </a:r>
            <a:r>
              <a:rPr lang="en-US" altLang="zh-CN" sz="2400" b="1" smtClean="0"/>
              <a:t>12</a:t>
            </a:r>
            <a:r>
              <a:rPr lang="zh-CN" altLang="en-US" sz="2400" b="1" smtClean="0"/>
              <a:t>月</a:t>
            </a:r>
            <a:r>
              <a:rPr lang="en-US" altLang="zh-CN" sz="2400" b="1" smtClean="0"/>
              <a:t>31</a:t>
            </a:r>
            <a:r>
              <a:rPr lang="zh-CN" altLang="en-US" sz="2400" b="1" smtClean="0"/>
              <a:t>日前，甲公司收到</a:t>
            </a:r>
            <a:r>
              <a:rPr lang="en-US" altLang="zh-CN" sz="2400" b="1" smtClean="0"/>
              <a:t>A</a:t>
            </a:r>
            <a:r>
              <a:rPr lang="zh-CN" altLang="en-US" sz="2400" b="1" smtClean="0"/>
              <a:t>公司投资</a:t>
            </a:r>
            <a:r>
              <a:rPr lang="en-US" altLang="zh-CN" sz="2400" b="1" smtClean="0"/>
              <a:t>40</a:t>
            </a:r>
            <a:r>
              <a:rPr lang="zh-CN" altLang="en-US" sz="2400" b="1" smtClean="0"/>
              <a:t>万元，款项存入银行。会计处理如下：</a:t>
            </a:r>
            <a:endParaRPr lang="en-US" altLang="zh-CN" sz="2400" b="1" smtClean="0"/>
          </a:p>
          <a:p>
            <a:pPr marL="0" indent="0">
              <a:buFont typeface="Wingdings" pitchFamily="2" charset="2"/>
              <a:buNone/>
            </a:pPr>
            <a:endParaRPr lang="en-US" altLang="zh-CN" sz="2400" b="1" smtClean="0"/>
          </a:p>
          <a:p>
            <a:pPr marL="0" indent="0">
              <a:buFont typeface="Wingdings" pitchFamily="2" charset="2"/>
              <a:buNone/>
            </a:pPr>
            <a:r>
              <a:rPr lang="en-US" altLang="zh-CN" sz="2400" b="1" smtClean="0"/>
              <a:t>        </a:t>
            </a:r>
            <a:r>
              <a:rPr lang="zh-CN" altLang="en-US" sz="2400" b="1" smtClean="0"/>
              <a:t>借：银行存款                           </a:t>
            </a:r>
            <a:r>
              <a:rPr lang="en-US" altLang="zh-CN" sz="2400" b="1" smtClean="0"/>
              <a:t>40</a:t>
            </a:r>
            <a:r>
              <a:rPr lang="zh-CN" altLang="en-US" sz="2400" b="1" smtClean="0"/>
              <a:t>万</a:t>
            </a:r>
            <a:endParaRPr lang="en-US" altLang="zh-CN" sz="2400" b="1" smtClean="0"/>
          </a:p>
          <a:p>
            <a:pPr marL="0" indent="0">
              <a:buFont typeface="Wingdings" pitchFamily="2" charset="2"/>
              <a:buNone/>
            </a:pPr>
            <a:r>
              <a:rPr lang="en-US" altLang="zh-CN" sz="2400" b="1" smtClean="0"/>
              <a:t>            </a:t>
            </a:r>
            <a:r>
              <a:rPr lang="zh-CN" altLang="en-US" sz="2400" b="1" smtClean="0"/>
              <a:t>贷：实收资本</a:t>
            </a:r>
            <a:r>
              <a:rPr lang="en-US" altLang="zh-CN" sz="2400" b="1" smtClean="0"/>
              <a:t>——A</a:t>
            </a:r>
            <a:r>
              <a:rPr lang="zh-CN" altLang="en-US" sz="2400" b="1" smtClean="0"/>
              <a:t>公司           </a:t>
            </a:r>
            <a:r>
              <a:rPr lang="en-US" altLang="zh-CN" sz="2400" b="1" smtClean="0"/>
              <a:t>35</a:t>
            </a:r>
            <a:r>
              <a:rPr lang="zh-CN" altLang="en-US" sz="2400" b="1" smtClean="0"/>
              <a:t>万</a:t>
            </a:r>
            <a:endParaRPr lang="en-US" altLang="zh-CN" sz="2400" b="1" smtClean="0"/>
          </a:p>
          <a:p>
            <a:pPr marL="0" indent="0">
              <a:buFont typeface="Wingdings" pitchFamily="2" charset="2"/>
              <a:buNone/>
            </a:pPr>
            <a:r>
              <a:rPr lang="en-US" altLang="zh-CN" sz="2400" b="1" smtClean="0"/>
              <a:t>                    </a:t>
            </a:r>
            <a:r>
              <a:rPr lang="zh-CN" altLang="en-US" sz="2400" b="1" smtClean="0"/>
              <a:t>资本公积</a:t>
            </a:r>
            <a:r>
              <a:rPr lang="en-US" altLang="zh-CN" sz="2400" b="1" smtClean="0"/>
              <a:t>——</a:t>
            </a:r>
            <a:r>
              <a:rPr lang="zh-CN" altLang="en-US" sz="2400" b="1" smtClean="0"/>
              <a:t>资本溢价       </a:t>
            </a:r>
            <a:r>
              <a:rPr lang="en-US" altLang="zh-CN" sz="2400" b="1" smtClean="0"/>
              <a:t>5</a:t>
            </a:r>
            <a:r>
              <a:rPr lang="zh-CN" altLang="en-US" sz="2400" b="1" smtClean="0"/>
              <a:t>万</a:t>
            </a:r>
          </a:p>
        </p:txBody>
      </p:sp>
      <p:sp>
        <p:nvSpPr>
          <p:cNvPr id="4" name="灯片编号占位符 3"/>
          <p:cNvSpPr txBox="1">
            <a:spLocks noGrp="1"/>
          </p:cNvSpPr>
          <p:nvPr/>
        </p:nvSpPr>
        <p:spPr bwMode="auto">
          <a:xfrm>
            <a:off x="6553200" y="6245225"/>
            <a:ext cx="2289175" cy="4762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fontAlgn="auto">
              <a:spcBef>
                <a:spcPts val="0"/>
              </a:spcBef>
              <a:spcAft>
                <a:spcPts val="0"/>
              </a:spcAft>
              <a:defRPr/>
            </a:pPr>
            <a:fld id="{20C94E93-D0CC-4D18-834E-B03F073B57F0}" type="slidenum">
              <a:rPr lang="en-US" altLang="zh-CN" sz="1400">
                <a:solidFill>
                  <a:srgbClr val="007A77"/>
                </a:solidFill>
                <a:latin typeface="+mn-lt"/>
                <a:ea typeface="+mn-ea"/>
              </a:rPr>
              <a:pPr algn="r" fontAlgn="auto">
                <a:spcBef>
                  <a:spcPts val="0"/>
                </a:spcBef>
                <a:spcAft>
                  <a:spcPts val="0"/>
                </a:spcAft>
                <a:defRPr/>
              </a:pPr>
              <a:t>184</a:t>
            </a:fld>
            <a:endParaRPr lang="en-US" altLang="zh-CN" sz="1400">
              <a:solidFill>
                <a:srgbClr val="007A77"/>
              </a:solidFill>
              <a:latin typeface="+mn-lt"/>
              <a:ea typeface="+mn-ea"/>
            </a:endParaRPr>
          </a:p>
        </p:txBody>
      </p:sp>
    </p:spTree>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ECE22452-7852-480D-923B-F8FD3D343496}" type="slidenum">
              <a:rPr lang="en-US" altLang="zh-CN" sz="1400">
                <a:solidFill>
                  <a:srgbClr val="007A77"/>
                </a:solidFill>
              </a:rPr>
              <a:pPr algn="r" eaLnBrk="1" hangingPunct="1">
                <a:spcBef>
                  <a:spcPct val="0"/>
                </a:spcBef>
                <a:buClrTx/>
                <a:buSzTx/>
                <a:buFontTx/>
                <a:buNone/>
              </a:pPr>
              <a:t>185</a:t>
            </a:fld>
            <a:endParaRPr lang="en-US" altLang="zh-CN" sz="1400">
              <a:solidFill>
                <a:srgbClr val="007A77"/>
              </a:solidFill>
            </a:endParaRPr>
          </a:p>
        </p:txBody>
      </p:sp>
      <p:sp>
        <p:nvSpPr>
          <p:cNvPr id="192515" name="Rectangle 3"/>
          <p:cNvSpPr>
            <a:spLocks noGrp="1" noRot="1" noChangeArrowheads="1"/>
          </p:cNvSpPr>
          <p:nvPr>
            <p:ph type="body" idx="4294967295"/>
          </p:nvPr>
        </p:nvSpPr>
        <p:spPr>
          <a:xfrm>
            <a:off x="250825" y="1196975"/>
            <a:ext cx="8540750" cy="5407025"/>
          </a:xfrm>
        </p:spPr>
        <p:txBody>
          <a:bodyPr/>
          <a:lstStyle/>
          <a:p>
            <a:pPr marL="0" indent="0" eaLnBrk="1" hangingPunct="1">
              <a:buFont typeface="Wingdings" pitchFamily="2" charset="2"/>
              <a:buNone/>
            </a:pPr>
            <a:endParaRPr lang="en-US" altLang="zh-CN" sz="1100" b="1" smtClean="0"/>
          </a:p>
          <a:p>
            <a:pPr marL="0" indent="0" eaLnBrk="1" hangingPunct="1">
              <a:lnSpc>
                <a:spcPct val="90000"/>
              </a:lnSpc>
              <a:buClr>
                <a:srgbClr val="FFCC00"/>
              </a:buClr>
              <a:buSzPct val="70000"/>
              <a:buFont typeface="Wingdings" pitchFamily="2" charset="2"/>
              <a:buNone/>
            </a:pPr>
            <a:r>
              <a:rPr lang="en-US" altLang="zh-CN" sz="1100" b="1" smtClean="0"/>
              <a:t>      </a:t>
            </a:r>
          </a:p>
          <a:p>
            <a:pPr marL="0" indent="0" eaLnBrk="1" hangingPunct="1">
              <a:lnSpc>
                <a:spcPct val="90000"/>
              </a:lnSpc>
              <a:buClr>
                <a:srgbClr val="FFCC00"/>
              </a:buClr>
              <a:buSzPct val="70000"/>
              <a:buFont typeface="Wingdings" pitchFamily="2" charset="2"/>
              <a:buNone/>
            </a:pPr>
            <a:r>
              <a:rPr lang="en-US" altLang="zh-CN" sz="2400" b="1" smtClean="0">
                <a:latin typeface="黑体" pitchFamily="2" charset="-122"/>
                <a:ea typeface="黑体" pitchFamily="2" charset="-122"/>
              </a:rPr>
              <a:t>1</a:t>
            </a:r>
            <a:r>
              <a:rPr lang="zh-CN" altLang="en-US" sz="2400" b="1" smtClean="0">
                <a:latin typeface="黑体" pitchFamily="2" charset="-122"/>
                <a:ea typeface="黑体" pitchFamily="2" charset="-122"/>
              </a:rPr>
              <a:t>、盈余公积的核算内容</a:t>
            </a:r>
          </a:p>
          <a:p>
            <a:pPr marL="0" indent="0" eaLnBrk="1" hangingPunct="1">
              <a:lnSpc>
                <a:spcPct val="90000"/>
              </a:lnSpc>
              <a:buClr>
                <a:srgbClr val="FFCC00"/>
              </a:buClr>
              <a:buSzPct val="70000"/>
              <a:buFont typeface="Wingdings" pitchFamily="2" charset="2"/>
              <a:buNone/>
            </a:pPr>
            <a:r>
              <a:rPr lang="zh-CN" altLang="en-US" sz="2400" b="1" smtClean="0">
                <a:latin typeface="黑体" pitchFamily="2" charset="-122"/>
                <a:ea typeface="黑体" pitchFamily="2" charset="-122"/>
              </a:rPr>
              <a:t>      是指小企业按规定从净利润中提取的各种积累资金，包括法定盈余公积金和任意盈余公积金。法定盈余公积是指小企业按照规定的比例从净利润中提取的盈余公积。任意盈余公积是指小企业按照股东会或股东大会决议提取的盈余公积。</a:t>
            </a:r>
          </a:p>
          <a:p>
            <a:pPr marL="0" indent="0" eaLnBrk="1" hangingPunct="1">
              <a:lnSpc>
                <a:spcPct val="90000"/>
              </a:lnSpc>
              <a:buClr>
                <a:srgbClr val="FFCC00"/>
              </a:buClr>
              <a:buSzPct val="70000"/>
              <a:buFont typeface="Wingdings" pitchFamily="2" charset="2"/>
              <a:buNone/>
            </a:pPr>
            <a:endParaRPr lang="zh-CN" altLang="en-US" sz="2400" b="1" smtClean="0">
              <a:latin typeface="黑体" pitchFamily="2" charset="-122"/>
              <a:ea typeface="黑体" pitchFamily="2" charset="-122"/>
            </a:endParaRPr>
          </a:p>
          <a:p>
            <a:pPr marL="0" indent="0" eaLnBrk="1" hangingPunct="1">
              <a:lnSpc>
                <a:spcPct val="90000"/>
              </a:lnSpc>
              <a:buClr>
                <a:srgbClr val="FFCC00"/>
              </a:buClr>
              <a:buSzPct val="70000"/>
              <a:buFont typeface="Wingdings" pitchFamily="2" charset="2"/>
              <a:buNone/>
            </a:pPr>
            <a:r>
              <a:rPr lang="en-US" altLang="zh-CN" sz="2400" b="1" smtClean="0">
                <a:latin typeface="黑体" pitchFamily="2" charset="-122"/>
                <a:ea typeface="黑体" pitchFamily="2" charset="-122"/>
              </a:rPr>
              <a:t>2</a:t>
            </a:r>
            <a:r>
              <a:rPr lang="zh-CN" altLang="en-US" sz="2400" b="1" smtClean="0">
                <a:latin typeface="黑体" pitchFamily="2" charset="-122"/>
                <a:ea typeface="黑体" pitchFamily="2" charset="-122"/>
              </a:rPr>
              <a:t>、盈余公积的会计处理</a:t>
            </a:r>
          </a:p>
          <a:p>
            <a:pPr marL="0" indent="0" eaLnBrk="1" hangingPunct="1">
              <a:lnSpc>
                <a:spcPct val="90000"/>
              </a:lnSpc>
              <a:buClr>
                <a:srgbClr val="FFCC00"/>
              </a:buClr>
              <a:buSzPct val="70000"/>
              <a:buFont typeface="Wingdings" pitchFamily="2" charset="2"/>
              <a:buNone/>
            </a:pPr>
            <a:r>
              <a:rPr lang="zh-CN" altLang="en-US" sz="2400" b="1" smtClean="0">
                <a:latin typeface="黑体" pitchFamily="2" charset="-122"/>
                <a:ea typeface="黑体" pitchFamily="2" charset="-122"/>
              </a:rPr>
              <a:t> 例：</a:t>
            </a:r>
            <a:r>
              <a:rPr lang="en-US" altLang="zh-CN" sz="2400" b="1" smtClean="0">
                <a:latin typeface="黑体" pitchFamily="2" charset="-122"/>
                <a:ea typeface="黑体" pitchFamily="2" charset="-122"/>
              </a:rPr>
              <a:t>A</a:t>
            </a:r>
            <a:r>
              <a:rPr lang="zh-CN" altLang="en-US" sz="2400" b="1" smtClean="0">
                <a:latin typeface="黑体" pitchFamily="2" charset="-122"/>
                <a:ea typeface="黑体" pitchFamily="2" charset="-122"/>
              </a:rPr>
              <a:t>企业</a:t>
            </a:r>
            <a:r>
              <a:rPr lang="en-US" altLang="zh-CN" sz="2400" b="1" smtClean="0">
                <a:latin typeface="黑体" pitchFamily="2" charset="-122"/>
                <a:ea typeface="黑体" pitchFamily="2" charset="-122"/>
              </a:rPr>
              <a:t>2011</a:t>
            </a:r>
            <a:r>
              <a:rPr lang="zh-CN" altLang="en-US" sz="2400" b="1" smtClean="0">
                <a:latin typeface="黑体" pitchFamily="2" charset="-122"/>
                <a:ea typeface="黑体" pitchFamily="2" charset="-122"/>
              </a:rPr>
              <a:t>年税后利润</a:t>
            </a:r>
            <a:r>
              <a:rPr lang="en-US" altLang="zh-CN" sz="2400" b="1" smtClean="0">
                <a:latin typeface="黑体" pitchFamily="2" charset="-122"/>
                <a:ea typeface="黑体" pitchFamily="2" charset="-122"/>
              </a:rPr>
              <a:t>50</a:t>
            </a:r>
            <a:r>
              <a:rPr lang="zh-CN" altLang="en-US" sz="2400" b="1" smtClean="0">
                <a:latin typeface="黑体" pitchFamily="2" charset="-122"/>
                <a:ea typeface="黑体" pitchFamily="2" charset="-122"/>
              </a:rPr>
              <a:t>万元，企业本年没有需弥补的亏损等规定的扣减项目，企业按</a:t>
            </a:r>
            <a:r>
              <a:rPr lang="en-US" altLang="zh-CN" sz="2400" b="1" smtClean="0">
                <a:latin typeface="黑体" pitchFamily="2" charset="-122"/>
                <a:ea typeface="黑体" pitchFamily="2" charset="-122"/>
              </a:rPr>
              <a:t>10%</a:t>
            </a:r>
            <a:r>
              <a:rPr lang="zh-CN" altLang="en-US" sz="2400" b="1" smtClean="0">
                <a:latin typeface="黑体" pitchFamily="2" charset="-122"/>
                <a:ea typeface="黑体" pitchFamily="2" charset="-122"/>
              </a:rPr>
              <a:t>提取法定公积金</a:t>
            </a:r>
          </a:p>
          <a:p>
            <a:pPr marL="0" indent="0" eaLnBrk="1" hangingPunct="1">
              <a:lnSpc>
                <a:spcPct val="90000"/>
              </a:lnSpc>
              <a:buClr>
                <a:srgbClr val="FFCC00"/>
              </a:buClr>
              <a:buSzPct val="70000"/>
              <a:buFont typeface="Wingdings" pitchFamily="2" charset="2"/>
              <a:buNone/>
            </a:pPr>
            <a:r>
              <a:rPr lang="zh-CN" altLang="en-US" sz="2400" b="1" smtClean="0">
                <a:latin typeface="黑体" pitchFamily="2" charset="-122"/>
                <a:ea typeface="黑体" pitchFamily="2" charset="-122"/>
              </a:rPr>
              <a:t>    借：利润分配</a:t>
            </a:r>
            <a:r>
              <a:rPr lang="en-US" altLang="zh-CN" sz="2400" b="1" smtClean="0">
                <a:latin typeface="宋体" pitchFamily="2" charset="-122"/>
                <a:ea typeface="黑体" pitchFamily="2" charset="-122"/>
              </a:rPr>
              <a:t>—</a:t>
            </a:r>
            <a:r>
              <a:rPr lang="zh-CN" altLang="en-US" sz="2400" b="1" smtClean="0">
                <a:latin typeface="黑体" pitchFamily="2" charset="-122"/>
                <a:ea typeface="黑体" pitchFamily="2" charset="-122"/>
              </a:rPr>
              <a:t>提取法定公积金    </a:t>
            </a:r>
            <a:r>
              <a:rPr lang="en-US" altLang="zh-CN" sz="2400" b="1" smtClean="0">
                <a:latin typeface="黑体" pitchFamily="2" charset="-122"/>
                <a:ea typeface="黑体" pitchFamily="2" charset="-122"/>
              </a:rPr>
              <a:t>50000</a:t>
            </a:r>
          </a:p>
          <a:p>
            <a:pPr marL="0" indent="0" eaLnBrk="1" hangingPunct="1">
              <a:lnSpc>
                <a:spcPct val="90000"/>
              </a:lnSpc>
              <a:buClr>
                <a:srgbClr val="FFCC00"/>
              </a:buClr>
              <a:buSzPct val="70000"/>
              <a:buFont typeface="Wingdings" pitchFamily="2" charset="2"/>
              <a:buNone/>
            </a:pPr>
            <a:r>
              <a:rPr lang="en-US" altLang="zh-CN" sz="2400" b="1" smtClean="0">
                <a:latin typeface="黑体" pitchFamily="2" charset="-122"/>
                <a:ea typeface="黑体" pitchFamily="2" charset="-122"/>
              </a:rPr>
              <a:t>        </a:t>
            </a:r>
            <a:r>
              <a:rPr lang="zh-CN" altLang="en-US" sz="2400" b="1" smtClean="0">
                <a:latin typeface="黑体" pitchFamily="2" charset="-122"/>
                <a:ea typeface="黑体" pitchFamily="2" charset="-122"/>
              </a:rPr>
              <a:t>贷：盈余公积</a:t>
            </a:r>
            <a:r>
              <a:rPr lang="en-US" altLang="zh-CN" sz="2400" b="1" smtClean="0">
                <a:latin typeface="宋体" pitchFamily="2" charset="-122"/>
                <a:ea typeface="黑体" pitchFamily="2" charset="-122"/>
              </a:rPr>
              <a:t>—</a:t>
            </a:r>
            <a:r>
              <a:rPr lang="zh-CN" altLang="en-US" sz="2400" b="1" smtClean="0">
                <a:latin typeface="黑体" pitchFamily="2" charset="-122"/>
                <a:ea typeface="黑体" pitchFamily="2" charset="-122"/>
              </a:rPr>
              <a:t>法定公积金       </a:t>
            </a:r>
            <a:r>
              <a:rPr lang="en-US" altLang="zh-CN" sz="2400" b="1" smtClean="0">
                <a:latin typeface="黑体" pitchFamily="2" charset="-122"/>
                <a:ea typeface="黑体" pitchFamily="2" charset="-122"/>
              </a:rPr>
              <a:t>50000</a:t>
            </a:r>
          </a:p>
          <a:p>
            <a:pPr marL="0" indent="0" eaLnBrk="1" hangingPunct="1">
              <a:buFont typeface="Wingdings" pitchFamily="2" charset="2"/>
              <a:buNone/>
            </a:pPr>
            <a:endParaRPr lang="zh-CN" altLang="en-US" sz="2400" b="1" smtClean="0">
              <a:latin typeface="黑体" pitchFamily="2" charset="-122"/>
              <a:ea typeface="黑体" pitchFamily="2" charset="-122"/>
            </a:endParaRPr>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192517" name="矩形 2"/>
          <p:cNvSpPr>
            <a:spLocks noChangeArrowheads="1"/>
          </p:cNvSpPr>
          <p:nvPr/>
        </p:nvSpPr>
        <p:spPr bwMode="auto">
          <a:xfrm>
            <a:off x="468313" y="692150"/>
            <a:ext cx="82073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r>
              <a:rPr lang="zh-CN" altLang="en-US" sz="2400" b="1">
                <a:latin typeface="Garamond" pitchFamily="18" charset="0"/>
                <a:ea typeface="黑体" pitchFamily="2" charset="-122"/>
              </a:rPr>
              <a:t>（三）盈余公积</a:t>
            </a:r>
            <a:endParaRPr lang="zh-CN" altLang="en-US" sz="2400">
              <a:ea typeface="黑体" pitchFamily="2" charset="-122"/>
            </a:endParaRPr>
          </a:p>
        </p:txBody>
      </p:sp>
    </p:spTree>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6282A297-2746-4F74-920D-0287650C34E1}" type="slidenum">
              <a:rPr lang="en-US" altLang="zh-CN" sz="1400">
                <a:solidFill>
                  <a:srgbClr val="007A77"/>
                </a:solidFill>
              </a:rPr>
              <a:pPr algn="r" eaLnBrk="1" hangingPunct="1">
                <a:spcBef>
                  <a:spcPct val="0"/>
                </a:spcBef>
                <a:buClrTx/>
                <a:buSzTx/>
                <a:buFontTx/>
                <a:buNone/>
              </a:pPr>
              <a:t>186</a:t>
            </a:fld>
            <a:endParaRPr lang="en-US" altLang="zh-CN" sz="1400">
              <a:solidFill>
                <a:srgbClr val="007A77"/>
              </a:solidFill>
            </a:endParaRPr>
          </a:p>
        </p:txBody>
      </p:sp>
      <p:sp>
        <p:nvSpPr>
          <p:cNvPr id="193539"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611188" y="692150"/>
            <a:ext cx="7993062" cy="3773488"/>
          </a:xfrm>
          <a:prstGeom prst="rect">
            <a:avLst/>
          </a:prstGeom>
        </p:spPr>
        <p:txBody>
          <a:bodyPr>
            <a:spAutoFit/>
          </a:bodyPr>
          <a:lstStyle/>
          <a:p>
            <a:pPr marL="342900" indent="-342900">
              <a:spcBef>
                <a:spcPct val="20000"/>
              </a:spcBef>
              <a:buClr>
                <a:srgbClr val="FFCC00"/>
              </a:buClr>
              <a:buSzPct val="70000"/>
              <a:buFont typeface="Wingdings" pitchFamily="2" charset="2"/>
              <a:buChar char="v"/>
              <a:defRPr/>
            </a:pPr>
            <a:r>
              <a:rPr lang="en-US" altLang="zh-CN" sz="2400" b="1" kern="0" dirty="0">
                <a:latin typeface="Garamond"/>
                <a:ea typeface="+mn-ea"/>
              </a:rPr>
              <a:t>《</a:t>
            </a:r>
            <a:r>
              <a:rPr lang="zh-CN" altLang="en-US" sz="2400" b="1" kern="0" dirty="0">
                <a:latin typeface="Garamond"/>
                <a:ea typeface="+mn-ea"/>
              </a:rPr>
              <a:t>公司法</a:t>
            </a:r>
            <a:r>
              <a:rPr lang="en-US" altLang="zh-CN" sz="2400" b="1" kern="0" dirty="0">
                <a:latin typeface="Garamond"/>
                <a:ea typeface="+mn-ea"/>
              </a:rPr>
              <a:t>》</a:t>
            </a:r>
            <a:r>
              <a:rPr lang="zh-CN" altLang="en-US" sz="2400" b="1" kern="0" dirty="0">
                <a:latin typeface="Garamond"/>
                <a:ea typeface="+mn-ea"/>
              </a:rPr>
              <a:t>第</a:t>
            </a:r>
            <a:r>
              <a:rPr lang="en-US" altLang="zh-CN" sz="2400" b="1" kern="0" dirty="0">
                <a:latin typeface="Garamond"/>
                <a:ea typeface="+mn-ea"/>
              </a:rPr>
              <a:t>167</a:t>
            </a:r>
            <a:r>
              <a:rPr lang="zh-CN" altLang="en-US" sz="2400" b="1" kern="0" dirty="0">
                <a:latin typeface="Garamond"/>
                <a:ea typeface="+mn-ea"/>
              </a:rPr>
              <a:t>条第</a:t>
            </a:r>
            <a:r>
              <a:rPr lang="en-US" altLang="zh-CN" sz="2400" b="1" kern="0" dirty="0">
                <a:latin typeface="Garamond"/>
                <a:ea typeface="+mn-ea"/>
              </a:rPr>
              <a:t>3</a:t>
            </a:r>
            <a:r>
              <a:rPr lang="zh-CN" altLang="en-US" sz="2400" b="1" kern="0" dirty="0">
                <a:latin typeface="Garamond"/>
                <a:ea typeface="+mn-ea"/>
              </a:rPr>
              <a:t>款规定：</a:t>
            </a:r>
            <a:r>
              <a:rPr lang="zh-CN" altLang="en-US" sz="2400" b="1" kern="0" dirty="0">
                <a:latin typeface="+mn-lt"/>
                <a:ea typeface="+mn-ea"/>
              </a:rPr>
              <a:t>“</a:t>
            </a:r>
            <a:r>
              <a:rPr lang="zh-CN" altLang="en-US" sz="2400" b="1" kern="0" dirty="0">
                <a:latin typeface="Garamond"/>
                <a:ea typeface="+mn-ea"/>
              </a:rPr>
              <a:t>公司从税后利润中提取法定公积金后，经股东会决议，可以提取任意公积金。</a:t>
            </a:r>
            <a:r>
              <a:rPr lang="zh-CN" altLang="en-US" sz="2400" b="1" kern="0" dirty="0">
                <a:latin typeface="+mn-lt"/>
                <a:ea typeface="+mn-ea"/>
              </a:rPr>
              <a:t>”</a:t>
            </a:r>
            <a:r>
              <a:rPr lang="zh-CN" altLang="en-US" sz="2400" b="1" kern="0" dirty="0">
                <a:latin typeface="Garamond"/>
                <a:ea typeface="+mn-ea"/>
              </a:rPr>
              <a:t> 任意公积金的提取与否及提取比例由股东会根据公司发展的需要和盈余情况决定，法律不作强制规定。 </a:t>
            </a:r>
          </a:p>
          <a:p>
            <a:pPr marL="342900" indent="-342900">
              <a:spcBef>
                <a:spcPct val="20000"/>
              </a:spcBef>
              <a:buClr>
                <a:srgbClr val="FFCC00"/>
              </a:buClr>
              <a:buSzPct val="70000"/>
              <a:buFont typeface="Wingdings" pitchFamily="2" charset="2"/>
              <a:buChar char="v"/>
              <a:defRPr/>
            </a:pPr>
            <a:r>
              <a:rPr lang="zh-CN" altLang="en-US" sz="2400" b="1" kern="0" dirty="0">
                <a:latin typeface="Garamond"/>
                <a:ea typeface="+mn-ea"/>
              </a:rPr>
              <a:t>法定公积金提取比例一般为净利润的</a:t>
            </a:r>
            <a:r>
              <a:rPr lang="en-US" altLang="zh-CN" sz="2400" b="1" kern="0" dirty="0">
                <a:latin typeface="Garamond"/>
                <a:ea typeface="+mn-ea"/>
              </a:rPr>
              <a:t>10% </a:t>
            </a:r>
            <a:r>
              <a:rPr lang="zh-CN" altLang="en-US" sz="2400" b="1" kern="0" dirty="0">
                <a:latin typeface="Garamond"/>
                <a:ea typeface="+mn-ea"/>
              </a:rPr>
              <a:t>，提取任意盈余公积的比例有企业自己决定 。</a:t>
            </a:r>
          </a:p>
          <a:p>
            <a:pPr marL="342900" indent="-342900">
              <a:spcBef>
                <a:spcPct val="20000"/>
              </a:spcBef>
              <a:buClr>
                <a:srgbClr val="FFCC00"/>
              </a:buClr>
              <a:buSzPct val="70000"/>
              <a:buFont typeface="Wingdings" pitchFamily="2" charset="2"/>
              <a:buChar char="v"/>
              <a:defRPr/>
            </a:pPr>
            <a:r>
              <a:rPr lang="zh-CN" altLang="en-US" sz="2400" b="1" kern="0" dirty="0">
                <a:latin typeface="Garamond"/>
                <a:ea typeface="+mn-ea"/>
              </a:rPr>
              <a:t>企业提取的盈余公积可用于弥补亏损、扩大生产经营、转增资本或派送新股等。</a:t>
            </a:r>
            <a:r>
              <a:rPr lang="zh-CN" altLang="en-US" sz="2800" b="1" kern="0" dirty="0">
                <a:solidFill>
                  <a:srgbClr val="FFFFFF"/>
                </a:solidFill>
                <a:latin typeface="Garamond"/>
                <a:ea typeface="+mn-ea"/>
              </a:rPr>
              <a:t> </a:t>
            </a:r>
          </a:p>
          <a:p>
            <a:pPr marL="342900" indent="-342900">
              <a:spcBef>
                <a:spcPct val="20000"/>
              </a:spcBef>
              <a:buClr>
                <a:srgbClr val="FFCC00"/>
              </a:buClr>
              <a:buSzPct val="70000"/>
              <a:defRPr/>
            </a:pPr>
            <a:endParaRPr lang="zh-CN" altLang="en-US" sz="2800" b="1" kern="0" dirty="0">
              <a:solidFill>
                <a:srgbClr val="FFFFFF"/>
              </a:solidFill>
              <a:effectLst>
                <a:outerShdw blurRad="38100" dist="38100" dir="2700000" algn="tl">
                  <a:srgbClr val="000000"/>
                </a:outerShdw>
              </a:effectLst>
              <a:latin typeface="Garamond"/>
              <a:ea typeface="+mn-ea"/>
            </a:endParaRPr>
          </a:p>
        </p:txBody>
      </p:sp>
    </p:spTree>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3B780B22-9179-4958-B965-319D88F62826}" type="slidenum">
              <a:rPr lang="en-US" altLang="zh-CN" sz="1400">
                <a:solidFill>
                  <a:srgbClr val="007A77"/>
                </a:solidFill>
              </a:rPr>
              <a:pPr algn="r" eaLnBrk="1" hangingPunct="1">
                <a:spcBef>
                  <a:spcPct val="0"/>
                </a:spcBef>
                <a:buClrTx/>
                <a:buSzTx/>
                <a:buFontTx/>
                <a:buNone/>
              </a:pPr>
              <a:t>187</a:t>
            </a:fld>
            <a:endParaRPr lang="en-US" altLang="zh-CN" sz="1400">
              <a:solidFill>
                <a:srgbClr val="007A77"/>
              </a:solidFill>
            </a:endParaRPr>
          </a:p>
        </p:txBody>
      </p:sp>
      <p:sp>
        <p:nvSpPr>
          <p:cNvPr id="194563"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Clr>
                <a:srgbClr val="FFCC00"/>
              </a:buClr>
              <a:buSzPct val="70000"/>
              <a:buFont typeface="Wingdings" pitchFamily="2" charset="2"/>
              <a:buNone/>
            </a:pPr>
            <a:r>
              <a:rPr lang="en-US" altLang="zh-CN" sz="1100" b="1" smtClean="0"/>
              <a:t>     </a:t>
            </a:r>
          </a:p>
          <a:p>
            <a:pPr marL="0" indent="0" eaLnBrk="1" hangingPunct="1">
              <a:buClr>
                <a:srgbClr val="FFCC00"/>
              </a:buClr>
              <a:buSzPct val="70000"/>
              <a:buFont typeface="Wingdings" pitchFamily="2" charset="2"/>
              <a:buNone/>
            </a:pPr>
            <a:r>
              <a:rPr lang="en-US" altLang="zh-CN" b="1" smtClean="0"/>
              <a:t> </a:t>
            </a:r>
            <a:r>
              <a:rPr lang="en-US" altLang="zh-CN" sz="2400" b="1" smtClean="0">
                <a:latin typeface="黑体" pitchFamily="2" charset="-122"/>
                <a:ea typeface="黑体" pitchFamily="2" charset="-122"/>
              </a:rPr>
              <a:t>1</a:t>
            </a:r>
            <a:r>
              <a:rPr lang="zh-CN" altLang="en-US" sz="2400" b="1" smtClean="0">
                <a:latin typeface="黑体" pitchFamily="2" charset="-122"/>
                <a:ea typeface="黑体" pitchFamily="2" charset="-122"/>
              </a:rPr>
              <a:t>、未分配利润的核算内容</a:t>
            </a:r>
          </a:p>
          <a:p>
            <a:pPr marL="0" indent="0" eaLnBrk="1" hangingPunct="1">
              <a:buClr>
                <a:srgbClr val="FFCC00"/>
              </a:buClr>
              <a:buSzPct val="70000"/>
              <a:buFont typeface="Wingdings" pitchFamily="2" charset="2"/>
              <a:buNone/>
            </a:pPr>
            <a:r>
              <a:rPr lang="zh-CN" altLang="en-US" sz="2400" b="1" smtClean="0">
                <a:latin typeface="黑体" pitchFamily="2" charset="-122"/>
                <a:ea typeface="黑体" pitchFamily="2" charset="-122"/>
              </a:rPr>
              <a:t>      是指小企业实现的净利润经过弥补亏损、提取法定公积金和任意公积金、向投资者分配利润后留存在小企业中没有特定用途，留待以后年度使用的利润。</a:t>
            </a:r>
          </a:p>
          <a:p>
            <a:pPr marL="0" indent="0" eaLnBrk="1" hangingPunct="1">
              <a:buClr>
                <a:srgbClr val="FFCC00"/>
              </a:buClr>
              <a:buSzPct val="70000"/>
              <a:buFont typeface="Wingdings" pitchFamily="2" charset="2"/>
              <a:buNone/>
            </a:pPr>
            <a:endParaRPr lang="zh-CN" altLang="en-US" sz="2400" b="1" smtClean="0">
              <a:latin typeface="黑体" pitchFamily="2" charset="-122"/>
              <a:ea typeface="黑体" pitchFamily="2" charset="-122"/>
            </a:endParaRPr>
          </a:p>
          <a:p>
            <a:pPr marL="0" indent="0" eaLnBrk="1" hangingPunct="1">
              <a:buClr>
                <a:srgbClr val="FFCC00"/>
              </a:buClr>
              <a:buSzPct val="70000"/>
              <a:buFont typeface="Wingdings" pitchFamily="2" charset="2"/>
              <a:buNone/>
            </a:pPr>
            <a:r>
              <a:rPr lang="en-US" altLang="zh-CN" sz="2400" b="1" smtClean="0">
                <a:latin typeface="黑体" pitchFamily="2" charset="-122"/>
                <a:ea typeface="黑体" pitchFamily="2" charset="-122"/>
              </a:rPr>
              <a:t>2</a:t>
            </a:r>
            <a:r>
              <a:rPr lang="zh-CN" altLang="en-US" sz="2400" b="1" smtClean="0">
                <a:latin typeface="黑体" pitchFamily="2" charset="-122"/>
                <a:ea typeface="黑体" pitchFamily="2" charset="-122"/>
              </a:rPr>
              <a:t>、未分配利润的会计处理</a:t>
            </a:r>
          </a:p>
          <a:p>
            <a:pPr marL="0" indent="0" eaLnBrk="1" hangingPunct="1">
              <a:buClr>
                <a:srgbClr val="FFCC00"/>
              </a:buClr>
              <a:buSzPct val="70000"/>
              <a:buFont typeface="Wingdings" pitchFamily="2" charset="2"/>
              <a:buNone/>
            </a:pPr>
            <a:r>
              <a:rPr lang="zh-CN" altLang="en-US" sz="2400" b="1" smtClean="0">
                <a:latin typeface="黑体" pitchFamily="2" charset="-122"/>
                <a:ea typeface="黑体" pitchFamily="2" charset="-122"/>
              </a:rPr>
              <a:t>   例：某公司</a:t>
            </a:r>
            <a:r>
              <a:rPr lang="en-US" altLang="zh-CN" sz="2400" b="1" smtClean="0">
                <a:latin typeface="黑体" pitchFamily="2" charset="-122"/>
                <a:ea typeface="黑体" pitchFamily="2" charset="-122"/>
              </a:rPr>
              <a:t>2011</a:t>
            </a:r>
            <a:r>
              <a:rPr lang="zh-CN" altLang="en-US" sz="2400" b="1" smtClean="0">
                <a:latin typeface="黑体" pitchFamily="2" charset="-122"/>
                <a:ea typeface="黑体" pitchFamily="2" charset="-122"/>
              </a:rPr>
              <a:t>年实现净利润</a:t>
            </a:r>
            <a:r>
              <a:rPr lang="en-US" altLang="zh-CN" sz="2400" b="1" smtClean="0">
                <a:latin typeface="黑体" pitchFamily="2" charset="-122"/>
                <a:ea typeface="黑体" pitchFamily="2" charset="-122"/>
              </a:rPr>
              <a:t>100</a:t>
            </a:r>
            <a:r>
              <a:rPr lang="zh-CN" altLang="en-US" sz="2400" b="1" smtClean="0">
                <a:latin typeface="黑体" pitchFamily="2" charset="-122"/>
                <a:ea typeface="黑体" pitchFamily="2" charset="-122"/>
              </a:rPr>
              <a:t>万元，提取法定公积金</a:t>
            </a:r>
            <a:r>
              <a:rPr lang="en-US" altLang="zh-CN" sz="2400" b="1" smtClean="0">
                <a:latin typeface="黑体" pitchFamily="2" charset="-122"/>
                <a:ea typeface="黑体" pitchFamily="2" charset="-122"/>
              </a:rPr>
              <a:t>10</a:t>
            </a:r>
            <a:r>
              <a:rPr lang="zh-CN" altLang="en-US" sz="2400" b="1" smtClean="0">
                <a:latin typeface="黑体" pitchFamily="2" charset="-122"/>
                <a:ea typeface="黑体" pitchFamily="2" charset="-122"/>
              </a:rPr>
              <a:t>万元，任意公积金</a:t>
            </a:r>
            <a:r>
              <a:rPr lang="en-US" altLang="zh-CN" sz="2400" b="1" smtClean="0">
                <a:latin typeface="黑体" pitchFamily="2" charset="-122"/>
                <a:ea typeface="黑体" pitchFamily="2" charset="-122"/>
              </a:rPr>
              <a:t>10</a:t>
            </a:r>
            <a:r>
              <a:rPr lang="zh-CN" altLang="en-US" sz="2400" b="1" smtClean="0">
                <a:latin typeface="黑体" pitchFamily="2" charset="-122"/>
                <a:ea typeface="黑体" pitchFamily="2" charset="-122"/>
              </a:rPr>
              <a:t>万元，应付股利</a:t>
            </a:r>
            <a:r>
              <a:rPr lang="en-US" altLang="zh-CN" sz="2400" b="1" smtClean="0">
                <a:latin typeface="黑体" pitchFamily="2" charset="-122"/>
                <a:ea typeface="黑体" pitchFamily="2" charset="-122"/>
              </a:rPr>
              <a:t>50</a:t>
            </a:r>
            <a:r>
              <a:rPr lang="zh-CN" altLang="en-US" sz="2400" b="1" smtClean="0">
                <a:latin typeface="黑体" pitchFamily="2" charset="-122"/>
                <a:ea typeface="黑体" pitchFamily="2" charset="-122"/>
              </a:rPr>
              <a:t>万元，会计处理如下：</a:t>
            </a:r>
          </a:p>
          <a:p>
            <a:pPr marL="0" indent="0" eaLnBrk="1" hangingPunct="1">
              <a:lnSpc>
                <a:spcPct val="90000"/>
              </a:lnSpc>
              <a:buClr>
                <a:srgbClr val="FFCC00"/>
              </a:buClr>
              <a:buSzPct val="70000"/>
              <a:buFont typeface="Wingdings" pitchFamily="2" charset="2"/>
              <a:buNone/>
            </a:pPr>
            <a:r>
              <a:rPr lang="zh-CN" altLang="en-US" sz="2400" b="1" smtClean="0">
                <a:latin typeface="黑体" pitchFamily="2" charset="-122"/>
                <a:ea typeface="黑体" pitchFamily="2" charset="-122"/>
              </a:rPr>
              <a:t>（1）结转全年净利润时：</a:t>
            </a:r>
          </a:p>
          <a:p>
            <a:pPr marL="0" indent="0" eaLnBrk="1" hangingPunct="1">
              <a:lnSpc>
                <a:spcPct val="90000"/>
              </a:lnSpc>
              <a:buClr>
                <a:srgbClr val="FFCC00"/>
              </a:buClr>
              <a:buSzPct val="70000"/>
              <a:buFont typeface="Wingdings" pitchFamily="2" charset="2"/>
              <a:buNone/>
            </a:pPr>
            <a:r>
              <a:rPr lang="zh-CN" altLang="en-US" sz="2400" b="1" smtClean="0">
                <a:latin typeface="黑体" pitchFamily="2" charset="-122"/>
                <a:ea typeface="黑体" pitchFamily="2" charset="-122"/>
              </a:rPr>
              <a:t>        借：本年利润      1000000</a:t>
            </a:r>
          </a:p>
          <a:p>
            <a:pPr marL="0" indent="0" eaLnBrk="1" hangingPunct="1">
              <a:lnSpc>
                <a:spcPct val="90000"/>
              </a:lnSpc>
              <a:buClr>
                <a:srgbClr val="FFCC00"/>
              </a:buClr>
              <a:buSzPct val="70000"/>
              <a:buFont typeface="Wingdings" pitchFamily="2" charset="2"/>
              <a:buNone/>
            </a:pPr>
            <a:r>
              <a:rPr lang="zh-CN" altLang="en-US" sz="2400" b="1" smtClean="0">
                <a:latin typeface="黑体" pitchFamily="2" charset="-122"/>
                <a:ea typeface="黑体" pitchFamily="2" charset="-122"/>
              </a:rPr>
              <a:t>      贷：利润分配</a:t>
            </a:r>
            <a:r>
              <a:rPr lang="zh-CN" altLang="en-US" sz="2400" b="1" smtClean="0">
                <a:latin typeface="宋体" pitchFamily="2" charset="-122"/>
                <a:ea typeface="黑体" pitchFamily="2" charset="-122"/>
              </a:rPr>
              <a:t>—</a:t>
            </a:r>
            <a:r>
              <a:rPr lang="zh-CN" altLang="en-US" sz="2400" b="1" smtClean="0">
                <a:latin typeface="黑体" pitchFamily="2" charset="-122"/>
                <a:ea typeface="黑体" pitchFamily="2" charset="-122"/>
              </a:rPr>
              <a:t>未分配利润   1000000</a:t>
            </a:r>
          </a:p>
          <a:p>
            <a:pPr marL="0" indent="0" eaLnBrk="1" hangingPunct="1">
              <a:buFont typeface="Wingdings" pitchFamily="2" charset="2"/>
              <a:buNone/>
            </a:pPr>
            <a:endParaRPr lang="zh-CN" altLang="en-US" sz="2400" b="1" smtClean="0">
              <a:latin typeface="黑体" pitchFamily="2" charset="-122"/>
              <a:ea typeface="黑体" pitchFamily="2" charset="-122"/>
            </a:endParaRPr>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194565" name="矩形 2"/>
          <p:cNvSpPr>
            <a:spLocks noChangeArrowheads="1"/>
          </p:cNvSpPr>
          <p:nvPr/>
        </p:nvSpPr>
        <p:spPr bwMode="auto">
          <a:xfrm>
            <a:off x="468313" y="692150"/>
            <a:ext cx="83518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r>
              <a:rPr lang="zh-CN" altLang="en-US" sz="2400" b="1">
                <a:latin typeface="Garamond" pitchFamily="18" charset="0"/>
              </a:rPr>
              <a:t>（四）未分配利润</a:t>
            </a:r>
            <a:endParaRPr lang="zh-CN" altLang="en-US" sz="2400"/>
          </a:p>
        </p:txBody>
      </p:sp>
    </p:spTree>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6DCF19D7-9CE7-4C0A-AB09-945BC1A2F8E6}" type="slidenum">
              <a:rPr lang="en-US" altLang="zh-CN" sz="1400">
                <a:solidFill>
                  <a:srgbClr val="007A77"/>
                </a:solidFill>
              </a:rPr>
              <a:pPr algn="r" eaLnBrk="1" hangingPunct="1">
                <a:spcBef>
                  <a:spcPct val="0"/>
                </a:spcBef>
                <a:buClrTx/>
                <a:buSzTx/>
                <a:buFontTx/>
                <a:buNone/>
              </a:pPr>
              <a:t>188</a:t>
            </a:fld>
            <a:endParaRPr lang="en-US" altLang="zh-CN" sz="1400">
              <a:solidFill>
                <a:srgbClr val="007A77"/>
              </a:solidFill>
            </a:endParaRPr>
          </a:p>
        </p:txBody>
      </p:sp>
      <p:sp>
        <p:nvSpPr>
          <p:cNvPr id="77827"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defRPr/>
            </a:pPr>
            <a:endParaRPr lang="en-US" altLang="zh-CN" sz="1100" b="1" dirty="0" smtClean="0"/>
          </a:p>
          <a:p>
            <a:pPr marL="0" indent="0" eaLnBrk="1" hangingPunct="1">
              <a:buFont typeface="Wingdings" pitchFamily="2" charset="2"/>
              <a:buNone/>
              <a:defRPr/>
            </a:pPr>
            <a:endParaRPr lang="en-US" altLang="zh-CN" b="1" dirty="0" smtClean="0"/>
          </a:p>
          <a:p>
            <a:pPr marL="0" indent="0" eaLnBrk="1" hangingPunct="1">
              <a:buFont typeface="Wingdings" pitchFamily="2" charset="2"/>
              <a:buNone/>
              <a:defRPr/>
            </a:pPr>
            <a:endParaRPr lang="en-US" altLang="zh-CN" b="1" dirty="0"/>
          </a:p>
          <a:p>
            <a:pPr marL="0" indent="0" eaLnBrk="1" hangingPunct="1">
              <a:buFont typeface="Wingdings" pitchFamily="2" charset="2"/>
              <a:buNone/>
              <a:defRPr/>
            </a:pPr>
            <a:endParaRPr lang="en-US" altLang="zh-CN" b="1" dirty="0" smtClean="0"/>
          </a:p>
          <a:p>
            <a:pPr marL="0" indent="0" eaLnBrk="1" hangingPunct="1">
              <a:buFont typeface="Wingdings" pitchFamily="2" charset="2"/>
              <a:buNone/>
              <a:defRPr/>
            </a:pPr>
            <a:endParaRPr lang="en-US" altLang="zh-CN" b="1" dirty="0"/>
          </a:p>
          <a:p>
            <a:pPr marL="0" indent="0" eaLnBrk="1" hangingPunct="1">
              <a:buFont typeface="Wingdings" pitchFamily="2" charset="2"/>
              <a:buNone/>
              <a:defRPr/>
            </a:pPr>
            <a:endParaRPr lang="en-US" altLang="zh-CN" sz="1100" b="1" dirty="0" smtClean="0"/>
          </a:p>
          <a:p>
            <a:pPr eaLnBrk="1" hangingPunct="1">
              <a:buClr>
                <a:srgbClr val="FFCC00"/>
              </a:buClr>
              <a:buSzPct val="70000"/>
              <a:buFont typeface="Wingdings" pitchFamily="2" charset="2"/>
              <a:buNone/>
              <a:defRPr/>
            </a:pPr>
            <a:r>
              <a:rPr lang="en-US" altLang="zh-CN" b="1" dirty="0" smtClean="0"/>
              <a:t>  </a:t>
            </a:r>
            <a:r>
              <a:rPr lang="zh-CN" altLang="en-US" sz="2400" b="1" dirty="0" smtClean="0">
                <a:latin typeface="+mn-ea"/>
              </a:rPr>
              <a:t>（</a:t>
            </a:r>
            <a:r>
              <a:rPr lang="en-US" altLang="zh-CN" sz="2400" b="1" dirty="0">
                <a:latin typeface="+mn-ea"/>
              </a:rPr>
              <a:t>3</a:t>
            </a:r>
            <a:r>
              <a:rPr lang="zh-CN" altLang="en-US" sz="2400" b="1" dirty="0">
                <a:latin typeface="+mn-ea"/>
              </a:rPr>
              <a:t>）结转已分配利润时：                </a:t>
            </a:r>
          </a:p>
          <a:p>
            <a:pPr eaLnBrk="1" hangingPunct="1">
              <a:buClr>
                <a:srgbClr val="FFCC00"/>
              </a:buClr>
              <a:buSzPct val="70000"/>
              <a:buFont typeface="Wingdings" pitchFamily="2" charset="2"/>
              <a:buNone/>
              <a:defRPr/>
            </a:pPr>
            <a:r>
              <a:rPr lang="zh-CN" altLang="en-US" sz="2400" b="1" dirty="0">
                <a:latin typeface="+mn-ea"/>
              </a:rPr>
              <a:t>     借：利润分配</a:t>
            </a:r>
            <a:r>
              <a:rPr lang="en-US" altLang="zh-CN" sz="2400" b="1" dirty="0">
                <a:latin typeface="+mn-ea"/>
              </a:rPr>
              <a:t>—</a:t>
            </a:r>
            <a:r>
              <a:rPr lang="zh-CN" altLang="en-US" sz="2400" b="1" dirty="0">
                <a:latin typeface="+mn-ea"/>
              </a:rPr>
              <a:t>未分配利润   </a:t>
            </a:r>
            <a:r>
              <a:rPr lang="en-US" altLang="zh-CN" sz="2400" b="1" dirty="0">
                <a:latin typeface="+mn-ea"/>
              </a:rPr>
              <a:t>700000</a:t>
            </a:r>
          </a:p>
          <a:p>
            <a:pPr eaLnBrk="1" hangingPunct="1">
              <a:buClr>
                <a:srgbClr val="FFCC00"/>
              </a:buClr>
              <a:buSzPct val="70000"/>
              <a:buFont typeface="Wingdings" pitchFamily="2" charset="2"/>
              <a:buNone/>
              <a:defRPr/>
            </a:pPr>
            <a:r>
              <a:rPr lang="en-US" altLang="zh-CN" sz="2400" b="1" dirty="0">
                <a:latin typeface="+mn-ea"/>
              </a:rPr>
              <a:t>       </a:t>
            </a:r>
            <a:r>
              <a:rPr lang="zh-CN" altLang="en-US" sz="2400" b="1" dirty="0">
                <a:latin typeface="+mn-ea"/>
              </a:rPr>
              <a:t>贷：利润分配</a:t>
            </a:r>
            <a:r>
              <a:rPr lang="en-US" altLang="zh-CN" sz="2400" b="1" dirty="0">
                <a:latin typeface="+mn-ea"/>
              </a:rPr>
              <a:t>—</a:t>
            </a:r>
            <a:r>
              <a:rPr lang="zh-CN" altLang="en-US" sz="2400" b="1" dirty="0">
                <a:latin typeface="+mn-ea"/>
              </a:rPr>
              <a:t>提取法定公积金 </a:t>
            </a:r>
            <a:r>
              <a:rPr lang="en-US" altLang="zh-CN" sz="2400" b="1" dirty="0">
                <a:latin typeface="+mn-ea"/>
              </a:rPr>
              <a:t>100000</a:t>
            </a:r>
          </a:p>
          <a:p>
            <a:pPr eaLnBrk="1" hangingPunct="1">
              <a:buClr>
                <a:srgbClr val="FFCC00"/>
              </a:buClr>
              <a:buSzPct val="70000"/>
              <a:buFont typeface="Wingdings" pitchFamily="2" charset="2"/>
              <a:buNone/>
              <a:defRPr/>
            </a:pPr>
            <a:r>
              <a:rPr lang="en-US" altLang="zh-CN" sz="2400" b="1" dirty="0">
                <a:latin typeface="+mn-ea"/>
              </a:rPr>
              <a:t>                   — </a:t>
            </a:r>
            <a:r>
              <a:rPr lang="zh-CN" altLang="en-US" sz="2400" b="1" dirty="0">
                <a:latin typeface="+mn-ea"/>
              </a:rPr>
              <a:t>提取任意公积金  </a:t>
            </a:r>
            <a:r>
              <a:rPr lang="en-US" altLang="zh-CN" sz="2400" b="1" dirty="0">
                <a:latin typeface="+mn-ea"/>
              </a:rPr>
              <a:t>100000</a:t>
            </a:r>
          </a:p>
          <a:p>
            <a:pPr eaLnBrk="1" hangingPunct="1">
              <a:buClr>
                <a:srgbClr val="FFCC00"/>
              </a:buClr>
              <a:buSzPct val="70000"/>
              <a:buFont typeface="Wingdings" pitchFamily="2" charset="2"/>
              <a:buNone/>
              <a:defRPr/>
            </a:pPr>
            <a:r>
              <a:rPr lang="en-US" altLang="zh-CN" sz="2400" b="1" dirty="0">
                <a:latin typeface="+mn-ea"/>
              </a:rPr>
              <a:t>                   —</a:t>
            </a:r>
            <a:r>
              <a:rPr lang="zh-CN" altLang="en-US" sz="2400" b="1" dirty="0">
                <a:latin typeface="+mn-ea"/>
              </a:rPr>
              <a:t>应付股利   </a:t>
            </a:r>
            <a:r>
              <a:rPr lang="en-US" altLang="zh-CN" sz="2400" b="1" dirty="0">
                <a:latin typeface="+mn-ea"/>
              </a:rPr>
              <a:t>500000        </a:t>
            </a:r>
            <a:endParaRPr lang="en-US" altLang="zh-CN" sz="2400" b="1" dirty="0" smtClean="0">
              <a:latin typeface="+mn-ea"/>
            </a:endParaRPr>
          </a:p>
          <a:p>
            <a:pPr eaLnBrk="1" hangingPunct="1">
              <a:buClr>
                <a:srgbClr val="FFCC00"/>
              </a:buClr>
              <a:buSzPct val="70000"/>
              <a:buFont typeface="Wingdings" pitchFamily="2" charset="2"/>
              <a:buNone/>
              <a:defRPr/>
            </a:pPr>
            <a:r>
              <a:rPr lang="en-US" altLang="zh-CN" sz="2400" b="1" dirty="0" smtClean="0">
                <a:latin typeface="+mn-ea"/>
              </a:rPr>
              <a:t> </a:t>
            </a:r>
            <a:r>
              <a:rPr lang="zh-CN" altLang="en-US" sz="2400" b="1" dirty="0">
                <a:latin typeface="+mn-ea"/>
              </a:rPr>
              <a:t>结转后，未分配利润明细科目还有未分配的利润</a:t>
            </a:r>
            <a:r>
              <a:rPr lang="en-US" altLang="zh-CN" sz="2400" b="1" dirty="0">
                <a:latin typeface="+mn-ea"/>
              </a:rPr>
              <a:t>30</a:t>
            </a:r>
            <a:r>
              <a:rPr lang="zh-CN" altLang="en-US" sz="2400" b="1" dirty="0">
                <a:latin typeface="+mn-ea"/>
              </a:rPr>
              <a:t>万元</a:t>
            </a:r>
          </a:p>
          <a:p>
            <a:pPr marL="0" indent="0" eaLnBrk="1" hangingPunct="1">
              <a:buFont typeface="Wingdings" pitchFamily="2" charset="2"/>
              <a:buNone/>
              <a:defRPr/>
            </a:pPr>
            <a:endParaRPr lang="zh-CN" altLang="en-US" b="1" dirty="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468313" y="692150"/>
            <a:ext cx="8207375" cy="2862263"/>
          </a:xfrm>
          <a:prstGeom prst="rect">
            <a:avLst/>
          </a:prstGeom>
        </p:spPr>
        <p:txBody>
          <a:bodyPr>
            <a:spAutoFit/>
          </a:bodyPr>
          <a:lstStyle/>
          <a:p>
            <a:pPr marL="342900" indent="-342900">
              <a:lnSpc>
                <a:spcPct val="90000"/>
              </a:lnSpc>
              <a:spcBef>
                <a:spcPct val="20000"/>
              </a:spcBef>
              <a:buClr>
                <a:srgbClr val="FFCC00"/>
              </a:buClr>
              <a:buSzPct val="70000"/>
              <a:defRPr/>
            </a:pPr>
            <a:r>
              <a:rPr lang="zh-CN" altLang="en-US" sz="2400" b="1" kern="0" dirty="0">
                <a:solidFill>
                  <a:srgbClr val="007A77"/>
                </a:solidFill>
                <a:latin typeface="宋体"/>
                <a:ea typeface="+mn-ea"/>
              </a:rPr>
              <a:t>（2）进行利润分配时：                </a:t>
            </a:r>
          </a:p>
          <a:p>
            <a:pPr marL="342900" indent="-342900">
              <a:lnSpc>
                <a:spcPct val="90000"/>
              </a:lnSpc>
              <a:spcBef>
                <a:spcPct val="20000"/>
              </a:spcBef>
              <a:buClr>
                <a:srgbClr val="FFCC00"/>
              </a:buClr>
              <a:buSzPct val="70000"/>
              <a:defRPr/>
            </a:pPr>
            <a:r>
              <a:rPr lang="zh-CN" altLang="en-US" sz="2400" b="1" kern="0" dirty="0">
                <a:solidFill>
                  <a:srgbClr val="007A77"/>
                </a:solidFill>
                <a:latin typeface="宋体"/>
                <a:ea typeface="+mn-ea"/>
              </a:rPr>
              <a:t>  借：利润分配—提取法定公积金   100000</a:t>
            </a:r>
          </a:p>
          <a:p>
            <a:pPr marL="342900" indent="-342900">
              <a:lnSpc>
                <a:spcPct val="90000"/>
              </a:lnSpc>
              <a:spcBef>
                <a:spcPct val="20000"/>
              </a:spcBef>
              <a:buClr>
                <a:srgbClr val="FFCC00"/>
              </a:buClr>
              <a:buSzPct val="70000"/>
              <a:defRPr/>
            </a:pPr>
            <a:r>
              <a:rPr lang="zh-CN" altLang="en-US" sz="2400" b="1" kern="0" dirty="0">
                <a:solidFill>
                  <a:srgbClr val="007A77"/>
                </a:solidFill>
                <a:latin typeface="宋体"/>
                <a:ea typeface="+mn-ea"/>
              </a:rPr>
              <a:t>              — 提取任意公积金  100000</a:t>
            </a:r>
          </a:p>
          <a:p>
            <a:pPr marL="342900" indent="-342900">
              <a:lnSpc>
                <a:spcPct val="90000"/>
              </a:lnSpc>
              <a:spcBef>
                <a:spcPct val="20000"/>
              </a:spcBef>
              <a:buClr>
                <a:srgbClr val="FFCC00"/>
              </a:buClr>
              <a:buSzPct val="70000"/>
              <a:defRPr/>
            </a:pPr>
            <a:r>
              <a:rPr lang="zh-CN" altLang="en-US" sz="2400" b="1" kern="0" dirty="0">
                <a:solidFill>
                  <a:srgbClr val="007A77"/>
                </a:solidFill>
                <a:latin typeface="宋体"/>
                <a:ea typeface="+mn-ea"/>
              </a:rPr>
              <a:t>              —应付股利     </a:t>
            </a:r>
            <a:r>
              <a:rPr lang="zh-CN" altLang="en-US" sz="2400" b="1" kern="0" dirty="0">
                <a:solidFill>
                  <a:srgbClr val="007A77"/>
                </a:solidFill>
                <a:latin typeface="宋体"/>
                <a:ea typeface="+mn-ea"/>
                <a:sym typeface="Arial" pitchFamily="34" charset="0"/>
              </a:rPr>
              <a:t>500000</a:t>
            </a:r>
          </a:p>
          <a:p>
            <a:pPr marL="342900" indent="-342900">
              <a:lnSpc>
                <a:spcPct val="90000"/>
              </a:lnSpc>
              <a:spcBef>
                <a:spcPct val="20000"/>
              </a:spcBef>
              <a:buClr>
                <a:srgbClr val="FFCC00"/>
              </a:buClr>
              <a:buSzPct val="70000"/>
              <a:defRPr/>
            </a:pPr>
            <a:r>
              <a:rPr lang="zh-CN" altLang="en-US" sz="2400" b="1" kern="0" dirty="0">
                <a:solidFill>
                  <a:srgbClr val="007A77"/>
                </a:solidFill>
                <a:latin typeface="宋体"/>
                <a:ea typeface="+mn-ea"/>
              </a:rPr>
              <a:t>        贷：盈余公积—法定公积金   100000</a:t>
            </a:r>
          </a:p>
          <a:p>
            <a:pPr marL="342900" indent="-342900">
              <a:lnSpc>
                <a:spcPct val="90000"/>
              </a:lnSpc>
              <a:spcBef>
                <a:spcPct val="20000"/>
              </a:spcBef>
              <a:buClr>
                <a:srgbClr val="FFCC00"/>
              </a:buClr>
              <a:buSzPct val="70000"/>
              <a:defRPr/>
            </a:pPr>
            <a:r>
              <a:rPr lang="zh-CN" altLang="en-US" sz="2400" b="1" kern="0" dirty="0">
                <a:solidFill>
                  <a:srgbClr val="007A77"/>
                </a:solidFill>
                <a:latin typeface="宋体"/>
                <a:ea typeface="+mn-ea"/>
              </a:rPr>
              <a:t>                    —任意公积金    100000</a:t>
            </a:r>
          </a:p>
          <a:p>
            <a:pPr marL="342900" indent="-342900">
              <a:lnSpc>
                <a:spcPct val="90000"/>
              </a:lnSpc>
              <a:spcBef>
                <a:spcPct val="20000"/>
              </a:spcBef>
              <a:buClr>
                <a:srgbClr val="FFCC00"/>
              </a:buClr>
              <a:buSzPct val="70000"/>
              <a:defRPr/>
            </a:pPr>
            <a:r>
              <a:rPr lang="zh-CN" altLang="en-US" sz="2400" b="1" kern="0" dirty="0">
                <a:solidFill>
                  <a:srgbClr val="007A77"/>
                </a:solidFill>
                <a:latin typeface="宋体"/>
                <a:ea typeface="+mn-ea"/>
              </a:rPr>
              <a:t>                        应付股利   500000</a:t>
            </a:r>
          </a:p>
        </p:txBody>
      </p:sp>
    </p:spTree>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2A42FBCF-707E-4C1C-BB2F-3909B6740A78}" type="slidenum">
              <a:rPr lang="en-US" altLang="zh-CN" sz="1400">
                <a:solidFill>
                  <a:srgbClr val="007A77"/>
                </a:solidFill>
              </a:rPr>
              <a:pPr algn="r" eaLnBrk="1" hangingPunct="1">
                <a:spcBef>
                  <a:spcPct val="0"/>
                </a:spcBef>
                <a:buClrTx/>
                <a:buSzTx/>
                <a:buFontTx/>
                <a:buNone/>
              </a:pPr>
              <a:t>189</a:t>
            </a:fld>
            <a:endParaRPr lang="en-US" altLang="zh-CN" sz="1400">
              <a:solidFill>
                <a:srgbClr val="007A77"/>
              </a:solidFill>
            </a:endParaRPr>
          </a:p>
        </p:txBody>
      </p:sp>
      <p:sp>
        <p:nvSpPr>
          <p:cNvPr id="196611"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196613" name="矩形 2"/>
          <p:cNvSpPr>
            <a:spLocks noChangeArrowheads="1"/>
          </p:cNvSpPr>
          <p:nvPr/>
        </p:nvSpPr>
        <p:spPr bwMode="auto">
          <a:xfrm>
            <a:off x="0" y="692150"/>
            <a:ext cx="8893175" cy="489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lnSpc>
                <a:spcPct val="90000"/>
              </a:lnSpc>
              <a:buClr>
                <a:srgbClr val="FFCC00"/>
              </a:buClr>
              <a:buSzPct val="70000"/>
              <a:buFontTx/>
              <a:buNone/>
            </a:pPr>
            <a:r>
              <a:rPr lang="zh-CN" altLang="en-US" b="1">
                <a:latin typeface="宋体" pitchFamily="2" charset="-122"/>
              </a:rPr>
              <a:t>与</a:t>
            </a:r>
            <a:r>
              <a:rPr lang="en-US" altLang="zh-CN" b="1">
                <a:latin typeface="宋体" pitchFamily="2" charset="-122"/>
              </a:rPr>
              <a:t>《</a:t>
            </a:r>
            <a:r>
              <a:rPr lang="zh-CN" altLang="en-US" b="1">
                <a:latin typeface="宋体" pitchFamily="2" charset="-122"/>
              </a:rPr>
              <a:t>会计准则</a:t>
            </a:r>
            <a:r>
              <a:rPr lang="en-US" altLang="zh-CN" b="1">
                <a:latin typeface="宋体" pitchFamily="2" charset="-122"/>
              </a:rPr>
              <a:t>》</a:t>
            </a:r>
            <a:r>
              <a:rPr lang="zh-CN" altLang="en-US" b="1">
                <a:latin typeface="宋体" pitchFamily="2" charset="-122"/>
              </a:rPr>
              <a:t>差异比较：</a:t>
            </a:r>
          </a:p>
          <a:p>
            <a:pPr eaLnBrk="1" hangingPunct="1">
              <a:lnSpc>
                <a:spcPct val="90000"/>
              </a:lnSpc>
              <a:buClr>
                <a:srgbClr val="FFCC00"/>
              </a:buClr>
              <a:buSzPct val="70000"/>
              <a:buFontTx/>
              <a:buNone/>
            </a:pPr>
            <a:endParaRPr lang="zh-CN" altLang="en-US" b="1">
              <a:latin typeface="宋体" pitchFamily="2" charset="-122"/>
            </a:endParaRPr>
          </a:p>
          <a:p>
            <a:pPr eaLnBrk="1" hangingPunct="1">
              <a:lnSpc>
                <a:spcPct val="90000"/>
              </a:lnSpc>
              <a:buClr>
                <a:srgbClr val="FFCC00"/>
              </a:buClr>
              <a:buSzPct val="70000"/>
              <a:buFontTx/>
              <a:buNone/>
            </a:pPr>
            <a:r>
              <a:rPr lang="zh-CN" altLang="en-US" sz="2400" b="1">
                <a:latin typeface="宋体" pitchFamily="2" charset="-122"/>
              </a:rPr>
              <a:t>      </a:t>
            </a:r>
            <a:r>
              <a:rPr lang="zh-CN" altLang="en-US" sz="2400" b="1">
                <a:latin typeface="黑体" pitchFamily="2" charset="-122"/>
                <a:ea typeface="黑体" pitchFamily="2" charset="-122"/>
              </a:rPr>
              <a:t>根据小企业的业务特点和</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小企业会计准则</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的核算要求，小企业资本公积的来源主要是资本或股本溢价，所以</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小企业会计准则</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下的</a:t>
            </a:r>
            <a:r>
              <a:rPr lang="zh-CN" altLang="en-US" sz="2400" b="1">
                <a:latin typeface="宋体" pitchFamily="2" charset="-122"/>
                <a:ea typeface="黑体" pitchFamily="2" charset="-122"/>
              </a:rPr>
              <a:t>“</a:t>
            </a:r>
            <a:r>
              <a:rPr lang="zh-CN" altLang="en-US" sz="2400" b="1">
                <a:latin typeface="黑体" pitchFamily="2" charset="-122"/>
                <a:ea typeface="黑体" pitchFamily="2" charset="-122"/>
              </a:rPr>
              <a:t>资本公积</a:t>
            </a:r>
            <a:r>
              <a:rPr lang="zh-CN" altLang="en-US" sz="2400" b="1">
                <a:latin typeface="宋体" pitchFamily="2" charset="-122"/>
                <a:ea typeface="黑体" pitchFamily="2" charset="-122"/>
              </a:rPr>
              <a:t>”</a:t>
            </a:r>
            <a:r>
              <a:rPr lang="zh-CN" altLang="en-US" sz="2400" b="1">
                <a:latin typeface="黑体" pitchFamily="2" charset="-122"/>
                <a:ea typeface="黑体" pitchFamily="2" charset="-122"/>
              </a:rPr>
              <a:t>科目下基本只有</a:t>
            </a:r>
            <a:r>
              <a:rPr lang="zh-CN" altLang="en-US" sz="2400" b="1">
                <a:latin typeface="宋体" pitchFamily="2" charset="-122"/>
                <a:ea typeface="黑体" pitchFamily="2" charset="-122"/>
              </a:rPr>
              <a:t>“</a:t>
            </a:r>
            <a:r>
              <a:rPr lang="zh-CN" altLang="en-US" sz="2400" b="1">
                <a:latin typeface="黑体" pitchFamily="2" charset="-122"/>
                <a:ea typeface="黑体" pitchFamily="2" charset="-122"/>
              </a:rPr>
              <a:t>资本溢价（或股本溢价）</a:t>
            </a:r>
            <a:r>
              <a:rPr lang="zh-CN" altLang="en-US" sz="2400" b="1">
                <a:latin typeface="宋体" pitchFamily="2" charset="-122"/>
                <a:ea typeface="黑体" pitchFamily="2" charset="-122"/>
              </a:rPr>
              <a:t>”</a:t>
            </a:r>
            <a:r>
              <a:rPr lang="zh-CN" altLang="en-US" sz="2400" b="1">
                <a:latin typeface="黑体" pitchFamily="2" charset="-122"/>
                <a:ea typeface="黑体" pitchFamily="2" charset="-122"/>
              </a:rPr>
              <a:t>明细科目。 </a:t>
            </a:r>
          </a:p>
          <a:p>
            <a:pPr eaLnBrk="1" hangingPunct="1">
              <a:lnSpc>
                <a:spcPct val="90000"/>
              </a:lnSpc>
              <a:buClr>
                <a:srgbClr val="FFCC00"/>
              </a:buClr>
              <a:buSzPct val="70000"/>
              <a:buFontTx/>
              <a:buNone/>
            </a:pPr>
            <a:r>
              <a:rPr lang="zh-CN" altLang="en-US" sz="2400" b="1">
                <a:latin typeface="黑体" pitchFamily="2" charset="-122"/>
                <a:ea typeface="黑体" pitchFamily="2" charset="-122"/>
              </a:rPr>
              <a:t>             </a:t>
            </a:r>
          </a:p>
          <a:p>
            <a:pPr eaLnBrk="1" hangingPunct="1">
              <a:lnSpc>
                <a:spcPct val="90000"/>
              </a:lnSpc>
              <a:buClr>
                <a:srgbClr val="FFCC00"/>
              </a:buClr>
              <a:buSzPct val="70000"/>
              <a:buFontTx/>
              <a:buNone/>
            </a:pPr>
            <a:r>
              <a:rPr lang="zh-CN" altLang="en-US" sz="2400" b="1">
                <a:latin typeface="黑体" pitchFamily="2" charset="-122"/>
                <a:ea typeface="黑体" pitchFamily="2" charset="-122"/>
              </a:rPr>
              <a:t>      由于</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企业会计准则</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适用主体主要是大中型企业，其资本公积的来源比较复杂，除了资本或股本溢价以外，还有其他来源，如可供出售金融资产的公允价值变动。所以</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企业会计准则</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下的</a:t>
            </a:r>
            <a:r>
              <a:rPr lang="zh-CN" altLang="en-US" sz="2400" b="1">
                <a:latin typeface="宋体" pitchFamily="2" charset="-122"/>
                <a:ea typeface="黑体" pitchFamily="2" charset="-122"/>
              </a:rPr>
              <a:t>“</a:t>
            </a:r>
            <a:r>
              <a:rPr lang="zh-CN" altLang="en-US" sz="2400" b="1">
                <a:latin typeface="黑体" pitchFamily="2" charset="-122"/>
                <a:ea typeface="黑体" pitchFamily="2" charset="-122"/>
              </a:rPr>
              <a:t>资本公积</a:t>
            </a:r>
            <a:r>
              <a:rPr lang="zh-CN" altLang="en-US" sz="2400" b="1">
                <a:latin typeface="宋体" pitchFamily="2" charset="-122"/>
                <a:ea typeface="黑体" pitchFamily="2" charset="-122"/>
              </a:rPr>
              <a:t>”</a:t>
            </a:r>
            <a:r>
              <a:rPr lang="zh-CN" altLang="en-US" sz="2400" b="1">
                <a:latin typeface="黑体" pitchFamily="2" charset="-122"/>
                <a:ea typeface="黑体" pitchFamily="2" charset="-122"/>
              </a:rPr>
              <a:t>科目下，除了</a:t>
            </a:r>
            <a:r>
              <a:rPr lang="zh-CN" altLang="en-US" sz="2400" b="1">
                <a:latin typeface="宋体" pitchFamily="2" charset="-122"/>
                <a:ea typeface="黑体" pitchFamily="2" charset="-122"/>
              </a:rPr>
              <a:t>“</a:t>
            </a:r>
            <a:r>
              <a:rPr lang="zh-CN" altLang="en-US" sz="2400" b="1">
                <a:latin typeface="黑体" pitchFamily="2" charset="-122"/>
                <a:ea typeface="黑体" pitchFamily="2" charset="-122"/>
              </a:rPr>
              <a:t>资本溢价（或股本溢价）</a:t>
            </a:r>
            <a:r>
              <a:rPr lang="zh-CN" altLang="en-US" sz="2400" b="1">
                <a:latin typeface="宋体" pitchFamily="2" charset="-122"/>
                <a:ea typeface="黑体" pitchFamily="2" charset="-122"/>
              </a:rPr>
              <a:t>”</a:t>
            </a:r>
            <a:r>
              <a:rPr lang="zh-CN" altLang="en-US" sz="2400" b="1">
                <a:latin typeface="黑体" pitchFamily="2" charset="-122"/>
                <a:ea typeface="黑体" pitchFamily="2" charset="-122"/>
              </a:rPr>
              <a:t>明细科目之外，还有</a:t>
            </a:r>
            <a:r>
              <a:rPr lang="zh-CN" altLang="en-US" sz="2400" b="1">
                <a:latin typeface="宋体" pitchFamily="2" charset="-122"/>
                <a:ea typeface="黑体" pitchFamily="2" charset="-122"/>
              </a:rPr>
              <a:t>“</a:t>
            </a:r>
            <a:r>
              <a:rPr lang="zh-CN" altLang="en-US" sz="2400" b="1">
                <a:latin typeface="黑体" pitchFamily="2" charset="-122"/>
                <a:ea typeface="黑体" pitchFamily="2" charset="-122"/>
              </a:rPr>
              <a:t>其他资本公积</a:t>
            </a:r>
            <a:r>
              <a:rPr lang="zh-CN" altLang="en-US" sz="2400" b="1">
                <a:latin typeface="宋体" pitchFamily="2" charset="-122"/>
                <a:ea typeface="黑体" pitchFamily="2" charset="-122"/>
              </a:rPr>
              <a:t>”</a:t>
            </a:r>
            <a:r>
              <a:rPr lang="zh-CN" altLang="en-US" sz="2400" b="1">
                <a:latin typeface="黑体" pitchFamily="2" charset="-122"/>
                <a:ea typeface="黑体" pitchFamily="2" charset="-122"/>
              </a:rPr>
              <a:t>明细科目，该明细属于直接计入所有者权益的利得和损失，包括以下内容：</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318FD397-9216-422D-84D6-42C2CC83D7A1}" type="slidenum">
              <a:rPr lang="en-US" altLang="zh-CN" sz="1400" smtClean="0"/>
              <a:pPr eaLnBrk="1" hangingPunct="1">
                <a:spcBef>
                  <a:spcPct val="0"/>
                </a:spcBef>
                <a:buClrTx/>
                <a:buSzTx/>
                <a:buFontTx/>
                <a:buNone/>
              </a:pPr>
              <a:t>19</a:t>
            </a:fld>
            <a:endParaRPr lang="en-US" altLang="zh-CN" sz="1400" smtClean="0"/>
          </a:p>
        </p:txBody>
      </p:sp>
      <p:sp>
        <p:nvSpPr>
          <p:cNvPr id="22531" name="Rectangle 2"/>
          <p:cNvSpPr>
            <a:spLocks noGrp="1" noRot="1" noChangeArrowheads="1"/>
          </p:cNvSpPr>
          <p:nvPr>
            <p:ph type="title"/>
          </p:nvPr>
        </p:nvSpPr>
        <p:spPr>
          <a:xfrm>
            <a:off x="301625" y="765175"/>
            <a:ext cx="8540750" cy="647700"/>
          </a:xfrm>
        </p:spPr>
        <p:txBody>
          <a:bodyPr/>
          <a:lstStyle/>
          <a:p>
            <a:pPr algn="l" eaLnBrk="1" hangingPunct="1"/>
            <a:r>
              <a:rPr lang="zh-CN" altLang="en-US" sz="2400" b="1" smtClean="0">
                <a:ea typeface="黑体" pitchFamily="2" charset="-122"/>
              </a:rPr>
              <a:t>第</a:t>
            </a:r>
            <a:r>
              <a:rPr lang="en-US" altLang="zh-CN" sz="2400" b="1" smtClean="0">
                <a:ea typeface="黑体" pitchFamily="2" charset="-122"/>
              </a:rPr>
              <a:t>90</a:t>
            </a:r>
            <a:r>
              <a:rPr lang="zh-CN" altLang="en-US" sz="2400" b="1" smtClean="0">
                <a:ea typeface="黑体" pitchFamily="2" charset="-122"/>
              </a:rPr>
              <a:t>条：本准则实施时间</a:t>
            </a:r>
          </a:p>
        </p:txBody>
      </p:sp>
      <p:sp>
        <p:nvSpPr>
          <p:cNvPr id="22532" name="Rectangle 3"/>
          <p:cNvSpPr>
            <a:spLocks noGrp="1" noRot="1" noChangeArrowheads="1"/>
          </p:cNvSpPr>
          <p:nvPr>
            <p:ph type="body" idx="1"/>
          </p:nvPr>
        </p:nvSpPr>
        <p:spPr>
          <a:xfrm>
            <a:off x="323850" y="1412875"/>
            <a:ext cx="8540750" cy="5040313"/>
          </a:xfrm>
        </p:spPr>
        <p:txBody>
          <a:bodyPr/>
          <a:lstStyle/>
          <a:p>
            <a:pPr eaLnBrk="1" hangingPunct="1">
              <a:lnSpc>
                <a:spcPct val="90000"/>
              </a:lnSpc>
            </a:pPr>
            <a:r>
              <a:rPr lang="zh-CN" altLang="en-US" sz="2000" b="1" smtClean="0"/>
              <a:t>本准则自</a:t>
            </a:r>
            <a:r>
              <a:rPr lang="en-US" altLang="zh-CN" sz="2000" b="1" smtClean="0"/>
              <a:t>2013</a:t>
            </a:r>
            <a:r>
              <a:rPr lang="zh-CN" altLang="en-US" sz="2000" b="1" smtClean="0"/>
              <a:t>年</a:t>
            </a:r>
            <a:r>
              <a:rPr lang="en-US" altLang="zh-CN" sz="2000" b="1" smtClean="0"/>
              <a:t>1</a:t>
            </a:r>
            <a:r>
              <a:rPr lang="zh-CN" altLang="en-US" sz="2000" b="1" smtClean="0"/>
              <a:t>月</a:t>
            </a:r>
            <a:r>
              <a:rPr lang="en-US" altLang="zh-CN" sz="2000" b="1" smtClean="0"/>
              <a:t>1</a:t>
            </a:r>
            <a:r>
              <a:rPr lang="zh-CN" altLang="en-US" sz="2000" b="1" smtClean="0"/>
              <a:t>日起施行。财政部</a:t>
            </a:r>
            <a:r>
              <a:rPr lang="en-US" altLang="zh-CN" sz="2000" b="1" smtClean="0"/>
              <a:t>2004</a:t>
            </a:r>
            <a:r>
              <a:rPr lang="zh-CN" altLang="en-US" sz="2000" b="1" smtClean="0"/>
              <a:t>年发布的</a:t>
            </a:r>
            <a:r>
              <a:rPr lang="en-US" altLang="zh-CN" sz="2000" b="1" smtClean="0"/>
              <a:t>《</a:t>
            </a:r>
            <a:r>
              <a:rPr lang="zh-CN" altLang="en-US" sz="2000" b="1" smtClean="0"/>
              <a:t>小企业会计制度</a:t>
            </a:r>
            <a:r>
              <a:rPr lang="en-US" altLang="zh-CN" sz="2000" b="1" smtClean="0"/>
              <a:t>》</a:t>
            </a:r>
            <a:r>
              <a:rPr lang="zh-CN" altLang="en-US" sz="2000" b="1" smtClean="0"/>
              <a:t>（财会</a:t>
            </a:r>
            <a:r>
              <a:rPr lang="en-US" altLang="zh-CN" sz="2000" b="1" smtClean="0"/>
              <a:t>[2004]2</a:t>
            </a:r>
            <a:r>
              <a:rPr lang="zh-CN" altLang="en-US" sz="2000" b="1" smtClean="0"/>
              <a:t>号）同时废止。</a:t>
            </a:r>
          </a:p>
          <a:p>
            <a:pPr eaLnBrk="1" hangingPunct="1">
              <a:lnSpc>
                <a:spcPct val="90000"/>
              </a:lnSpc>
            </a:pPr>
            <a:endParaRPr lang="zh-CN" altLang="en-US" sz="2000" b="1" smtClean="0"/>
          </a:p>
          <a:p>
            <a:pPr eaLnBrk="1" hangingPunct="1">
              <a:lnSpc>
                <a:spcPct val="90000"/>
              </a:lnSpc>
            </a:pPr>
            <a:r>
              <a:rPr lang="zh-CN" altLang="en-US" sz="2000" b="1" smtClean="0"/>
              <a:t>新旧转换方式：</a:t>
            </a:r>
          </a:p>
          <a:p>
            <a:pPr eaLnBrk="1" hangingPunct="1">
              <a:lnSpc>
                <a:spcPct val="90000"/>
              </a:lnSpc>
              <a:buFont typeface="Wingdings" pitchFamily="2" charset="2"/>
              <a:buNone/>
            </a:pPr>
            <a:r>
              <a:rPr lang="en-US" altLang="zh-CN" sz="2000" b="1" smtClean="0"/>
              <a:t>1</a:t>
            </a:r>
            <a:r>
              <a:rPr lang="zh-CN" altLang="en-US" sz="2000" b="1" smtClean="0"/>
              <a:t>、所有执行本准则的小企业从</a:t>
            </a:r>
            <a:r>
              <a:rPr lang="en-US" altLang="zh-CN" sz="2000" b="1" smtClean="0"/>
              <a:t>2013</a:t>
            </a:r>
            <a:r>
              <a:rPr lang="zh-CN" altLang="en-US" sz="2000" b="1" smtClean="0"/>
              <a:t>年</a:t>
            </a:r>
            <a:r>
              <a:rPr lang="en-US" altLang="zh-CN" sz="2000" b="1" smtClean="0"/>
              <a:t>1</a:t>
            </a:r>
            <a:r>
              <a:rPr lang="zh-CN" altLang="en-US" sz="2000" b="1" smtClean="0"/>
              <a:t>月</a:t>
            </a:r>
            <a:r>
              <a:rPr lang="en-US" altLang="zh-CN" sz="2000" b="1" smtClean="0"/>
              <a:t>1</a:t>
            </a:r>
            <a:r>
              <a:rPr lang="zh-CN" altLang="en-US" sz="2000" b="1" smtClean="0"/>
              <a:t>日起，按照本准则规定，对照</a:t>
            </a:r>
            <a:r>
              <a:rPr lang="en-US" altLang="zh-CN" sz="2000" b="1" smtClean="0"/>
              <a:t>《</a:t>
            </a:r>
            <a:r>
              <a:rPr lang="zh-CN" altLang="en-US" sz="2000" b="1" smtClean="0"/>
              <a:t>小企业会计制度与小企业会计准则会计科目对照表</a:t>
            </a:r>
            <a:r>
              <a:rPr lang="en-US" altLang="zh-CN" sz="2000" b="1" smtClean="0"/>
              <a:t>》</a:t>
            </a:r>
            <a:r>
              <a:rPr lang="zh-CN" altLang="en-US" sz="2000" b="1" smtClean="0"/>
              <a:t>，将企业各会计科目的余额直接结转至本准则所规定会计科目的会计账户之中即可。编制</a:t>
            </a:r>
            <a:r>
              <a:rPr lang="en-US" altLang="zh-CN" sz="2000" b="1" smtClean="0"/>
              <a:t>2013</a:t>
            </a:r>
            <a:r>
              <a:rPr lang="zh-CN" altLang="en-US" sz="2000" b="1" smtClean="0"/>
              <a:t>年报表时，对其中的“年初余额”或“上年金额”栏，直接根据</a:t>
            </a:r>
            <a:r>
              <a:rPr lang="en-US" altLang="zh-CN" sz="2000" b="1" smtClean="0"/>
              <a:t>2012</a:t>
            </a:r>
            <a:r>
              <a:rPr lang="zh-CN" altLang="en-US" sz="2000" b="1" smtClean="0"/>
              <a:t>年</a:t>
            </a:r>
            <a:r>
              <a:rPr lang="en-US" altLang="zh-CN" sz="2000" b="1" smtClean="0"/>
              <a:t>12</a:t>
            </a:r>
            <a:r>
              <a:rPr lang="zh-CN" altLang="en-US" sz="2000" b="1" smtClean="0"/>
              <a:t>月</a:t>
            </a:r>
            <a:r>
              <a:rPr lang="en-US" altLang="zh-CN" sz="2000" b="1" smtClean="0"/>
              <a:t>31</a:t>
            </a:r>
            <a:r>
              <a:rPr lang="zh-CN" altLang="en-US" sz="2000" b="1" smtClean="0"/>
              <a:t>日各项目余额或</a:t>
            </a:r>
            <a:r>
              <a:rPr lang="en-US" altLang="zh-CN" sz="2000" b="1" smtClean="0"/>
              <a:t>2012</a:t>
            </a:r>
            <a:r>
              <a:rPr lang="zh-CN" altLang="en-US" sz="2000" b="1" smtClean="0"/>
              <a:t>年度各项目的发生额，在本准则所附报表格式的相对应的项目中填列反映即可，不需进行调整。</a:t>
            </a:r>
          </a:p>
          <a:p>
            <a:pPr eaLnBrk="1" hangingPunct="1">
              <a:lnSpc>
                <a:spcPct val="90000"/>
              </a:lnSpc>
              <a:buFont typeface="Wingdings" pitchFamily="2" charset="2"/>
              <a:buNone/>
            </a:pPr>
            <a:endParaRPr lang="en-US" altLang="zh-CN" sz="2000" b="1" smtClean="0"/>
          </a:p>
          <a:p>
            <a:pPr eaLnBrk="1" hangingPunct="1">
              <a:lnSpc>
                <a:spcPct val="90000"/>
              </a:lnSpc>
              <a:buFont typeface="Wingdings" pitchFamily="2" charset="2"/>
              <a:buNone/>
            </a:pPr>
            <a:r>
              <a:rPr lang="en-US" altLang="zh-CN" sz="2000" b="1" smtClean="0"/>
              <a:t>2</a:t>
            </a:r>
            <a:r>
              <a:rPr lang="zh-CN" altLang="en-US" sz="2000" b="1" smtClean="0"/>
              <a:t>、如果小企业执行</a:t>
            </a:r>
            <a:r>
              <a:rPr lang="en-US" altLang="zh-CN" sz="2000" b="1" smtClean="0"/>
              <a:t>《</a:t>
            </a:r>
            <a:r>
              <a:rPr lang="zh-CN" altLang="en-US" sz="2000" b="1" smtClean="0"/>
              <a:t>工业企业会计制度</a:t>
            </a:r>
            <a:r>
              <a:rPr lang="en-US" altLang="zh-CN" sz="2000" b="1" smtClean="0"/>
              <a:t>》</a:t>
            </a:r>
            <a:r>
              <a:rPr lang="zh-CN" altLang="en-US" sz="2000" b="1" smtClean="0"/>
              <a:t>等其他会计制度的，也按上述原则做好新旧转换工作。</a:t>
            </a:r>
          </a:p>
          <a:p>
            <a:pPr eaLnBrk="1" hangingPunct="1">
              <a:lnSpc>
                <a:spcPct val="90000"/>
              </a:lnSpc>
              <a:buFont typeface="Wingdings" pitchFamily="2" charset="2"/>
              <a:buNone/>
            </a:pPr>
            <a:endParaRPr lang="en-US" altLang="zh-CN" sz="2000" b="1" smtClean="0"/>
          </a:p>
          <a:p>
            <a:pPr eaLnBrk="1" hangingPunct="1">
              <a:lnSpc>
                <a:spcPct val="90000"/>
              </a:lnSpc>
              <a:buFont typeface="Wingdings" pitchFamily="2" charset="2"/>
              <a:buNone/>
            </a:pPr>
            <a:r>
              <a:rPr lang="en-US" altLang="zh-CN" sz="2000" b="1" smtClean="0"/>
              <a:t>3</a:t>
            </a:r>
            <a:r>
              <a:rPr lang="zh-CN" altLang="en-US" sz="2000" b="1" smtClean="0"/>
              <a:t>、</a:t>
            </a:r>
            <a:r>
              <a:rPr lang="en-US" altLang="zh-CN" sz="2000" b="1" smtClean="0"/>
              <a:t>2013</a:t>
            </a:r>
            <a:r>
              <a:rPr lang="zh-CN" altLang="en-US" sz="2000" b="1" smtClean="0"/>
              <a:t>年</a:t>
            </a:r>
            <a:r>
              <a:rPr lang="en-US" altLang="zh-CN" sz="2000" b="1" smtClean="0"/>
              <a:t>1</a:t>
            </a:r>
            <a:r>
              <a:rPr lang="zh-CN" altLang="en-US" sz="2000" b="1" smtClean="0"/>
              <a:t>月</a:t>
            </a:r>
            <a:r>
              <a:rPr lang="en-US" altLang="zh-CN" sz="2000" b="1" smtClean="0"/>
              <a:t>1</a:t>
            </a:r>
            <a:r>
              <a:rPr lang="zh-CN" altLang="en-US" sz="2000" b="1" smtClean="0"/>
              <a:t>日之前，提前执行本准则的小企业，也按上述原则做好新旧转换工作。</a:t>
            </a:r>
          </a:p>
        </p:txBody>
      </p:sp>
    </p:spTree>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58ABCD43-E667-4E4A-A7F7-A33C1E6C1CF0}" type="slidenum">
              <a:rPr lang="en-US" altLang="zh-CN" sz="1400">
                <a:solidFill>
                  <a:srgbClr val="007A77"/>
                </a:solidFill>
              </a:rPr>
              <a:pPr algn="r" eaLnBrk="1" hangingPunct="1">
                <a:spcBef>
                  <a:spcPct val="0"/>
                </a:spcBef>
                <a:buClrTx/>
                <a:buSzTx/>
                <a:buFontTx/>
                <a:buNone/>
              </a:pPr>
              <a:t>190</a:t>
            </a:fld>
            <a:endParaRPr lang="en-US" altLang="zh-CN" sz="1400">
              <a:solidFill>
                <a:srgbClr val="007A77"/>
              </a:solidFill>
            </a:endParaRPr>
          </a:p>
        </p:txBody>
      </p:sp>
      <p:sp>
        <p:nvSpPr>
          <p:cNvPr id="197635"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468313" y="692150"/>
            <a:ext cx="8135937" cy="3121025"/>
          </a:xfrm>
          <a:prstGeom prst="rect">
            <a:avLst/>
          </a:prstGeom>
        </p:spPr>
        <p:txBody>
          <a:bodyPr>
            <a:spAutoFit/>
          </a:bodyPr>
          <a:lstStyle/>
          <a:p>
            <a:pPr marL="342900" indent="-342900">
              <a:lnSpc>
                <a:spcPct val="90000"/>
              </a:lnSpc>
              <a:spcBef>
                <a:spcPct val="20000"/>
              </a:spcBef>
              <a:buClr>
                <a:srgbClr val="FFCC00"/>
              </a:buClr>
              <a:buSzPct val="70000"/>
              <a:defRPr/>
            </a:pPr>
            <a:r>
              <a:rPr lang="zh-CN" altLang="en-US" sz="2400" b="1" kern="0" dirty="0">
                <a:latin typeface="+mn-ea"/>
                <a:ea typeface="+mn-ea"/>
              </a:rPr>
              <a:t>（</a:t>
            </a:r>
            <a:r>
              <a:rPr lang="en-US" altLang="zh-CN" sz="2400" b="1" kern="0" dirty="0">
                <a:latin typeface="+mn-ea"/>
                <a:ea typeface="+mn-ea"/>
              </a:rPr>
              <a:t>1</a:t>
            </a:r>
            <a:r>
              <a:rPr lang="zh-CN" altLang="en-US" sz="2400" b="1" kern="0" dirty="0">
                <a:latin typeface="+mn-ea"/>
                <a:ea typeface="+mn-ea"/>
              </a:rPr>
              <a:t>）可供出售金融资产公允价值变动净额。</a:t>
            </a:r>
          </a:p>
          <a:p>
            <a:pPr marL="342900" indent="-342900">
              <a:lnSpc>
                <a:spcPct val="90000"/>
              </a:lnSpc>
              <a:spcBef>
                <a:spcPct val="20000"/>
              </a:spcBef>
              <a:buClr>
                <a:srgbClr val="FFCC00"/>
              </a:buClr>
              <a:buSzPct val="70000"/>
              <a:defRPr/>
            </a:pPr>
            <a:r>
              <a:rPr lang="zh-CN" altLang="en-US" sz="2400" b="1" kern="0" dirty="0">
                <a:latin typeface="+mn-ea"/>
                <a:ea typeface="+mn-ea"/>
              </a:rPr>
              <a:t>（</a:t>
            </a:r>
            <a:r>
              <a:rPr lang="en-US" altLang="zh-CN" sz="2400" b="1" kern="0" dirty="0">
                <a:latin typeface="+mn-ea"/>
                <a:ea typeface="+mn-ea"/>
              </a:rPr>
              <a:t>2</a:t>
            </a:r>
            <a:r>
              <a:rPr lang="zh-CN" altLang="en-US" sz="2400" b="1" kern="0" dirty="0">
                <a:latin typeface="+mn-ea"/>
                <a:ea typeface="+mn-ea"/>
              </a:rPr>
              <a:t>）权益法核算的长期股权投资，被投资单位其他所有者权益变动影响。</a:t>
            </a:r>
          </a:p>
          <a:p>
            <a:pPr marL="342900" indent="-342900">
              <a:lnSpc>
                <a:spcPct val="90000"/>
              </a:lnSpc>
              <a:spcBef>
                <a:spcPct val="20000"/>
              </a:spcBef>
              <a:buClr>
                <a:srgbClr val="FFCC00"/>
              </a:buClr>
              <a:buSzPct val="70000"/>
              <a:defRPr/>
            </a:pPr>
            <a:r>
              <a:rPr lang="zh-CN" altLang="en-US" sz="2400" b="1" kern="0" dirty="0">
                <a:latin typeface="+mn-ea"/>
                <a:ea typeface="+mn-ea"/>
              </a:rPr>
              <a:t>（</a:t>
            </a:r>
            <a:r>
              <a:rPr lang="en-US" altLang="zh-CN" sz="2400" b="1" kern="0" dirty="0">
                <a:latin typeface="+mn-ea"/>
                <a:ea typeface="+mn-ea"/>
              </a:rPr>
              <a:t>3</a:t>
            </a:r>
            <a:r>
              <a:rPr lang="zh-CN" altLang="en-US" sz="2400" b="1" kern="0" dirty="0">
                <a:latin typeface="+mn-ea"/>
                <a:ea typeface="+mn-ea"/>
              </a:rPr>
              <a:t>）与计入所有者权益项目相关的所得税影响。</a:t>
            </a:r>
          </a:p>
          <a:p>
            <a:pPr marL="342900" indent="-342900">
              <a:lnSpc>
                <a:spcPct val="90000"/>
              </a:lnSpc>
              <a:spcBef>
                <a:spcPct val="20000"/>
              </a:spcBef>
              <a:buClr>
                <a:srgbClr val="FFCC00"/>
              </a:buClr>
              <a:buSzPct val="70000"/>
              <a:defRPr/>
            </a:pPr>
            <a:r>
              <a:rPr lang="zh-CN" altLang="en-US" sz="2400" b="1" kern="0" dirty="0">
                <a:latin typeface="+mn-ea"/>
                <a:ea typeface="+mn-ea"/>
              </a:rPr>
              <a:t>（</a:t>
            </a:r>
            <a:r>
              <a:rPr lang="en-US" altLang="zh-CN" sz="2400" b="1" kern="0" dirty="0">
                <a:latin typeface="+mn-ea"/>
                <a:ea typeface="+mn-ea"/>
              </a:rPr>
              <a:t>4</a:t>
            </a:r>
            <a:r>
              <a:rPr lang="zh-CN" altLang="en-US" sz="2400" b="1" kern="0" dirty="0">
                <a:latin typeface="+mn-ea"/>
                <a:ea typeface="+mn-ea"/>
              </a:rPr>
              <a:t>）换取职工或其他方提供服务的以权益结算的股份支付。</a:t>
            </a:r>
          </a:p>
          <a:p>
            <a:pPr marL="342900" indent="-342900">
              <a:lnSpc>
                <a:spcPct val="90000"/>
              </a:lnSpc>
              <a:spcBef>
                <a:spcPct val="20000"/>
              </a:spcBef>
              <a:buClr>
                <a:srgbClr val="FFCC00"/>
              </a:buClr>
              <a:buSzPct val="70000"/>
              <a:defRPr/>
            </a:pPr>
            <a:r>
              <a:rPr lang="zh-CN" altLang="en-US" sz="2400" b="1" kern="0" dirty="0">
                <a:latin typeface="+mn-ea"/>
                <a:ea typeface="+mn-ea"/>
              </a:rPr>
              <a:t>（</a:t>
            </a:r>
            <a:r>
              <a:rPr lang="en-US" altLang="zh-CN" sz="2400" b="1" kern="0" dirty="0">
                <a:latin typeface="+mn-ea"/>
                <a:ea typeface="+mn-ea"/>
              </a:rPr>
              <a:t>5</a:t>
            </a:r>
            <a:r>
              <a:rPr lang="zh-CN" altLang="en-US" sz="2400" b="1" kern="0" dirty="0">
                <a:latin typeface="+mn-ea"/>
                <a:ea typeface="+mn-ea"/>
              </a:rPr>
              <a:t>）自用房地产或存货转换为采用公允价值模式计量的投资性房地产，公允价值高于账面价值的差额。</a:t>
            </a:r>
          </a:p>
          <a:p>
            <a:pPr marL="342900" indent="-342900">
              <a:lnSpc>
                <a:spcPct val="90000"/>
              </a:lnSpc>
              <a:spcBef>
                <a:spcPct val="20000"/>
              </a:spcBef>
              <a:buClr>
                <a:srgbClr val="FFCC00"/>
              </a:buClr>
              <a:buSzPct val="70000"/>
              <a:defRPr/>
            </a:pPr>
            <a:r>
              <a:rPr lang="zh-CN" altLang="en-US" sz="2400" b="1" kern="0" dirty="0">
                <a:latin typeface="+mn-ea"/>
                <a:ea typeface="+mn-ea"/>
              </a:rPr>
              <a:t>（</a:t>
            </a:r>
            <a:r>
              <a:rPr lang="en-US" altLang="zh-CN" sz="2400" b="1" kern="0" dirty="0">
                <a:latin typeface="+mn-ea"/>
                <a:ea typeface="+mn-ea"/>
              </a:rPr>
              <a:t>6</a:t>
            </a:r>
            <a:r>
              <a:rPr lang="zh-CN" altLang="en-US" sz="2400" b="1" kern="0" dirty="0">
                <a:latin typeface="+mn-ea"/>
                <a:ea typeface="+mn-ea"/>
              </a:rPr>
              <a:t>）金融资产重分类中公允价值高于账面价值的差额。</a:t>
            </a:r>
          </a:p>
        </p:txBody>
      </p:sp>
    </p:spTree>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89598DF7-5B49-4DF0-9E80-E8A3F441B7FF}" type="slidenum">
              <a:rPr lang="en-US" altLang="zh-CN" sz="1400">
                <a:solidFill>
                  <a:srgbClr val="007A77"/>
                </a:solidFill>
              </a:rPr>
              <a:pPr algn="r" eaLnBrk="1" hangingPunct="1">
                <a:spcBef>
                  <a:spcPct val="0"/>
                </a:spcBef>
                <a:buClrTx/>
                <a:buSzTx/>
                <a:buFontTx/>
                <a:buNone/>
              </a:pPr>
              <a:t>191</a:t>
            </a:fld>
            <a:endParaRPr lang="en-US" altLang="zh-CN" sz="1400">
              <a:solidFill>
                <a:srgbClr val="007A77"/>
              </a:solidFill>
            </a:endParaRPr>
          </a:p>
        </p:txBody>
      </p:sp>
      <p:sp>
        <p:nvSpPr>
          <p:cNvPr id="198659" name="Rectangle 2"/>
          <p:cNvSpPr>
            <a:spLocks noGrp="1" noRot="1" noChangeArrowheads="1"/>
          </p:cNvSpPr>
          <p:nvPr>
            <p:ph type="title" idx="4294967295"/>
          </p:nvPr>
        </p:nvSpPr>
        <p:spPr>
          <a:xfrm>
            <a:off x="179388" y="836613"/>
            <a:ext cx="8540750" cy="792162"/>
          </a:xfrm>
        </p:spPr>
        <p:txBody>
          <a:bodyPr/>
          <a:lstStyle/>
          <a:p>
            <a:pPr eaLnBrk="1" hangingPunct="1"/>
            <a:r>
              <a:rPr lang="en-US" altLang="zh-CN" sz="1800" b="1" smtClean="0"/>
              <a:t/>
            </a:r>
            <a:br>
              <a:rPr lang="en-US" altLang="zh-CN" sz="1800" b="1" smtClean="0"/>
            </a:br>
            <a:r>
              <a:rPr lang="zh-CN" altLang="en-US" sz="2800" b="1" smtClean="0">
                <a:latin typeface="黑体" pitchFamily="2" charset="-122"/>
                <a:ea typeface="黑体" pitchFamily="2" charset="-122"/>
              </a:rPr>
              <a:t>第五章   收   入</a:t>
            </a:r>
          </a:p>
        </p:txBody>
      </p:sp>
      <p:sp>
        <p:nvSpPr>
          <p:cNvPr id="198660" name="Rectangle 3"/>
          <p:cNvSpPr>
            <a:spLocks noGrp="1" noRot="1" noChangeArrowheads="1"/>
          </p:cNvSpPr>
          <p:nvPr>
            <p:ph type="body" idx="4294967295"/>
          </p:nvPr>
        </p:nvSpPr>
        <p:spPr>
          <a:xfrm>
            <a:off x="301625" y="4221163"/>
            <a:ext cx="8540750" cy="1878012"/>
          </a:xfrm>
        </p:spPr>
        <p:txBody>
          <a:bodyPr/>
          <a:lstStyle/>
          <a:p>
            <a:pPr marL="0" indent="0" eaLnBrk="1" hangingPunct="1">
              <a:buFont typeface="Wingdings" pitchFamily="2" charset="2"/>
              <a:buNone/>
            </a:pPr>
            <a:r>
              <a:rPr lang="en-US" altLang="zh-CN" sz="2400" b="1" smtClean="0"/>
              <a:t>                                   </a:t>
            </a:r>
          </a:p>
        </p:txBody>
      </p:sp>
      <p:sp>
        <p:nvSpPr>
          <p:cNvPr id="2" name="矩形 1"/>
          <p:cNvSpPr/>
          <p:nvPr/>
        </p:nvSpPr>
        <p:spPr>
          <a:xfrm>
            <a:off x="468313" y="1916113"/>
            <a:ext cx="8207375" cy="3440112"/>
          </a:xfrm>
          <a:prstGeom prst="rect">
            <a:avLst/>
          </a:prstGeom>
        </p:spPr>
        <p:txBody>
          <a:bodyPr>
            <a:spAutoFit/>
          </a:bodyPr>
          <a:lstStyle>
            <a:lvl1pPr marL="342900" indent="-3429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spcBef>
                <a:spcPct val="20000"/>
              </a:spcBef>
              <a:buClr>
                <a:srgbClr val="FFCC00"/>
              </a:buClr>
              <a:buSzPct val="70000"/>
              <a:defRPr/>
            </a:pPr>
            <a:r>
              <a:rPr lang="zh-CN" altLang="en-US" sz="2800" b="1" smtClean="0">
                <a:solidFill>
                  <a:srgbClr val="FFCC00"/>
                </a:solidFill>
                <a:effectLst>
                  <a:outerShdw blurRad="38100" dist="38100" dir="2700000" algn="tl">
                    <a:srgbClr val="C0C0C0"/>
                  </a:outerShdw>
                </a:effectLst>
                <a:latin typeface="Garamond" pitchFamily="18" charset="0"/>
                <a:ea typeface="华文中宋" pitchFamily="2" charset="-122"/>
              </a:rPr>
              <a:t>                           </a:t>
            </a:r>
            <a:r>
              <a:rPr lang="zh-CN" altLang="en-US" sz="2400" b="1" smtClean="0">
                <a:solidFill>
                  <a:srgbClr val="007A77"/>
                </a:solidFill>
                <a:latin typeface="黑体" pitchFamily="2" charset="-122"/>
                <a:ea typeface="黑体" pitchFamily="2" charset="-122"/>
              </a:rPr>
              <a:t>（第</a:t>
            </a:r>
            <a:r>
              <a:rPr lang="en-US" altLang="zh-CN" sz="2400" b="1" smtClean="0">
                <a:solidFill>
                  <a:srgbClr val="007A77"/>
                </a:solidFill>
                <a:latin typeface="黑体" pitchFamily="2" charset="-122"/>
                <a:ea typeface="黑体" pitchFamily="2" charset="-122"/>
              </a:rPr>
              <a:t>58</a:t>
            </a:r>
            <a:r>
              <a:rPr lang="zh-CN" altLang="en-US" sz="2400" b="1" smtClean="0">
                <a:solidFill>
                  <a:srgbClr val="007A77"/>
                </a:solidFill>
                <a:latin typeface="黑体" pitchFamily="2" charset="-122"/>
                <a:ea typeface="黑体" pitchFamily="2" charset="-122"/>
              </a:rPr>
              <a:t>条至第</a:t>
            </a:r>
            <a:r>
              <a:rPr lang="en-US" altLang="zh-CN" sz="2400" b="1" smtClean="0">
                <a:solidFill>
                  <a:srgbClr val="007A77"/>
                </a:solidFill>
                <a:latin typeface="黑体" pitchFamily="2" charset="-122"/>
                <a:ea typeface="黑体" pitchFamily="2" charset="-122"/>
              </a:rPr>
              <a:t>63</a:t>
            </a:r>
            <a:r>
              <a:rPr lang="zh-CN" altLang="en-US" sz="2400" b="1" smtClean="0">
                <a:solidFill>
                  <a:srgbClr val="007A77"/>
                </a:solidFill>
                <a:latin typeface="黑体" pitchFamily="2" charset="-122"/>
                <a:ea typeface="黑体" pitchFamily="2" charset="-122"/>
              </a:rPr>
              <a:t>条）</a:t>
            </a:r>
          </a:p>
          <a:p>
            <a:pPr eaLnBrk="1" hangingPunct="1">
              <a:spcBef>
                <a:spcPct val="20000"/>
              </a:spcBef>
              <a:buClr>
                <a:srgbClr val="FFCC00"/>
              </a:buClr>
              <a:buSzPct val="70000"/>
              <a:defRPr/>
            </a:pPr>
            <a:endParaRPr lang="zh-CN" altLang="en-US" sz="2400" b="1" smtClean="0">
              <a:solidFill>
                <a:srgbClr val="007A77"/>
              </a:solidFill>
              <a:latin typeface="黑体" pitchFamily="2" charset="-122"/>
              <a:ea typeface="黑体" pitchFamily="2" charset="-122"/>
            </a:endParaRPr>
          </a:p>
          <a:p>
            <a:pPr eaLnBrk="1" hangingPunct="1">
              <a:lnSpc>
                <a:spcPct val="130000"/>
              </a:lnSpc>
              <a:spcBef>
                <a:spcPct val="20000"/>
              </a:spcBef>
              <a:buClr>
                <a:srgbClr val="CC0000"/>
              </a:buClr>
              <a:defRPr/>
            </a:pPr>
            <a:r>
              <a:rPr lang="zh-CN" altLang="en-US" sz="2400" b="1" smtClean="0">
                <a:latin typeface="黑体" pitchFamily="2" charset="-122"/>
                <a:ea typeface="黑体" pitchFamily="2" charset="-122"/>
              </a:rPr>
              <a:t>重点关注：</a:t>
            </a:r>
          </a:p>
          <a:p>
            <a:pPr eaLnBrk="1" hangingPunct="1">
              <a:lnSpc>
                <a:spcPct val="130000"/>
              </a:lnSpc>
              <a:spcBef>
                <a:spcPct val="20000"/>
              </a:spcBef>
              <a:buClr>
                <a:srgbClr val="CC0000"/>
              </a:buClr>
              <a:defRPr/>
            </a:pPr>
            <a:r>
              <a:rPr lang="zh-CN" altLang="en-US" sz="2400" b="1" smtClean="0">
                <a:latin typeface="黑体" pitchFamily="2" charset="-122"/>
                <a:ea typeface="黑体" pitchFamily="2" charset="-122"/>
              </a:rPr>
              <a:t>   收入的定义、销售商品销售收入的确认和计量、提供劳务收入的构成及确认和计量、销售商品收入和提供劳务收入的划分。</a:t>
            </a:r>
          </a:p>
          <a:p>
            <a:pPr eaLnBrk="1" hangingPunct="1">
              <a:spcBef>
                <a:spcPct val="20000"/>
              </a:spcBef>
              <a:buClr>
                <a:srgbClr val="FFCC00"/>
              </a:buClr>
              <a:buSzPct val="70000"/>
              <a:defRPr/>
            </a:pPr>
            <a:endParaRPr lang="zh-CN" altLang="en-US" sz="2400" b="1" smtClean="0">
              <a:solidFill>
                <a:srgbClr val="007A77"/>
              </a:solidFill>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2"/>
          <p:cNvSpPr>
            <a:spLocks noGrp="1" noRot="1" noChangeArrowheads="1"/>
          </p:cNvSpPr>
          <p:nvPr>
            <p:ph type="title"/>
          </p:nvPr>
        </p:nvSpPr>
        <p:spPr>
          <a:xfrm>
            <a:off x="301625" y="609600"/>
            <a:ext cx="8540750" cy="803275"/>
          </a:xfrm>
        </p:spPr>
        <p:txBody>
          <a:bodyPr/>
          <a:lstStyle/>
          <a:p>
            <a:r>
              <a:rPr lang="zh-CN" altLang="en-US" sz="2800" smtClean="0">
                <a:ea typeface="黑体" pitchFamily="2" charset="-122"/>
              </a:rPr>
              <a:t>新旧准则中收入确认与计量的比较</a:t>
            </a:r>
          </a:p>
        </p:txBody>
      </p:sp>
      <p:sp>
        <p:nvSpPr>
          <p:cNvPr id="199683" name="Rectangle 3"/>
          <p:cNvSpPr>
            <a:spLocks noGrp="1" noRot="1" noChangeArrowheads="1"/>
          </p:cNvSpPr>
          <p:nvPr>
            <p:ph type="body" idx="1"/>
          </p:nvPr>
        </p:nvSpPr>
        <p:spPr>
          <a:xfrm>
            <a:off x="179388" y="1484313"/>
            <a:ext cx="8785225" cy="4824412"/>
          </a:xfrm>
        </p:spPr>
        <p:txBody>
          <a:bodyPr/>
          <a:lstStyle/>
          <a:p>
            <a:r>
              <a:rPr lang="en-US" altLang="zh-CN" sz="2400" smtClean="0">
                <a:latin typeface="黑体" pitchFamily="2" charset="-122"/>
                <a:ea typeface="黑体" pitchFamily="2" charset="-122"/>
              </a:rPr>
              <a:t>1</a:t>
            </a:r>
            <a:r>
              <a:rPr lang="zh-CN" altLang="en-US" sz="2400" smtClean="0">
                <a:latin typeface="黑体" pitchFamily="2" charset="-122"/>
                <a:ea typeface="黑体" pitchFamily="2" charset="-122"/>
              </a:rPr>
              <a:t>、新准则不再要求遵循实质重于形式的原则，而是采用发出货物和收取款项作为收入确认的标准；</a:t>
            </a:r>
          </a:p>
          <a:p>
            <a:endParaRPr lang="zh-CN" altLang="en-US" sz="2400" smtClean="0">
              <a:latin typeface="黑体" pitchFamily="2" charset="-122"/>
              <a:ea typeface="黑体" pitchFamily="2" charset="-122"/>
            </a:endParaRPr>
          </a:p>
          <a:p>
            <a:r>
              <a:rPr lang="en-US" altLang="zh-CN" sz="2400" smtClean="0">
                <a:latin typeface="黑体" pitchFamily="2" charset="-122"/>
                <a:ea typeface="黑体" pitchFamily="2" charset="-122"/>
              </a:rPr>
              <a:t>2</a:t>
            </a:r>
            <a:r>
              <a:rPr lang="zh-CN" altLang="en-US" sz="2400" smtClean="0">
                <a:latin typeface="黑体" pitchFamily="2" charset="-122"/>
                <a:ea typeface="黑体" pitchFamily="2" charset="-122"/>
              </a:rPr>
              <a:t>、在收入计量方面，不再要求按照从购买方已收或应收的合同或协议价款或应收的合同或协议价款的公允价值确定收入的金额，而是要求按照从购买方已收或应收的合同或协议价款确定收入的金额。</a:t>
            </a:r>
          </a:p>
          <a:p>
            <a:endParaRPr lang="zh-CN" altLang="en-US" sz="2400" smtClean="0">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87496498-B8A4-4A24-B9E1-86936437D0B4}" type="slidenum">
              <a:rPr lang="en-US" altLang="zh-CN" sz="1400">
                <a:solidFill>
                  <a:srgbClr val="007A77"/>
                </a:solidFill>
              </a:rPr>
              <a:pPr algn="r" eaLnBrk="1" hangingPunct="1">
                <a:spcBef>
                  <a:spcPct val="0"/>
                </a:spcBef>
                <a:buClrTx/>
                <a:buSzTx/>
                <a:buFontTx/>
                <a:buNone/>
              </a:pPr>
              <a:t>193</a:t>
            </a:fld>
            <a:endParaRPr lang="en-US" altLang="zh-CN" sz="1400">
              <a:solidFill>
                <a:srgbClr val="007A77"/>
              </a:solidFill>
            </a:endParaRPr>
          </a:p>
        </p:txBody>
      </p:sp>
      <p:sp>
        <p:nvSpPr>
          <p:cNvPr id="200707"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p>
          <a:p>
            <a:pPr marL="0" indent="0" eaLnBrk="1" hangingPunct="1">
              <a:lnSpc>
                <a:spcPct val="125000"/>
              </a:lnSpc>
              <a:buClr>
                <a:srgbClr val="000000"/>
              </a:buClr>
              <a:buSzTx/>
              <a:buFont typeface="Wingdings" pitchFamily="2" charset="2"/>
              <a:buNone/>
            </a:pPr>
            <a:r>
              <a:rPr lang="en-US" altLang="zh-CN" sz="2400" b="1" smtClean="0">
                <a:latin typeface="宋体" pitchFamily="2" charset="-122"/>
              </a:rPr>
              <a:t>  </a:t>
            </a:r>
            <a:r>
              <a:rPr lang="en-US" altLang="zh-CN" sz="2400" b="1" smtClean="0">
                <a:solidFill>
                  <a:srgbClr val="000000"/>
                </a:solidFill>
                <a:latin typeface="宋体" pitchFamily="2" charset="-122"/>
              </a:rPr>
              <a:t>  </a:t>
            </a:r>
            <a:r>
              <a:rPr lang="zh-CN" altLang="en-US" sz="2400" b="1" smtClean="0">
                <a:latin typeface="黑体" pitchFamily="2" charset="-122"/>
                <a:ea typeface="黑体" pitchFamily="2" charset="-122"/>
              </a:rPr>
              <a:t>收入，是指小企业在日常生产经营活动中形成的、会导致所有者权益增加、与所有者投入资本无关的经济利益的总流入。</a:t>
            </a:r>
          </a:p>
          <a:p>
            <a:pPr marL="0" indent="0" eaLnBrk="1" hangingPunct="1">
              <a:lnSpc>
                <a:spcPct val="125000"/>
              </a:lnSpc>
              <a:buClr>
                <a:srgbClr val="000000"/>
              </a:buClr>
              <a:buSzTx/>
              <a:buFont typeface="Wingdings" pitchFamily="2" charset="2"/>
              <a:buNone/>
            </a:pPr>
            <a:r>
              <a:rPr lang="zh-CN" altLang="en-US" sz="2400" b="1" smtClean="0">
                <a:latin typeface="黑体" pitchFamily="2" charset="-122"/>
                <a:ea typeface="黑体" pitchFamily="2" charset="-122"/>
              </a:rPr>
              <a:t>    包括：销售商品收入和提供劳务收入。</a:t>
            </a:r>
            <a:endParaRPr lang="en-US" altLang="zh-CN" sz="2400" b="1" smtClean="0">
              <a:latin typeface="黑体" pitchFamily="2" charset="-122"/>
              <a:ea typeface="黑体" pitchFamily="2" charset="-122"/>
            </a:endParaRPr>
          </a:p>
          <a:p>
            <a:pPr marL="0" indent="0" eaLnBrk="1" hangingPunct="1">
              <a:lnSpc>
                <a:spcPct val="135000"/>
              </a:lnSpc>
              <a:buClr>
                <a:srgbClr val="000000"/>
              </a:buClr>
              <a:buSzTx/>
              <a:buFont typeface="Wingdings" pitchFamily="2" charset="2"/>
              <a:buNone/>
            </a:pPr>
            <a:r>
              <a:rPr lang="zh-CN" altLang="en-US" sz="2400" b="1" smtClean="0">
                <a:latin typeface="黑体" pitchFamily="2" charset="-122"/>
                <a:ea typeface="黑体" pitchFamily="2" charset="-122"/>
              </a:rPr>
              <a:t>收入的特征 ：</a:t>
            </a:r>
            <a:endParaRPr lang="en-US" altLang="zh-CN" sz="2400" b="1" smtClean="0">
              <a:latin typeface="黑体" pitchFamily="2" charset="-122"/>
              <a:ea typeface="黑体" pitchFamily="2" charset="-122"/>
            </a:endParaRPr>
          </a:p>
          <a:p>
            <a:pPr marL="0" indent="0" eaLnBrk="1" hangingPunct="1">
              <a:lnSpc>
                <a:spcPct val="135000"/>
              </a:lnSpc>
              <a:buClr>
                <a:srgbClr val="000000"/>
              </a:buClr>
              <a:buSzTx/>
            </a:pPr>
            <a:r>
              <a:rPr lang="zh-CN" altLang="en-US" sz="2400" b="1" smtClean="0">
                <a:latin typeface="黑体" pitchFamily="2" charset="-122"/>
                <a:ea typeface="黑体" pitchFamily="2" charset="-122"/>
              </a:rPr>
              <a:t>收入是小企业在日常活动中形成的</a:t>
            </a:r>
            <a:endParaRPr lang="en-US" altLang="zh-CN" sz="2400" b="1" smtClean="0">
              <a:latin typeface="黑体" pitchFamily="2" charset="-122"/>
              <a:ea typeface="黑体" pitchFamily="2" charset="-122"/>
            </a:endParaRPr>
          </a:p>
          <a:p>
            <a:pPr marL="0" indent="0" eaLnBrk="1" hangingPunct="1">
              <a:lnSpc>
                <a:spcPct val="135000"/>
              </a:lnSpc>
              <a:buClr>
                <a:srgbClr val="000000"/>
              </a:buClr>
              <a:buSzTx/>
            </a:pPr>
            <a:r>
              <a:rPr lang="zh-CN" altLang="en-US" sz="2400" b="1" smtClean="0">
                <a:latin typeface="黑体" pitchFamily="2" charset="-122"/>
                <a:ea typeface="黑体" pitchFamily="2" charset="-122"/>
              </a:rPr>
              <a:t>收入会导致所有者权益的增加 </a:t>
            </a:r>
          </a:p>
          <a:p>
            <a:pPr marL="0" indent="0" eaLnBrk="1" hangingPunct="1">
              <a:lnSpc>
                <a:spcPct val="135000"/>
              </a:lnSpc>
              <a:buClr>
                <a:srgbClr val="000000"/>
              </a:buClr>
              <a:buSzTx/>
            </a:pPr>
            <a:r>
              <a:rPr lang="zh-CN" altLang="en-US" sz="2400" b="1" smtClean="0">
                <a:latin typeface="黑体" pitchFamily="2" charset="-122"/>
                <a:ea typeface="黑体" pitchFamily="2" charset="-122"/>
              </a:rPr>
              <a:t>收入是与所有者投入资本无关的经济利益的总流入</a:t>
            </a:r>
            <a:r>
              <a:rPr lang="zh-CN" altLang="en-US" sz="2400" b="1" smtClean="0">
                <a:solidFill>
                  <a:srgbClr val="000000"/>
                </a:solidFill>
                <a:latin typeface="黑体" pitchFamily="2" charset="-122"/>
                <a:ea typeface="黑体" pitchFamily="2" charset="-122"/>
              </a:rPr>
              <a:t/>
            </a:r>
            <a:br>
              <a:rPr lang="zh-CN" altLang="en-US" sz="2400" b="1" smtClean="0">
                <a:solidFill>
                  <a:srgbClr val="000000"/>
                </a:solidFill>
                <a:latin typeface="黑体" pitchFamily="2" charset="-122"/>
                <a:ea typeface="黑体" pitchFamily="2" charset="-122"/>
              </a:rPr>
            </a:br>
            <a:endParaRPr lang="zh-CN" altLang="en-US" sz="2400" b="1" smtClean="0">
              <a:solidFill>
                <a:srgbClr val="000000"/>
              </a:solidFill>
              <a:latin typeface="黑体" pitchFamily="2" charset="-122"/>
              <a:ea typeface="黑体" pitchFamily="2" charset="-122"/>
            </a:endParaRPr>
          </a:p>
          <a:p>
            <a:pPr marL="0" indent="0" eaLnBrk="1" hangingPunct="1">
              <a:lnSpc>
                <a:spcPct val="135000"/>
              </a:lnSpc>
              <a:buClr>
                <a:srgbClr val="000000"/>
              </a:buClr>
              <a:buSzTx/>
            </a:pPr>
            <a:endParaRPr lang="zh-CN" altLang="en-US" b="1" smtClean="0">
              <a:solidFill>
                <a:srgbClr val="FF33CC"/>
              </a:solidFill>
              <a:latin typeface="Verdana" pitchFamily="34" charset="0"/>
            </a:endParaRPr>
          </a:p>
          <a:p>
            <a:pPr marL="0" indent="0" eaLnBrk="1" hangingPunct="1">
              <a:lnSpc>
                <a:spcPct val="125000"/>
              </a:lnSpc>
              <a:buClr>
                <a:srgbClr val="000000"/>
              </a:buClr>
              <a:buSzTx/>
              <a:buFont typeface="Wingdings" pitchFamily="2" charset="2"/>
              <a:buNone/>
            </a:pP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200709" name="矩形 2"/>
          <p:cNvSpPr>
            <a:spLocks noChangeArrowheads="1"/>
          </p:cNvSpPr>
          <p:nvPr/>
        </p:nvSpPr>
        <p:spPr bwMode="auto">
          <a:xfrm>
            <a:off x="468313" y="692150"/>
            <a:ext cx="7920037"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r>
              <a:rPr lang="zh-CN" altLang="en-US" b="1">
                <a:latin typeface="Verdana" pitchFamily="34" charset="0"/>
              </a:rPr>
              <a:t> 一、</a:t>
            </a:r>
            <a:r>
              <a:rPr lang="zh-CN" altLang="en-US" sz="2400" b="1">
                <a:latin typeface="黑体" pitchFamily="2" charset="-122"/>
                <a:ea typeface="黑体" pitchFamily="2" charset="-122"/>
              </a:rPr>
              <a:t>收入的定义及构成（第</a:t>
            </a:r>
            <a:r>
              <a:rPr lang="en-US" altLang="zh-CN" sz="2400" b="1">
                <a:latin typeface="黑体" pitchFamily="2" charset="-122"/>
                <a:ea typeface="黑体" pitchFamily="2" charset="-122"/>
              </a:rPr>
              <a:t>58</a:t>
            </a:r>
            <a:r>
              <a:rPr lang="zh-CN" altLang="en-US" sz="2400" b="1">
                <a:latin typeface="黑体" pitchFamily="2" charset="-122"/>
                <a:ea typeface="黑体" pitchFamily="2" charset="-122"/>
              </a:rPr>
              <a:t>条）</a:t>
            </a:r>
            <a:endParaRPr lang="zh-CN" altLang="en-US" sz="2400">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2CFA9B05-61E9-42BC-ADD0-5A5C30A9FFE0}" type="slidenum">
              <a:rPr lang="en-US" altLang="zh-CN" sz="1400">
                <a:solidFill>
                  <a:srgbClr val="007A77"/>
                </a:solidFill>
              </a:rPr>
              <a:pPr algn="r" eaLnBrk="1" hangingPunct="1">
                <a:spcBef>
                  <a:spcPct val="0"/>
                </a:spcBef>
                <a:buClrTx/>
                <a:buSzTx/>
                <a:buFontTx/>
                <a:buNone/>
              </a:pPr>
              <a:t>194</a:t>
            </a:fld>
            <a:endParaRPr lang="en-US" altLang="zh-CN" sz="1400">
              <a:solidFill>
                <a:srgbClr val="007A77"/>
              </a:solidFill>
            </a:endParaRPr>
          </a:p>
        </p:txBody>
      </p:sp>
      <p:sp>
        <p:nvSpPr>
          <p:cNvPr id="201731"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468313" y="692150"/>
            <a:ext cx="7920037" cy="4025900"/>
          </a:xfrm>
          <a:prstGeom prst="rect">
            <a:avLst/>
          </a:prstGeom>
        </p:spPr>
        <p:txBody>
          <a:bodyPr>
            <a:spAutoFit/>
          </a:bodyPr>
          <a:lstStyle/>
          <a:p>
            <a:pPr marL="469900" indent="-469900">
              <a:lnSpc>
                <a:spcPct val="135000"/>
              </a:lnSpc>
              <a:spcBef>
                <a:spcPct val="20000"/>
              </a:spcBef>
              <a:buClr>
                <a:srgbClr val="000000"/>
              </a:buClr>
              <a:buFont typeface="Wingdings" pitchFamily="2" charset="2"/>
              <a:buChar char="v"/>
              <a:defRPr/>
            </a:pPr>
            <a:r>
              <a:rPr lang="zh-CN" altLang="en-US" sz="2400" b="1" kern="0" dirty="0">
                <a:latin typeface="+mn-ea"/>
                <a:ea typeface="+mn-ea"/>
              </a:rPr>
              <a:t>收入是小企业在日常活动中形成的</a:t>
            </a:r>
          </a:p>
          <a:p>
            <a:pPr marL="469900" indent="-469900">
              <a:lnSpc>
                <a:spcPct val="135000"/>
              </a:lnSpc>
              <a:spcBef>
                <a:spcPct val="20000"/>
              </a:spcBef>
              <a:buClr>
                <a:srgbClr val="000000"/>
              </a:buClr>
              <a:defRPr/>
            </a:pPr>
            <a:r>
              <a:rPr lang="zh-CN" altLang="en-US" sz="2400" b="1" kern="0" dirty="0">
                <a:latin typeface="+mn-ea"/>
                <a:ea typeface="+mn-ea"/>
              </a:rPr>
              <a:t>    日常活动是指小企业为完成其经营目标所从事的经常</a:t>
            </a:r>
            <a:endParaRPr lang="en-US" altLang="zh-CN" sz="2400" b="1" kern="0" dirty="0">
              <a:latin typeface="+mn-ea"/>
              <a:ea typeface="+mn-ea"/>
            </a:endParaRPr>
          </a:p>
          <a:p>
            <a:pPr marL="469900" indent="-469900">
              <a:lnSpc>
                <a:spcPct val="135000"/>
              </a:lnSpc>
              <a:spcBef>
                <a:spcPct val="20000"/>
              </a:spcBef>
              <a:buClr>
                <a:srgbClr val="000000"/>
              </a:buClr>
              <a:defRPr/>
            </a:pPr>
            <a:r>
              <a:rPr lang="zh-CN" altLang="en-US" sz="2400" b="1" kern="0" dirty="0">
                <a:latin typeface="+mn-ea"/>
                <a:ea typeface="+mn-ea"/>
              </a:rPr>
              <a:t>性活动以及与之相关的活动。</a:t>
            </a:r>
          </a:p>
          <a:p>
            <a:pPr marL="469900" indent="-469900">
              <a:lnSpc>
                <a:spcPct val="135000"/>
              </a:lnSpc>
              <a:spcBef>
                <a:spcPct val="20000"/>
              </a:spcBef>
              <a:buClr>
                <a:srgbClr val="000000"/>
              </a:buClr>
              <a:defRPr/>
            </a:pPr>
            <a:r>
              <a:rPr lang="zh-CN" altLang="en-US" sz="2400" b="1" kern="0" dirty="0">
                <a:latin typeface="+mn-ea"/>
                <a:ea typeface="+mn-ea"/>
              </a:rPr>
              <a:t>    明确界定日常活动是为了将收入与利得相区分。凡是</a:t>
            </a:r>
            <a:endParaRPr lang="en-US" altLang="zh-CN" sz="2400" b="1" kern="0" dirty="0">
              <a:latin typeface="+mn-ea"/>
              <a:ea typeface="+mn-ea"/>
            </a:endParaRPr>
          </a:p>
          <a:p>
            <a:pPr marL="469900" indent="-469900">
              <a:lnSpc>
                <a:spcPct val="135000"/>
              </a:lnSpc>
              <a:spcBef>
                <a:spcPct val="20000"/>
              </a:spcBef>
              <a:buClr>
                <a:srgbClr val="000000"/>
              </a:buClr>
              <a:defRPr/>
            </a:pPr>
            <a:r>
              <a:rPr lang="zh-CN" altLang="en-US" sz="2400" b="1" kern="0" dirty="0">
                <a:latin typeface="+mn-ea"/>
                <a:ea typeface="+mn-ea"/>
              </a:rPr>
              <a:t>日常活动所形成的经济利益的流入应当确认收入，反之，</a:t>
            </a:r>
            <a:endParaRPr lang="en-US" altLang="zh-CN" sz="2400" b="1" kern="0" dirty="0">
              <a:latin typeface="+mn-ea"/>
              <a:ea typeface="+mn-ea"/>
            </a:endParaRPr>
          </a:p>
          <a:p>
            <a:pPr marL="469900" indent="-469900">
              <a:lnSpc>
                <a:spcPct val="135000"/>
              </a:lnSpc>
              <a:spcBef>
                <a:spcPct val="20000"/>
              </a:spcBef>
              <a:buClr>
                <a:srgbClr val="000000"/>
              </a:buClr>
              <a:defRPr/>
            </a:pPr>
            <a:r>
              <a:rPr lang="zh-CN" altLang="en-US" sz="2400" b="1" kern="0" dirty="0">
                <a:latin typeface="+mn-ea"/>
                <a:ea typeface="+mn-ea"/>
              </a:rPr>
              <a:t>非日常活动所形成的经济利益的流入不能确认为收入，而</a:t>
            </a:r>
            <a:endParaRPr lang="en-US" altLang="zh-CN" sz="2400" b="1" kern="0" dirty="0">
              <a:latin typeface="+mn-ea"/>
              <a:ea typeface="+mn-ea"/>
            </a:endParaRPr>
          </a:p>
          <a:p>
            <a:pPr marL="469900" indent="-469900">
              <a:lnSpc>
                <a:spcPct val="135000"/>
              </a:lnSpc>
              <a:spcBef>
                <a:spcPct val="20000"/>
              </a:spcBef>
              <a:buClr>
                <a:srgbClr val="000000"/>
              </a:buClr>
              <a:defRPr/>
            </a:pPr>
            <a:r>
              <a:rPr lang="zh-CN" altLang="en-US" sz="2400" b="1" kern="0" dirty="0">
                <a:latin typeface="+mn-ea"/>
                <a:ea typeface="+mn-ea"/>
              </a:rPr>
              <a:t>应当计入利得。 </a:t>
            </a:r>
          </a:p>
        </p:txBody>
      </p:sp>
    </p:spTree>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F3D7781D-6CDD-47DF-A924-B8ECBEF3AE45}" type="slidenum">
              <a:rPr lang="en-US" altLang="zh-CN" sz="1400">
                <a:solidFill>
                  <a:srgbClr val="007A77"/>
                </a:solidFill>
              </a:rPr>
              <a:pPr algn="r" eaLnBrk="1" hangingPunct="1">
                <a:spcBef>
                  <a:spcPct val="0"/>
                </a:spcBef>
                <a:buClrTx/>
                <a:buSzTx/>
                <a:buFontTx/>
                <a:buNone/>
              </a:pPr>
              <a:t>195</a:t>
            </a:fld>
            <a:endParaRPr lang="en-US" altLang="zh-CN" sz="1400">
              <a:solidFill>
                <a:srgbClr val="007A77"/>
              </a:solidFill>
            </a:endParaRPr>
          </a:p>
        </p:txBody>
      </p:sp>
      <p:sp>
        <p:nvSpPr>
          <p:cNvPr id="202755"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468313" y="692150"/>
            <a:ext cx="7991475" cy="5605463"/>
          </a:xfrm>
          <a:prstGeom prst="rect">
            <a:avLst/>
          </a:prstGeom>
        </p:spPr>
        <p:txBody>
          <a:bodyPr>
            <a:spAutoFit/>
          </a:bodyPr>
          <a:lstStyle/>
          <a:p>
            <a:pPr marL="469900" indent="-469900">
              <a:lnSpc>
                <a:spcPct val="135000"/>
              </a:lnSpc>
              <a:spcBef>
                <a:spcPct val="20000"/>
              </a:spcBef>
              <a:buClr>
                <a:srgbClr val="000000"/>
              </a:buClr>
              <a:buFont typeface="Wingdings" pitchFamily="2" charset="2"/>
              <a:buChar char="v"/>
              <a:defRPr/>
            </a:pPr>
            <a:r>
              <a:rPr lang="zh-CN" altLang="en-US" sz="2400" b="1" kern="0" dirty="0">
                <a:latin typeface="Verdana"/>
                <a:ea typeface="+mn-ea"/>
              </a:rPr>
              <a:t>收入会导致所有者权益的增加 </a:t>
            </a:r>
          </a:p>
          <a:p>
            <a:pPr marL="469900" indent="-469900">
              <a:lnSpc>
                <a:spcPct val="135000"/>
              </a:lnSpc>
              <a:spcBef>
                <a:spcPct val="20000"/>
              </a:spcBef>
              <a:buClr>
                <a:srgbClr val="000000"/>
              </a:buClr>
              <a:defRPr/>
            </a:pPr>
            <a:r>
              <a:rPr lang="zh-CN" altLang="en-US" sz="2400" b="1" kern="0" dirty="0">
                <a:latin typeface="Verdana"/>
                <a:ea typeface="+mn-ea"/>
              </a:rPr>
              <a:t>    与收入相关的经济利益的流入应当会导致小企业所有者</a:t>
            </a:r>
            <a:endParaRPr lang="en-US" altLang="zh-CN" sz="2400" b="1" kern="0" dirty="0">
              <a:latin typeface="Verdana"/>
              <a:ea typeface="+mn-ea"/>
            </a:endParaRPr>
          </a:p>
          <a:p>
            <a:pPr marL="469900" indent="-469900">
              <a:lnSpc>
                <a:spcPct val="135000"/>
              </a:lnSpc>
              <a:spcBef>
                <a:spcPct val="20000"/>
              </a:spcBef>
              <a:buClr>
                <a:srgbClr val="000000"/>
              </a:buClr>
              <a:defRPr/>
            </a:pPr>
            <a:r>
              <a:rPr lang="zh-CN" altLang="en-US" sz="2400" b="1" kern="0" dirty="0">
                <a:latin typeface="Verdana"/>
                <a:ea typeface="+mn-ea"/>
              </a:rPr>
              <a:t>权益的增加，不会增加小企业所有者权益的经济利益的流</a:t>
            </a:r>
            <a:endParaRPr lang="en-US" altLang="zh-CN" sz="2400" b="1" kern="0" dirty="0">
              <a:latin typeface="Verdana"/>
              <a:ea typeface="+mn-ea"/>
            </a:endParaRPr>
          </a:p>
          <a:p>
            <a:pPr marL="469900" indent="-469900">
              <a:lnSpc>
                <a:spcPct val="135000"/>
              </a:lnSpc>
              <a:spcBef>
                <a:spcPct val="20000"/>
              </a:spcBef>
              <a:buClr>
                <a:srgbClr val="000000"/>
              </a:buClr>
              <a:defRPr/>
            </a:pPr>
            <a:r>
              <a:rPr lang="zh-CN" altLang="en-US" sz="2400" b="1" kern="0" dirty="0">
                <a:latin typeface="Verdana"/>
                <a:ea typeface="+mn-ea"/>
              </a:rPr>
              <a:t>入不符合收入的定义，不应确认为收入。</a:t>
            </a:r>
            <a:endParaRPr lang="en-US" altLang="zh-CN" sz="2400" b="1" kern="0" dirty="0">
              <a:latin typeface="Verdana"/>
              <a:ea typeface="+mn-ea"/>
            </a:endParaRPr>
          </a:p>
          <a:p>
            <a:pPr marL="469900" indent="-469900">
              <a:lnSpc>
                <a:spcPct val="135000"/>
              </a:lnSpc>
              <a:spcBef>
                <a:spcPct val="20000"/>
              </a:spcBef>
              <a:buClr>
                <a:srgbClr val="000000"/>
              </a:buClr>
              <a:defRPr/>
            </a:pPr>
            <a:endParaRPr lang="en-US" altLang="zh-CN" sz="1100" b="1" kern="0" dirty="0">
              <a:latin typeface="Verdana"/>
              <a:ea typeface="+mn-ea"/>
            </a:endParaRPr>
          </a:p>
          <a:p>
            <a:pPr fontAlgn="auto">
              <a:spcBef>
                <a:spcPts val="0"/>
              </a:spcBef>
              <a:spcAft>
                <a:spcPts val="0"/>
              </a:spcAft>
              <a:defRPr/>
            </a:pPr>
            <a:r>
              <a:rPr lang="en-US" altLang="zh-CN" sz="2000" b="1" kern="0" dirty="0">
                <a:solidFill>
                  <a:srgbClr val="000000"/>
                </a:solidFill>
                <a:latin typeface="Verdana"/>
                <a:ea typeface="+mn-ea"/>
              </a:rPr>
              <a:t> </a:t>
            </a:r>
            <a:r>
              <a:rPr lang="zh-CN" altLang="en-US" sz="2000" b="1" kern="0" dirty="0">
                <a:latin typeface="+mn-ea"/>
                <a:ea typeface="+mn-ea"/>
              </a:rPr>
              <a:t>例如：小企业向银行借入款项，尽管也导致了经济利益流入小企业，表现为增加了小企业的现金或银行存款，但该笔借款的取得并不会增加小企业的所有者权益，反而会使小企业承担了一项现时义务，表现为对银行的欠款。因此，不应将其确认为收入，而应当确认为一项负债。收入也不包括为第三方或客户代收的款项。如小企业代税务机关向客户收取的增值税</a:t>
            </a:r>
            <a:r>
              <a:rPr lang="en-US" altLang="zh-CN" sz="2000" b="1" kern="0" dirty="0">
                <a:latin typeface="+mn-ea"/>
                <a:ea typeface="+mn-ea"/>
              </a:rPr>
              <a:t>(</a:t>
            </a:r>
            <a:r>
              <a:rPr lang="zh-CN" altLang="en-US" sz="2000" b="1" kern="0" dirty="0">
                <a:latin typeface="+mn-ea"/>
                <a:ea typeface="+mn-ea"/>
              </a:rPr>
              <a:t>即销项税额</a:t>
            </a:r>
            <a:r>
              <a:rPr lang="en-US" altLang="zh-CN" sz="2000" b="1" kern="0" dirty="0">
                <a:latin typeface="+mn-ea"/>
                <a:ea typeface="+mn-ea"/>
              </a:rPr>
              <a:t>)</a:t>
            </a:r>
            <a:r>
              <a:rPr lang="zh-CN" altLang="en-US" sz="2000" b="1" kern="0" dirty="0">
                <a:latin typeface="+mn-ea"/>
                <a:ea typeface="+mn-ea"/>
              </a:rPr>
              <a:t>。这些代收的款项，一方面增加小企业的资产</a:t>
            </a:r>
            <a:r>
              <a:rPr lang="en-US" altLang="zh-CN" sz="2000" b="1" kern="0" dirty="0">
                <a:latin typeface="+mn-ea"/>
                <a:ea typeface="+mn-ea"/>
              </a:rPr>
              <a:t>(</a:t>
            </a:r>
            <a:r>
              <a:rPr lang="zh-CN" altLang="en-US" sz="2000" b="1" kern="0" dirty="0">
                <a:latin typeface="+mn-ea"/>
                <a:ea typeface="+mn-ea"/>
              </a:rPr>
              <a:t>如现金</a:t>
            </a:r>
            <a:r>
              <a:rPr lang="en-US" altLang="zh-CN" sz="2000" b="1" kern="0" dirty="0">
                <a:latin typeface="+mn-ea"/>
                <a:ea typeface="+mn-ea"/>
              </a:rPr>
              <a:t>)</a:t>
            </a:r>
            <a:r>
              <a:rPr lang="zh-CN" altLang="en-US" sz="2000" b="1" kern="0" dirty="0">
                <a:latin typeface="+mn-ea"/>
                <a:ea typeface="+mn-ea"/>
              </a:rPr>
              <a:t>，一方面增加小企业的负债，而不是增加小企业的所有者权益，也不属于该小企业的经济利益，不能作为收入。</a:t>
            </a:r>
          </a:p>
          <a:p>
            <a:pPr marL="469900" indent="-469900">
              <a:lnSpc>
                <a:spcPct val="135000"/>
              </a:lnSpc>
              <a:spcBef>
                <a:spcPct val="20000"/>
              </a:spcBef>
              <a:buClr>
                <a:srgbClr val="000000"/>
              </a:buClr>
              <a:defRPr/>
            </a:pPr>
            <a:endParaRPr lang="zh-CN" altLang="en-US" sz="2400" b="1" kern="0" dirty="0">
              <a:latin typeface="Verdana"/>
              <a:ea typeface="+mn-ea"/>
            </a:endParaRPr>
          </a:p>
        </p:txBody>
      </p:sp>
    </p:spTree>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A6BB743F-377C-4971-823F-4C921B659504}" type="slidenum">
              <a:rPr lang="en-US" altLang="zh-CN" sz="1400">
                <a:solidFill>
                  <a:srgbClr val="007A77"/>
                </a:solidFill>
              </a:rPr>
              <a:pPr algn="r" eaLnBrk="1" hangingPunct="1">
                <a:spcBef>
                  <a:spcPct val="0"/>
                </a:spcBef>
                <a:buClrTx/>
                <a:buSzTx/>
                <a:buFontTx/>
                <a:buNone/>
              </a:pPr>
              <a:t>196</a:t>
            </a:fld>
            <a:endParaRPr lang="en-US" altLang="zh-CN" sz="1400">
              <a:solidFill>
                <a:srgbClr val="007A77"/>
              </a:solidFill>
            </a:endParaRPr>
          </a:p>
        </p:txBody>
      </p:sp>
      <p:sp>
        <p:nvSpPr>
          <p:cNvPr id="203779"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p>
          <a:p>
            <a:pPr marL="0" indent="0" eaLnBrk="1" hangingPunct="1">
              <a:lnSpc>
                <a:spcPct val="150000"/>
              </a:lnSpc>
              <a:buFont typeface="Wingdings" pitchFamily="2" charset="2"/>
              <a:buNone/>
            </a:pPr>
            <a:r>
              <a:rPr lang="zh-CN" altLang="en-US" sz="2400" b="1" smtClean="0"/>
              <a:t>        收入应当会导致经济利益的流入，从而导致资产的增加或负债的减少。不过，企业经济利益的流入有时是由所有者投入资本的增加所导致的，所有者投入资本的增加应当将其直接确认为所有者权益，而不能确认为收入。</a:t>
            </a:r>
            <a:r>
              <a:rPr lang="en-US" altLang="zh-CN" sz="2400" b="1" smtClean="0"/>
              <a:t> </a:t>
            </a:r>
            <a:endParaRPr lang="zh-CN" altLang="en-US" sz="2400"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4" name="矩形 3"/>
          <p:cNvSpPr/>
          <p:nvPr/>
        </p:nvSpPr>
        <p:spPr>
          <a:xfrm>
            <a:off x="468313" y="692150"/>
            <a:ext cx="8207375" cy="1925638"/>
          </a:xfrm>
          <a:prstGeom prst="rect">
            <a:avLst/>
          </a:prstGeom>
        </p:spPr>
        <p:txBody>
          <a:bodyPr>
            <a:spAutoFit/>
          </a:bodyPr>
          <a:lstStyle/>
          <a:p>
            <a:pPr marL="457200" indent="-457200">
              <a:lnSpc>
                <a:spcPct val="115000"/>
              </a:lnSpc>
              <a:spcBef>
                <a:spcPct val="20000"/>
              </a:spcBef>
              <a:buClr>
                <a:schemeClr val="accent1">
                  <a:lumMod val="10000"/>
                </a:schemeClr>
              </a:buClr>
              <a:buFont typeface="Wingdings" pitchFamily="2" charset="2"/>
              <a:buChar char="v"/>
              <a:defRPr/>
            </a:pPr>
            <a:r>
              <a:rPr lang="zh-CN" altLang="en-US" sz="2600" b="1" kern="0" dirty="0">
                <a:latin typeface="Verdana"/>
                <a:ea typeface="+mn-ea"/>
              </a:rPr>
              <a:t>收入是与所有者投入资本无关的经济利益的总流入</a:t>
            </a:r>
            <a:br>
              <a:rPr lang="zh-CN" altLang="en-US" sz="2600" b="1" kern="0" dirty="0">
                <a:latin typeface="Verdana"/>
                <a:ea typeface="+mn-ea"/>
              </a:rPr>
            </a:br>
            <a:endParaRPr lang="en-US" altLang="zh-CN" sz="2600" b="1" kern="0" dirty="0">
              <a:latin typeface="Verdana"/>
              <a:ea typeface="+mn-ea"/>
            </a:endParaRPr>
          </a:p>
          <a:p>
            <a:pPr>
              <a:lnSpc>
                <a:spcPct val="115000"/>
              </a:lnSpc>
              <a:spcBef>
                <a:spcPct val="20000"/>
              </a:spcBef>
              <a:buClr>
                <a:schemeClr val="accent1">
                  <a:lumMod val="10000"/>
                </a:schemeClr>
              </a:buClr>
              <a:defRPr/>
            </a:pPr>
            <a:endParaRPr lang="en-US" altLang="zh-CN" sz="2600" b="1" kern="0" dirty="0">
              <a:latin typeface="Verdana"/>
              <a:ea typeface="+mn-ea"/>
            </a:endParaRPr>
          </a:p>
          <a:p>
            <a:pPr>
              <a:lnSpc>
                <a:spcPct val="200000"/>
              </a:lnSpc>
              <a:spcBef>
                <a:spcPct val="20000"/>
              </a:spcBef>
              <a:buClr>
                <a:schemeClr val="accent1">
                  <a:lumMod val="10000"/>
                </a:schemeClr>
              </a:buClr>
              <a:defRPr/>
            </a:pPr>
            <a:endParaRPr lang="en-US" altLang="zh-CN" sz="1100" b="1" kern="0" dirty="0">
              <a:latin typeface="Verdana"/>
              <a:ea typeface="+mn-ea"/>
            </a:endParaRPr>
          </a:p>
        </p:txBody>
      </p:sp>
    </p:spTree>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A1058C6F-C6E9-40BE-BE23-302F48569CFF}" type="slidenum">
              <a:rPr lang="en-US" altLang="zh-CN" sz="1400">
                <a:solidFill>
                  <a:srgbClr val="007A77"/>
                </a:solidFill>
              </a:rPr>
              <a:pPr algn="r" eaLnBrk="1" hangingPunct="1">
                <a:spcBef>
                  <a:spcPct val="0"/>
                </a:spcBef>
                <a:buClrTx/>
                <a:buSzTx/>
                <a:buFontTx/>
                <a:buNone/>
              </a:pPr>
              <a:t>197</a:t>
            </a:fld>
            <a:endParaRPr lang="en-US" altLang="zh-CN" sz="1400">
              <a:solidFill>
                <a:srgbClr val="007A77"/>
              </a:solidFill>
            </a:endParaRPr>
          </a:p>
        </p:txBody>
      </p:sp>
      <p:sp>
        <p:nvSpPr>
          <p:cNvPr id="77827"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defRPr/>
            </a:pPr>
            <a:endParaRPr lang="en-US" altLang="zh-CN" sz="1100" b="1" dirty="0" smtClean="0"/>
          </a:p>
          <a:p>
            <a:pPr marL="0" indent="0" eaLnBrk="1" hangingPunct="1">
              <a:lnSpc>
                <a:spcPct val="115000"/>
              </a:lnSpc>
              <a:buClr>
                <a:srgbClr val="CC0000"/>
              </a:buClr>
              <a:buSzTx/>
              <a:buFont typeface="Wingdings" pitchFamily="2" charset="2"/>
              <a:buNone/>
              <a:defRPr/>
            </a:pPr>
            <a:r>
              <a:rPr lang="en-US" altLang="zh-CN" b="1" dirty="0" smtClean="0"/>
              <a:t>     </a:t>
            </a:r>
          </a:p>
          <a:p>
            <a:pPr eaLnBrk="1" hangingPunct="1">
              <a:lnSpc>
                <a:spcPct val="115000"/>
              </a:lnSpc>
              <a:buClr>
                <a:srgbClr val="002060"/>
              </a:buClr>
              <a:buSzTx/>
              <a:defRPr/>
            </a:pPr>
            <a:r>
              <a:rPr lang="zh-CN" altLang="en-US" sz="2400" b="1" dirty="0" smtClean="0">
                <a:latin typeface="+mn-ea"/>
              </a:rPr>
              <a:t>（</a:t>
            </a:r>
            <a:r>
              <a:rPr lang="zh-CN" altLang="en-US" sz="2400" b="1" dirty="0">
                <a:latin typeface="+mn-ea"/>
              </a:rPr>
              <a:t>一）按收入产生的来源分类，收入分为销售商品收入、提供劳务收入和让渡资产使用权收入三类</a:t>
            </a:r>
            <a:r>
              <a:rPr lang="zh-CN" altLang="en-US" sz="2400" b="1" dirty="0" smtClean="0">
                <a:latin typeface="+mn-ea"/>
              </a:rPr>
              <a:t>。</a:t>
            </a:r>
            <a:endParaRPr lang="en-US" altLang="zh-CN" sz="2400" b="1" dirty="0" smtClean="0">
              <a:latin typeface="+mn-ea"/>
            </a:endParaRPr>
          </a:p>
          <a:p>
            <a:pPr eaLnBrk="1" hangingPunct="1">
              <a:lnSpc>
                <a:spcPct val="115000"/>
              </a:lnSpc>
              <a:buClr>
                <a:srgbClr val="002060"/>
              </a:buClr>
              <a:buSzTx/>
              <a:defRPr/>
            </a:pPr>
            <a:endParaRPr lang="en-US" altLang="zh-CN" sz="2400" b="1" dirty="0">
              <a:latin typeface="+mn-ea"/>
            </a:endParaRPr>
          </a:p>
          <a:p>
            <a:pPr eaLnBrk="1" hangingPunct="1">
              <a:lnSpc>
                <a:spcPct val="115000"/>
              </a:lnSpc>
              <a:buClr>
                <a:srgbClr val="002060"/>
              </a:buClr>
              <a:buSzTx/>
              <a:defRPr/>
            </a:pPr>
            <a:r>
              <a:rPr lang="zh-CN" altLang="en-US" sz="2400" b="1" dirty="0" smtClean="0">
                <a:latin typeface="+mn-ea"/>
              </a:rPr>
              <a:t>（</a:t>
            </a:r>
            <a:r>
              <a:rPr lang="zh-CN" altLang="en-US" sz="2400" b="1" dirty="0">
                <a:latin typeface="+mn-ea"/>
              </a:rPr>
              <a:t>二） 按小企业经营业务的主次分：收入分为主营业务收入和其他业务收入。</a:t>
            </a:r>
          </a:p>
          <a:p>
            <a:pPr marL="0" indent="0" eaLnBrk="1" hangingPunct="1">
              <a:buFont typeface="Wingdings" pitchFamily="2" charset="2"/>
              <a:buNone/>
              <a:defRPr/>
            </a:pPr>
            <a:endParaRPr lang="zh-CN" altLang="en-US" sz="2400" b="1" dirty="0">
              <a:latin typeface="+mn-ea"/>
            </a:endParaRPr>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204805" name="矩形 2"/>
          <p:cNvSpPr>
            <a:spLocks noChangeArrowheads="1"/>
          </p:cNvSpPr>
          <p:nvPr/>
        </p:nvSpPr>
        <p:spPr bwMode="auto">
          <a:xfrm>
            <a:off x="468313" y="692150"/>
            <a:ext cx="82073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r>
              <a:rPr lang="zh-CN" altLang="en-US" sz="2800" b="1">
                <a:latin typeface="Verdana" pitchFamily="34" charset="0"/>
                <a:ea typeface="黑体" pitchFamily="2" charset="-122"/>
              </a:rPr>
              <a:t>二、收入的分类</a:t>
            </a:r>
            <a:r>
              <a:rPr lang="zh-CN" altLang="en-US" b="1">
                <a:latin typeface="Verdana" pitchFamily="34" charset="0"/>
              </a:rPr>
              <a:t> </a:t>
            </a:r>
            <a:endParaRPr lang="zh-CN" altLang="en-US"/>
          </a:p>
        </p:txBody>
      </p:sp>
    </p:spTree>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B871CCAD-95F9-41E0-ABB4-99778F6C0604}" type="slidenum">
              <a:rPr lang="en-US" altLang="zh-CN" sz="1400">
                <a:solidFill>
                  <a:srgbClr val="007A77"/>
                </a:solidFill>
              </a:rPr>
              <a:pPr algn="r" eaLnBrk="1" hangingPunct="1">
                <a:spcBef>
                  <a:spcPct val="0"/>
                </a:spcBef>
                <a:buClrTx/>
                <a:buSzTx/>
                <a:buFontTx/>
                <a:buNone/>
              </a:pPr>
              <a:t>198</a:t>
            </a:fld>
            <a:endParaRPr lang="en-US" altLang="zh-CN" sz="1400">
              <a:solidFill>
                <a:srgbClr val="007A77"/>
              </a:solidFill>
            </a:endParaRPr>
          </a:p>
        </p:txBody>
      </p:sp>
      <p:sp>
        <p:nvSpPr>
          <p:cNvPr id="205827"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684213" y="692150"/>
            <a:ext cx="7991475" cy="5141913"/>
          </a:xfrm>
          <a:prstGeom prst="rect">
            <a:avLst/>
          </a:prstGeom>
        </p:spPr>
        <p:txBody>
          <a:bodyPr>
            <a:spAutoFit/>
          </a:bodyPr>
          <a:lstStyle/>
          <a:p>
            <a:pPr>
              <a:lnSpc>
                <a:spcPct val="115000"/>
              </a:lnSpc>
              <a:spcBef>
                <a:spcPct val="20000"/>
              </a:spcBef>
              <a:buClr>
                <a:srgbClr val="002060"/>
              </a:buClr>
              <a:defRPr/>
            </a:pPr>
            <a:r>
              <a:rPr lang="zh-CN" altLang="en-US" sz="2400" b="1" kern="0" dirty="0">
                <a:latin typeface="+mn-ea"/>
                <a:ea typeface="+mn-ea"/>
              </a:rPr>
              <a:t>（一）按收入产生的来源分类，收入分为销售商品收入、提供劳务收入和让渡资产使用权收入三类。</a:t>
            </a:r>
            <a:endParaRPr lang="en-US" altLang="zh-CN" sz="2400" b="1" kern="0" dirty="0">
              <a:latin typeface="+mn-ea"/>
              <a:ea typeface="+mn-ea"/>
            </a:endParaRPr>
          </a:p>
          <a:p>
            <a:pPr>
              <a:lnSpc>
                <a:spcPct val="115000"/>
              </a:lnSpc>
              <a:spcBef>
                <a:spcPct val="20000"/>
              </a:spcBef>
              <a:buClr>
                <a:srgbClr val="002060"/>
              </a:buClr>
              <a:defRPr/>
            </a:pPr>
            <a:endParaRPr lang="zh-CN" altLang="en-US" sz="1100" b="1" kern="0" dirty="0">
              <a:latin typeface="+mn-ea"/>
              <a:ea typeface="+mn-ea"/>
            </a:endParaRPr>
          </a:p>
          <a:p>
            <a:pPr marL="342900" indent="-342900">
              <a:lnSpc>
                <a:spcPct val="115000"/>
              </a:lnSpc>
              <a:spcBef>
                <a:spcPct val="20000"/>
              </a:spcBef>
              <a:buClr>
                <a:srgbClr val="002060"/>
              </a:buClr>
              <a:buFont typeface="Wingdings" pitchFamily="2" charset="2"/>
              <a:buChar char="v"/>
              <a:defRPr/>
            </a:pPr>
            <a:r>
              <a:rPr lang="zh-CN" altLang="en-US" sz="2400" b="1" kern="0" dirty="0">
                <a:latin typeface="+mn-ea"/>
                <a:ea typeface="+mn-ea"/>
              </a:rPr>
              <a:t>考虑到让渡资产</a:t>
            </a:r>
            <a:r>
              <a:rPr lang="zh-CN" altLang="en-US" sz="2400" b="1" kern="0" dirty="0">
                <a:latin typeface="+mn-ea"/>
                <a:ea typeface="+mn-ea"/>
              </a:rPr>
              <a:t>使用权收入主要</a:t>
            </a:r>
            <a:r>
              <a:rPr lang="zh-CN" altLang="en-US" sz="2400" b="1" kern="0" dirty="0">
                <a:latin typeface="+mn-ea"/>
                <a:ea typeface="+mn-ea"/>
              </a:rPr>
              <a:t>表现为金融企业对外贷款形成利息收入和企业转让无形资产</a:t>
            </a:r>
            <a:r>
              <a:rPr lang="en-US" altLang="zh-CN" sz="2400" b="1" kern="0" dirty="0">
                <a:latin typeface="+mn-ea"/>
                <a:ea typeface="+mn-ea"/>
              </a:rPr>
              <a:t>(</a:t>
            </a:r>
            <a:r>
              <a:rPr lang="zh-CN" altLang="en-US" sz="2400" b="1" kern="0" dirty="0">
                <a:latin typeface="+mn-ea"/>
                <a:ea typeface="+mn-ea"/>
              </a:rPr>
              <a:t>如商标权、专利权、专营权、版权</a:t>
            </a:r>
            <a:r>
              <a:rPr lang="en-US" altLang="zh-CN" sz="2400" b="1" kern="0" dirty="0">
                <a:latin typeface="+mn-ea"/>
                <a:ea typeface="+mn-ea"/>
              </a:rPr>
              <a:t>)</a:t>
            </a:r>
            <a:r>
              <a:rPr lang="zh-CN" altLang="en-US" sz="2400" b="1" kern="0" dirty="0">
                <a:latin typeface="+mn-ea"/>
                <a:ea typeface="+mn-ea"/>
              </a:rPr>
              <a:t>等资产的使用权形成的使用费收入，而本准则不适用于金融企业。</a:t>
            </a:r>
          </a:p>
          <a:p>
            <a:pPr marL="342900" indent="-342900">
              <a:lnSpc>
                <a:spcPct val="115000"/>
              </a:lnSpc>
              <a:spcBef>
                <a:spcPct val="20000"/>
              </a:spcBef>
              <a:buClr>
                <a:srgbClr val="002060"/>
              </a:buClr>
              <a:buFont typeface="Wingdings" pitchFamily="2" charset="2"/>
              <a:buChar char="v"/>
              <a:defRPr/>
            </a:pPr>
            <a:r>
              <a:rPr lang="zh-CN" altLang="en-US" sz="2400" b="1" kern="0" dirty="0">
                <a:latin typeface="+mn-ea"/>
                <a:ea typeface="+mn-ea"/>
              </a:rPr>
              <a:t>目前，我国小企业无形资产种类较少，通常以自用为主，金额较小，在资产中所占比例较低。因此，本准则仅将收入分为销售商品收入和提供劳务收入两类，没有引入让渡资产使用权收入这一类。</a:t>
            </a:r>
            <a:r>
              <a:rPr lang="zh-CN" altLang="en-US" sz="2400" b="1" kern="0" dirty="0">
                <a:solidFill>
                  <a:srgbClr val="000000"/>
                </a:solidFill>
                <a:latin typeface="Verdana"/>
                <a:ea typeface="+mn-ea"/>
              </a:rPr>
              <a:t/>
            </a:r>
            <a:br>
              <a:rPr lang="zh-CN" altLang="en-US" sz="2400" b="1" kern="0" dirty="0">
                <a:solidFill>
                  <a:srgbClr val="000000"/>
                </a:solidFill>
                <a:latin typeface="Verdana"/>
                <a:ea typeface="+mn-ea"/>
              </a:rPr>
            </a:br>
            <a:endParaRPr lang="zh-CN" altLang="en-US" sz="2400" b="1" kern="0" dirty="0">
              <a:solidFill>
                <a:srgbClr val="000000"/>
              </a:solidFill>
              <a:latin typeface="Verdana"/>
              <a:ea typeface="+mn-ea"/>
            </a:endParaRPr>
          </a:p>
        </p:txBody>
      </p:sp>
    </p:spTree>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4C10E172-9480-4100-BDD3-D4E6928E1DBD}" type="slidenum">
              <a:rPr lang="en-US" altLang="zh-CN" sz="1400">
                <a:solidFill>
                  <a:srgbClr val="007A77"/>
                </a:solidFill>
              </a:rPr>
              <a:pPr algn="r" eaLnBrk="1" hangingPunct="1">
                <a:spcBef>
                  <a:spcPct val="0"/>
                </a:spcBef>
                <a:buClrTx/>
                <a:buSzTx/>
                <a:buFontTx/>
                <a:buNone/>
              </a:pPr>
              <a:t>199</a:t>
            </a:fld>
            <a:endParaRPr lang="en-US" altLang="zh-CN" sz="1400">
              <a:solidFill>
                <a:srgbClr val="007A77"/>
              </a:solidFill>
            </a:endParaRPr>
          </a:p>
        </p:txBody>
      </p:sp>
      <p:sp>
        <p:nvSpPr>
          <p:cNvPr id="206851"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468313" y="692150"/>
            <a:ext cx="8207375" cy="5964238"/>
          </a:xfrm>
          <a:prstGeom prst="rect">
            <a:avLst/>
          </a:prstGeom>
        </p:spPr>
        <p:txBody>
          <a:bodyPr>
            <a:spAutoFit/>
          </a:bodyPr>
          <a:lstStyle/>
          <a:p>
            <a:pPr marL="908050" lvl="1" indent="-436563">
              <a:lnSpc>
                <a:spcPct val="115000"/>
              </a:lnSpc>
              <a:spcBef>
                <a:spcPct val="20000"/>
              </a:spcBef>
              <a:buClr>
                <a:srgbClr val="CC0000"/>
              </a:buClr>
              <a:defRPr/>
            </a:pPr>
            <a:r>
              <a:rPr lang="zh-CN" altLang="en-US" sz="2400" b="1" kern="0" dirty="0">
                <a:latin typeface="+mn-ea"/>
                <a:ea typeface="+mn-ea"/>
              </a:rPr>
              <a:t>（二） 按小企业经营业务的主次分：收入分为主营业务</a:t>
            </a:r>
            <a:endParaRPr lang="en-US" altLang="zh-CN" sz="2400" b="1" kern="0" dirty="0">
              <a:latin typeface="+mn-ea"/>
              <a:ea typeface="+mn-ea"/>
            </a:endParaRPr>
          </a:p>
          <a:p>
            <a:pPr marL="908050" lvl="1" indent="-436563">
              <a:lnSpc>
                <a:spcPct val="115000"/>
              </a:lnSpc>
              <a:spcBef>
                <a:spcPct val="20000"/>
              </a:spcBef>
              <a:buClr>
                <a:srgbClr val="CC0000"/>
              </a:buClr>
              <a:defRPr/>
            </a:pPr>
            <a:r>
              <a:rPr lang="zh-CN" altLang="en-US" sz="2400" b="1" kern="0" dirty="0">
                <a:latin typeface="+mn-ea"/>
                <a:ea typeface="+mn-ea"/>
              </a:rPr>
              <a:t>收入和其他业务收入。</a:t>
            </a:r>
          </a:p>
          <a:p>
            <a:pPr marL="908050" lvl="1" indent="-436563">
              <a:lnSpc>
                <a:spcPct val="115000"/>
              </a:lnSpc>
              <a:spcBef>
                <a:spcPct val="20000"/>
              </a:spcBef>
              <a:buClr>
                <a:srgbClr val="CC0000"/>
              </a:buClr>
              <a:defRPr/>
            </a:pPr>
            <a:r>
              <a:rPr lang="zh-CN" altLang="en-US" sz="2400" b="1" kern="0" dirty="0">
                <a:latin typeface="+mn-ea"/>
                <a:ea typeface="+mn-ea"/>
              </a:rPr>
              <a:t>    主营业务，是指小企业日常活动中的主要活动，可</a:t>
            </a:r>
            <a:endParaRPr lang="en-US" altLang="zh-CN" sz="2400" b="1" kern="0" dirty="0">
              <a:latin typeface="+mn-ea"/>
              <a:ea typeface="+mn-ea"/>
            </a:endParaRPr>
          </a:p>
          <a:p>
            <a:pPr marL="908050" lvl="1" indent="-436563">
              <a:lnSpc>
                <a:spcPct val="115000"/>
              </a:lnSpc>
              <a:spcBef>
                <a:spcPct val="20000"/>
              </a:spcBef>
              <a:buClr>
                <a:srgbClr val="CC0000"/>
              </a:buClr>
              <a:defRPr/>
            </a:pPr>
            <a:r>
              <a:rPr lang="zh-CN" altLang="en-US" sz="2400" b="1" kern="0" dirty="0">
                <a:latin typeface="+mn-ea"/>
                <a:ea typeface="+mn-ea"/>
              </a:rPr>
              <a:t>以根据小企业营业执照上注明的主要业务范围来确定。</a:t>
            </a:r>
            <a:endParaRPr lang="en-US" altLang="zh-CN" sz="2400" b="1" kern="0" dirty="0">
              <a:latin typeface="+mn-ea"/>
              <a:ea typeface="+mn-ea"/>
            </a:endParaRPr>
          </a:p>
          <a:p>
            <a:pPr marL="908050" lvl="1" indent="-436563">
              <a:lnSpc>
                <a:spcPct val="115000"/>
              </a:lnSpc>
              <a:spcBef>
                <a:spcPct val="20000"/>
              </a:spcBef>
              <a:buClr>
                <a:srgbClr val="CC0000"/>
              </a:buClr>
              <a:defRPr/>
            </a:pPr>
            <a:r>
              <a:rPr lang="zh-CN" altLang="en-US" sz="2400" b="1" kern="0" dirty="0">
                <a:latin typeface="+mn-ea"/>
                <a:ea typeface="+mn-ea"/>
              </a:rPr>
              <a:t>例如，零售业小企业的主营业务是销售商品，交通运输</a:t>
            </a:r>
            <a:endParaRPr lang="en-US" altLang="zh-CN" sz="2400" b="1" kern="0" dirty="0">
              <a:latin typeface="+mn-ea"/>
              <a:ea typeface="+mn-ea"/>
            </a:endParaRPr>
          </a:p>
          <a:p>
            <a:pPr marL="908050" lvl="1" indent="-436563">
              <a:lnSpc>
                <a:spcPct val="115000"/>
              </a:lnSpc>
              <a:spcBef>
                <a:spcPct val="20000"/>
              </a:spcBef>
              <a:buClr>
                <a:srgbClr val="CC0000"/>
              </a:buClr>
              <a:defRPr/>
            </a:pPr>
            <a:r>
              <a:rPr lang="zh-CN" altLang="en-US" sz="2400" b="1" kern="0" dirty="0">
                <a:latin typeface="+mn-ea"/>
                <a:ea typeface="+mn-ea"/>
              </a:rPr>
              <a:t>业小企业的主营业务是提供道路货物运输和公路旅客运</a:t>
            </a:r>
            <a:endParaRPr lang="en-US" altLang="zh-CN" sz="2400" b="1" kern="0" dirty="0">
              <a:latin typeface="+mn-ea"/>
              <a:ea typeface="+mn-ea"/>
            </a:endParaRPr>
          </a:p>
          <a:p>
            <a:pPr marL="908050" lvl="1" indent="-436563">
              <a:lnSpc>
                <a:spcPct val="115000"/>
              </a:lnSpc>
              <a:spcBef>
                <a:spcPct val="20000"/>
              </a:spcBef>
              <a:buClr>
                <a:srgbClr val="CC0000"/>
              </a:buClr>
              <a:defRPr/>
            </a:pPr>
            <a:r>
              <a:rPr lang="zh-CN" altLang="en-US" sz="2400" b="1" kern="0" dirty="0">
                <a:latin typeface="+mn-ea"/>
                <a:ea typeface="+mn-ea"/>
              </a:rPr>
              <a:t>输。主营业务形成的收入就称为主营业务收入。</a:t>
            </a:r>
          </a:p>
          <a:p>
            <a:pPr marL="908050" lvl="1" indent="-436563">
              <a:lnSpc>
                <a:spcPct val="115000"/>
              </a:lnSpc>
              <a:spcBef>
                <a:spcPct val="20000"/>
              </a:spcBef>
              <a:buClr>
                <a:srgbClr val="CC0000"/>
              </a:buClr>
              <a:defRPr/>
            </a:pPr>
            <a:r>
              <a:rPr lang="zh-CN" altLang="en-US" sz="2400" b="1" kern="0" dirty="0">
                <a:latin typeface="+mn-ea"/>
                <a:ea typeface="+mn-ea"/>
              </a:rPr>
              <a:t>    其他业务，是指小企业除主营业务以外的其他日常</a:t>
            </a:r>
            <a:endParaRPr lang="en-US" altLang="zh-CN" sz="2400" b="1" kern="0" dirty="0">
              <a:latin typeface="+mn-ea"/>
              <a:ea typeface="+mn-ea"/>
            </a:endParaRPr>
          </a:p>
          <a:p>
            <a:pPr marL="908050" lvl="1" indent="-436563">
              <a:lnSpc>
                <a:spcPct val="115000"/>
              </a:lnSpc>
              <a:spcBef>
                <a:spcPct val="20000"/>
              </a:spcBef>
              <a:buClr>
                <a:srgbClr val="CC0000"/>
              </a:buClr>
              <a:defRPr/>
            </a:pPr>
            <a:r>
              <a:rPr lang="zh-CN" altLang="en-US" sz="2400" b="1" kern="0" dirty="0">
                <a:latin typeface="+mn-ea"/>
                <a:ea typeface="+mn-ea"/>
              </a:rPr>
              <a:t>活动，可以通过小企业营业执照上注明的兼营业务范围</a:t>
            </a:r>
            <a:endParaRPr lang="en-US" altLang="zh-CN" sz="2400" b="1" kern="0" dirty="0">
              <a:latin typeface="+mn-ea"/>
              <a:ea typeface="+mn-ea"/>
            </a:endParaRPr>
          </a:p>
          <a:p>
            <a:pPr marL="908050" lvl="1" indent="-436563">
              <a:lnSpc>
                <a:spcPct val="115000"/>
              </a:lnSpc>
              <a:spcBef>
                <a:spcPct val="20000"/>
              </a:spcBef>
              <a:buClr>
                <a:srgbClr val="CC0000"/>
              </a:buClr>
              <a:defRPr/>
            </a:pPr>
            <a:r>
              <a:rPr lang="zh-CN" altLang="en-US" sz="2400" b="1" kern="0" dirty="0">
                <a:latin typeface="+mn-ea"/>
                <a:ea typeface="+mn-ea"/>
              </a:rPr>
              <a:t>来定。例如，工业小企业销售材料、提供非工业性劳务</a:t>
            </a:r>
            <a:endParaRPr lang="en-US" altLang="zh-CN" sz="2400" b="1" kern="0" dirty="0">
              <a:latin typeface="+mn-ea"/>
              <a:ea typeface="+mn-ea"/>
            </a:endParaRPr>
          </a:p>
          <a:p>
            <a:pPr marL="908050" lvl="1" indent="-436563">
              <a:lnSpc>
                <a:spcPct val="115000"/>
              </a:lnSpc>
              <a:spcBef>
                <a:spcPct val="20000"/>
              </a:spcBef>
              <a:buClr>
                <a:srgbClr val="CC0000"/>
              </a:buClr>
              <a:defRPr/>
            </a:pPr>
            <a:r>
              <a:rPr lang="zh-CN" altLang="en-US" sz="2400" b="1" kern="0" dirty="0">
                <a:latin typeface="+mn-ea"/>
                <a:ea typeface="+mn-ea"/>
              </a:rPr>
              <a:t>等。其他业务形成的收入，通常称作其他业务收入。</a:t>
            </a:r>
            <a:r>
              <a:rPr lang="zh-CN" altLang="en-US" sz="2600" b="1" kern="0" dirty="0">
                <a:latin typeface="+mn-ea"/>
                <a:ea typeface="+mn-ea"/>
              </a:rPr>
              <a:t/>
            </a:r>
            <a:br>
              <a:rPr lang="zh-CN" altLang="en-US" sz="2600" b="1" kern="0" dirty="0">
                <a:latin typeface="+mn-ea"/>
                <a:ea typeface="+mn-ea"/>
              </a:rPr>
            </a:br>
            <a:endParaRPr lang="zh-CN" altLang="en-US" sz="2600" b="1" kern="0" dirty="0">
              <a:latin typeface="+mn-ea"/>
              <a:ea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Rot="1" noChangeArrowheads="1"/>
          </p:cNvSpPr>
          <p:nvPr>
            <p:ph type="title"/>
          </p:nvPr>
        </p:nvSpPr>
        <p:spPr>
          <a:xfrm>
            <a:off x="323850" y="476250"/>
            <a:ext cx="8540750" cy="1143000"/>
          </a:xfrm>
        </p:spPr>
        <p:txBody>
          <a:bodyPr/>
          <a:lstStyle/>
          <a:p>
            <a:pPr eaLnBrk="1" hangingPunct="1"/>
            <a:r>
              <a:rPr lang="zh-CN" altLang="en-US" sz="4000" b="1" smtClean="0">
                <a:ea typeface="华文中宋" pitchFamily="2" charset="-122"/>
              </a:rPr>
              <a:t>第一章：绪论</a:t>
            </a:r>
          </a:p>
        </p:txBody>
      </p:sp>
      <p:sp>
        <p:nvSpPr>
          <p:cNvPr id="5123" name="Rectangle 3"/>
          <p:cNvSpPr>
            <a:spLocks noGrp="1" noRot="1" noChangeArrowheads="1"/>
          </p:cNvSpPr>
          <p:nvPr>
            <p:ph type="body" idx="1"/>
          </p:nvPr>
        </p:nvSpPr>
        <p:spPr>
          <a:xfrm>
            <a:off x="301625" y="1931988"/>
            <a:ext cx="8540750" cy="4167187"/>
          </a:xfrm>
        </p:spPr>
        <p:txBody>
          <a:bodyPr/>
          <a:lstStyle/>
          <a:p>
            <a:pPr eaLnBrk="1" hangingPunct="1"/>
            <a:r>
              <a:rPr lang="en-US" altLang="zh-CN" smtClean="0"/>
              <a:t>  </a:t>
            </a:r>
            <a:r>
              <a:rPr lang="en-US" altLang="zh-CN" b="1" smtClean="0"/>
              <a:t>2011</a:t>
            </a:r>
            <a:r>
              <a:rPr lang="zh-CN" altLang="en-US" b="1" smtClean="0"/>
              <a:t>年</a:t>
            </a:r>
            <a:r>
              <a:rPr lang="en-US" altLang="zh-CN" b="1" smtClean="0"/>
              <a:t>10</a:t>
            </a:r>
            <a:r>
              <a:rPr lang="zh-CN" altLang="en-US" b="1" smtClean="0"/>
              <a:t>月，财政部制定了</a:t>
            </a:r>
            <a:r>
              <a:rPr lang="en-US" altLang="zh-CN" b="1" smtClean="0"/>
              <a:t>《</a:t>
            </a:r>
            <a:r>
              <a:rPr lang="zh-CN" altLang="en-US" b="1" smtClean="0"/>
              <a:t>小企业会计准则</a:t>
            </a:r>
            <a:r>
              <a:rPr lang="en-US" altLang="zh-CN" b="1" smtClean="0"/>
              <a:t>》</a:t>
            </a:r>
            <a:r>
              <a:rPr lang="zh-CN" altLang="en-US" b="1" smtClean="0"/>
              <a:t>，自</a:t>
            </a:r>
            <a:r>
              <a:rPr lang="en-US" altLang="zh-CN" b="1" smtClean="0"/>
              <a:t>2013</a:t>
            </a:r>
            <a:r>
              <a:rPr lang="zh-CN" altLang="en-US" b="1" smtClean="0"/>
              <a:t>年</a:t>
            </a:r>
            <a:r>
              <a:rPr lang="en-US" altLang="zh-CN" b="1" smtClean="0"/>
              <a:t>1</a:t>
            </a:r>
            <a:r>
              <a:rPr lang="zh-CN" altLang="en-US" b="1" smtClean="0"/>
              <a:t>月</a:t>
            </a:r>
            <a:r>
              <a:rPr lang="en-US" altLang="zh-CN" b="1" smtClean="0"/>
              <a:t>1</a:t>
            </a:r>
            <a:r>
              <a:rPr lang="zh-CN" altLang="en-US" b="1" smtClean="0"/>
              <a:t>日起在小企业范围内施行，鼓励小企业提前执行。</a:t>
            </a:r>
          </a:p>
          <a:p>
            <a:pPr eaLnBrk="1" hangingPunct="1"/>
            <a:r>
              <a:rPr lang="zh-CN" altLang="en-US" b="1" smtClean="0"/>
              <a:t>  财政部于</a:t>
            </a:r>
            <a:r>
              <a:rPr lang="en-US" altLang="zh-CN" b="1" smtClean="0"/>
              <a:t>2004</a:t>
            </a:r>
            <a:r>
              <a:rPr lang="zh-CN" altLang="en-US" b="1" smtClean="0"/>
              <a:t>年</a:t>
            </a:r>
            <a:r>
              <a:rPr lang="en-US" altLang="zh-CN" b="1" smtClean="0"/>
              <a:t>4</a:t>
            </a:r>
            <a:r>
              <a:rPr lang="zh-CN" altLang="en-US" b="1" smtClean="0"/>
              <a:t>月</a:t>
            </a:r>
            <a:r>
              <a:rPr lang="en-US" altLang="zh-CN" b="1" smtClean="0"/>
              <a:t>27</a:t>
            </a:r>
            <a:r>
              <a:rPr lang="zh-CN" altLang="en-US" b="1" smtClean="0"/>
              <a:t>日发布的</a:t>
            </a:r>
            <a:r>
              <a:rPr lang="en-US" altLang="zh-CN" b="1" smtClean="0"/>
              <a:t>《</a:t>
            </a:r>
            <a:r>
              <a:rPr lang="zh-CN" altLang="en-US" b="1" smtClean="0"/>
              <a:t>小企业会计制度</a:t>
            </a:r>
            <a:r>
              <a:rPr lang="en-US" altLang="zh-CN" b="1" smtClean="0"/>
              <a:t>》</a:t>
            </a:r>
            <a:r>
              <a:rPr lang="zh-CN" altLang="en-US" b="1" smtClean="0"/>
              <a:t>同时废止。</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03838F03-DC5A-4EEC-BBE4-82A2FA658D42}" type="slidenum">
              <a:rPr lang="en-US" altLang="zh-CN" sz="1400" smtClean="0"/>
              <a:pPr eaLnBrk="1" hangingPunct="1">
                <a:spcBef>
                  <a:spcPct val="0"/>
                </a:spcBef>
                <a:buClrTx/>
                <a:buSzTx/>
                <a:buFontTx/>
                <a:buNone/>
              </a:pPr>
              <a:t>20</a:t>
            </a:fld>
            <a:endParaRPr lang="en-US" altLang="zh-CN" sz="1400" smtClean="0"/>
          </a:p>
        </p:txBody>
      </p:sp>
      <p:sp>
        <p:nvSpPr>
          <p:cNvPr id="23555" name="Rectangle 2"/>
          <p:cNvSpPr>
            <a:spLocks noGrp="1" noRot="1" noChangeArrowheads="1"/>
          </p:cNvSpPr>
          <p:nvPr>
            <p:ph type="title"/>
          </p:nvPr>
        </p:nvSpPr>
        <p:spPr/>
        <p:txBody>
          <a:bodyPr/>
          <a:lstStyle/>
          <a:p>
            <a:pPr eaLnBrk="1" hangingPunct="1"/>
            <a:r>
              <a:rPr lang="zh-CN" altLang="en-US" sz="3600" b="1" smtClean="0">
                <a:ea typeface="华文中宋" pitchFamily="2" charset="-122"/>
              </a:rPr>
              <a:t>第二章        资产</a:t>
            </a:r>
          </a:p>
        </p:txBody>
      </p:sp>
      <p:sp>
        <p:nvSpPr>
          <p:cNvPr id="23556" name="Rectangle 3"/>
          <p:cNvSpPr>
            <a:spLocks noGrp="1" noRot="1" noChangeArrowheads="1"/>
          </p:cNvSpPr>
          <p:nvPr>
            <p:ph type="body" idx="1"/>
          </p:nvPr>
        </p:nvSpPr>
        <p:spPr/>
        <p:txBody>
          <a:bodyPr/>
          <a:lstStyle/>
          <a:p>
            <a:pPr eaLnBrk="1" hangingPunct="1">
              <a:lnSpc>
                <a:spcPct val="115000"/>
              </a:lnSpc>
            </a:pPr>
            <a:r>
              <a:rPr lang="zh-CN" altLang="en-US" sz="2800" b="1" smtClean="0"/>
              <a:t>共</a:t>
            </a:r>
            <a:r>
              <a:rPr lang="en-US" altLang="zh-CN" sz="2800" b="1" smtClean="0"/>
              <a:t>40</a:t>
            </a:r>
            <a:r>
              <a:rPr lang="zh-CN" altLang="en-US" sz="2800" b="1" smtClean="0"/>
              <a:t>条（第</a:t>
            </a:r>
            <a:r>
              <a:rPr lang="en-US" altLang="zh-CN" sz="2800" b="1" smtClean="0"/>
              <a:t>5</a:t>
            </a:r>
            <a:r>
              <a:rPr lang="zh-CN" altLang="en-US" sz="2800" b="1" smtClean="0"/>
              <a:t>条</a:t>
            </a:r>
            <a:r>
              <a:rPr lang="en-US" altLang="zh-CN" sz="2800" b="1" smtClean="0"/>
              <a:t>—44</a:t>
            </a:r>
            <a:r>
              <a:rPr lang="zh-CN" altLang="en-US" sz="2800" b="1" smtClean="0"/>
              <a:t>条）。包括：</a:t>
            </a:r>
          </a:p>
          <a:p>
            <a:pPr eaLnBrk="1" hangingPunct="1">
              <a:lnSpc>
                <a:spcPct val="115000"/>
              </a:lnSpc>
            </a:pPr>
            <a:r>
              <a:rPr lang="zh-CN" altLang="en-US" sz="2800" b="1" smtClean="0"/>
              <a:t>流动资产</a:t>
            </a:r>
          </a:p>
          <a:p>
            <a:pPr eaLnBrk="1" hangingPunct="1">
              <a:lnSpc>
                <a:spcPct val="115000"/>
              </a:lnSpc>
            </a:pPr>
            <a:r>
              <a:rPr lang="zh-CN" altLang="en-US" sz="2800" b="1" smtClean="0"/>
              <a:t>长期投资</a:t>
            </a:r>
          </a:p>
          <a:p>
            <a:pPr eaLnBrk="1" hangingPunct="1">
              <a:lnSpc>
                <a:spcPct val="115000"/>
              </a:lnSpc>
            </a:pPr>
            <a:r>
              <a:rPr lang="zh-CN" altLang="en-US" sz="2800" b="1" smtClean="0"/>
              <a:t>固定资产和生产性生物资产</a:t>
            </a:r>
          </a:p>
          <a:p>
            <a:pPr eaLnBrk="1" hangingPunct="1">
              <a:lnSpc>
                <a:spcPct val="115000"/>
              </a:lnSpc>
            </a:pPr>
            <a:r>
              <a:rPr lang="zh-CN" altLang="en-US" sz="2800" b="1" smtClean="0"/>
              <a:t>无形资产</a:t>
            </a:r>
          </a:p>
          <a:p>
            <a:pPr eaLnBrk="1" hangingPunct="1">
              <a:lnSpc>
                <a:spcPct val="115000"/>
              </a:lnSpc>
            </a:pPr>
            <a:r>
              <a:rPr lang="zh-CN" altLang="en-US" sz="2800" b="1" smtClean="0"/>
              <a:t>长期待摊费用</a:t>
            </a:r>
          </a:p>
        </p:txBody>
      </p:sp>
    </p:spTree>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02345759-2846-4FB8-BEC2-E5EC2A40A159}" type="slidenum">
              <a:rPr lang="en-US" altLang="zh-CN" sz="1400">
                <a:solidFill>
                  <a:srgbClr val="007A77"/>
                </a:solidFill>
              </a:rPr>
              <a:pPr algn="r" eaLnBrk="1" hangingPunct="1">
                <a:spcBef>
                  <a:spcPct val="0"/>
                </a:spcBef>
                <a:buClrTx/>
                <a:buSzTx/>
                <a:buFontTx/>
                <a:buNone/>
              </a:pPr>
              <a:t>200</a:t>
            </a:fld>
            <a:endParaRPr lang="en-US" altLang="zh-CN" sz="1400">
              <a:solidFill>
                <a:srgbClr val="007A77"/>
              </a:solidFill>
            </a:endParaRPr>
          </a:p>
        </p:txBody>
      </p:sp>
      <p:sp>
        <p:nvSpPr>
          <p:cNvPr id="207875"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lnSpc>
                <a:spcPct val="105000"/>
              </a:lnSpc>
              <a:buClr>
                <a:srgbClr val="CC0000"/>
              </a:buClr>
              <a:buSzTx/>
              <a:buFont typeface="Wingdings" pitchFamily="2" charset="2"/>
              <a:buNone/>
            </a:pPr>
            <a:endParaRPr lang="en-US" altLang="zh-CN" sz="1100" b="1" smtClean="0">
              <a:solidFill>
                <a:srgbClr val="000000"/>
              </a:solidFill>
              <a:latin typeface="宋体" pitchFamily="2" charset="-122"/>
            </a:endParaRPr>
          </a:p>
          <a:p>
            <a:pPr marL="0" indent="0" eaLnBrk="1" hangingPunct="1">
              <a:lnSpc>
                <a:spcPct val="105000"/>
              </a:lnSpc>
              <a:buClr>
                <a:srgbClr val="CC0000"/>
              </a:buClr>
              <a:buSzTx/>
              <a:buFont typeface="Wingdings" pitchFamily="2" charset="2"/>
              <a:buNone/>
            </a:pPr>
            <a:endParaRPr lang="en-US" altLang="zh-CN" sz="2400" b="1" smtClean="0">
              <a:latin typeface="宋体" pitchFamily="2" charset="-122"/>
            </a:endParaRPr>
          </a:p>
          <a:p>
            <a:pPr marL="0" indent="0" eaLnBrk="1" hangingPunct="1">
              <a:lnSpc>
                <a:spcPct val="105000"/>
              </a:lnSpc>
              <a:buClr>
                <a:srgbClr val="CC0000"/>
              </a:buClr>
              <a:buSzTx/>
              <a:buFont typeface="Wingdings" pitchFamily="2" charset="2"/>
              <a:buNone/>
            </a:pPr>
            <a:r>
              <a:rPr lang="zh-CN" altLang="en-US" sz="2400" b="1" smtClean="0">
                <a:latin typeface="宋体" pitchFamily="2" charset="-122"/>
              </a:rPr>
              <a:t>   一、定义：</a:t>
            </a:r>
          </a:p>
          <a:p>
            <a:pPr marL="0" indent="0" eaLnBrk="1" hangingPunct="1">
              <a:lnSpc>
                <a:spcPct val="105000"/>
              </a:lnSpc>
              <a:buClr>
                <a:srgbClr val="CC0000"/>
              </a:buClr>
              <a:buSzTx/>
              <a:buFont typeface="Wingdings" pitchFamily="2" charset="2"/>
              <a:buNone/>
            </a:pPr>
            <a:r>
              <a:rPr lang="zh-CN" altLang="en-US" sz="2400" b="1" smtClean="0">
                <a:latin typeface="宋体" pitchFamily="2" charset="-122"/>
              </a:rPr>
              <a:t>是指小企业销售商品</a:t>
            </a:r>
            <a:r>
              <a:rPr lang="en-US" altLang="zh-CN" sz="2400" b="1" smtClean="0">
                <a:latin typeface="宋体" pitchFamily="2" charset="-122"/>
              </a:rPr>
              <a:t>(</a:t>
            </a:r>
            <a:r>
              <a:rPr lang="zh-CN" altLang="en-US" sz="2400" b="1" smtClean="0">
                <a:latin typeface="宋体" pitchFamily="2" charset="-122"/>
              </a:rPr>
              <a:t>或产成品、材料</a:t>
            </a:r>
            <a:r>
              <a:rPr lang="en-US" altLang="zh-CN" sz="2400" b="1" smtClean="0">
                <a:latin typeface="宋体" pitchFamily="2" charset="-122"/>
              </a:rPr>
              <a:t>)</a:t>
            </a:r>
            <a:r>
              <a:rPr lang="zh-CN" altLang="en-US" sz="2400" b="1" smtClean="0">
                <a:latin typeface="宋体" pitchFamily="2" charset="-122"/>
              </a:rPr>
              <a:t>取得的收入。</a:t>
            </a:r>
            <a:endParaRPr lang="en-US" altLang="zh-CN" sz="2400" b="1" smtClean="0">
              <a:latin typeface="宋体" pitchFamily="2" charset="-122"/>
            </a:endParaRPr>
          </a:p>
          <a:p>
            <a:pPr marL="0" indent="0" eaLnBrk="1" hangingPunct="1">
              <a:lnSpc>
                <a:spcPct val="150000"/>
              </a:lnSpc>
              <a:buClr>
                <a:srgbClr val="CC0000"/>
              </a:buClr>
              <a:buSzTx/>
              <a:buFont typeface="Wingdings" pitchFamily="2" charset="2"/>
              <a:buNone/>
            </a:pPr>
            <a:r>
              <a:rPr lang="zh-CN" altLang="en-US" sz="1100" b="1" smtClean="0">
                <a:latin typeface="宋体" pitchFamily="2" charset="-122"/>
              </a:rPr>
              <a:t/>
            </a:r>
            <a:br>
              <a:rPr lang="zh-CN" altLang="en-US" sz="1100" b="1" smtClean="0">
                <a:latin typeface="宋体" pitchFamily="2" charset="-122"/>
              </a:rPr>
            </a:br>
            <a:r>
              <a:rPr lang="zh-CN" altLang="en-US" sz="2400" b="1" smtClean="0">
                <a:latin typeface="宋体" pitchFamily="2" charset="-122"/>
              </a:rPr>
              <a:t>确认的条件 ：一般情况下，小企业应当在发出商品且收到货款或取得收款权利时，确认销售商品收入。这一收入确认原则表明，确认销售商品收入有两个标志：</a:t>
            </a:r>
          </a:p>
          <a:p>
            <a:pPr marL="0" indent="0" eaLnBrk="1" hangingPunct="1">
              <a:lnSpc>
                <a:spcPct val="120000"/>
              </a:lnSpc>
              <a:spcBef>
                <a:spcPct val="40000"/>
              </a:spcBef>
              <a:buClr>
                <a:srgbClr val="002060"/>
              </a:buClr>
              <a:buSzTx/>
            </a:pPr>
            <a:r>
              <a:rPr lang="zh-CN" altLang="en-US" sz="2400" b="1" smtClean="0">
                <a:latin typeface="宋体" pitchFamily="2" charset="-122"/>
              </a:rPr>
              <a:t>是物权的转移，表现为发出商品</a:t>
            </a:r>
          </a:p>
          <a:p>
            <a:pPr marL="0" indent="0" eaLnBrk="1" hangingPunct="1">
              <a:lnSpc>
                <a:spcPct val="120000"/>
              </a:lnSpc>
              <a:spcBef>
                <a:spcPct val="40000"/>
              </a:spcBef>
              <a:buClr>
                <a:srgbClr val="002060"/>
              </a:buClr>
              <a:buSzTx/>
            </a:pPr>
            <a:r>
              <a:rPr lang="zh-CN" altLang="en-US" sz="2400" b="1" smtClean="0">
                <a:latin typeface="宋体" pitchFamily="2" charset="-122"/>
              </a:rPr>
              <a:t>是收到货款或取得收款权利。　</a:t>
            </a:r>
          </a:p>
          <a:p>
            <a:pPr marL="0" indent="0" eaLnBrk="1" hangingPunct="1">
              <a:lnSpc>
                <a:spcPct val="150000"/>
              </a:lnSpc>
              <a:buClr>
                <a:srgbClr val="CC0000"/>
              </a:buClr>
              <a:buSzTx/>
              <a:buFont typeface="Wingdings" pitchFamily="2" charset="2"/>
              <a:buChar char="o"/>
            </a:pPr>
            <a:endParaRPr lang="zh-CN" altLang="en-US" sz="2400" b="1" smtClean="0"/>
          </a:p>
        </p:txBody>
      </p:sp>
      <p:sp>
        <p:nvSpPr>
          <p:cNvPr id="2" name="矩形 1"/>
          <p:cNvSpPr>
            <a:spLocks noChangeArrowheads="1"/>
          </p:cNvSpPr>
          <p:nvPr/>
        </p:nvSpPr>
        <p:spPr bwMode="auto">
          <a:xfrm>
            <a:off x="468313" y="692150"/>
            <a:ext cx="8207375" cy="4667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lnSpc>
                <a:spcPct val="80000"/>
              </a:lnSpc>
              <a:spcBef>
                <a:spcPct val="20000"/>
              </a:spcBef>
              <a:buClr>
                <a:srgbClr val="FFCC00"/>
              </a:buClr>
              <a:buSzPct val="70000"/>
              <a:defRPr/>
            </a:pPr>
            <a:r>
              <a:rPr lang="zh-CN" altLang="en-US" sz="3000" b="1" smtClean="0">
                <a:solidFill>
                  <a:srgbClr val="FF3300"/>
                </a:solidFill>
                <a:latin typeface="Verdana" pitchFamily="34" charset="0"/>
              </a:rPr>
              <a:t>             </a:t>
            </a:r>
            <a:r>
              <a:rPr lang="zh-CN" altLang="en-US" sz="2400" b="1" smtClean="0">
                <a:latin typeface="黑体" pitchFamily="2" charset="-122"/>
                <a:ea typeface="黑体" pitchFamily="2" charset="-122"/>
              </a:rPr>
              <a:t>第二节   销售商品收入（第</a:t>
            </a:r>
            <a:r>
              <a:rPr lang="en-US" altLang="zh-CN" sz="2400" b="1" smtClean="0">
                <a:latin typeface="黑体" pitchFamily="2" charset="-122"/>
                <a:ea typeface="黑体" pitchFamily="2" charset="-122"/>
              </a:rPr>
              <a:t>59</a:t>
            </a:r>
            <a:r>
              <a:rPr lang="zh-CN" altLang="en-US" sz="2400" b="1" smtClean="0">
                <a:latin typeface="黑体" pitchFamily="2" charset="-122"/>
                <a:ea typeface="黑体" pitchFamily="2" charset="-122"/>
              </a:rPr>
              <a:t>条）</a:t>
            </a:r>
            <a:endParaRPr lang="zh-CN" altLang="en-US" sz="2400" smtClean="0">
              <a:effectLst>
                <a:outerShdw blurRad="38100" dist="38100" dir="2700000" algn="tl">
                  <a:srgbClr val="C0C0C0"/>
                </a:outerShdw>
              </a:effectLst>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E0F36B62-DFAC-4683-B980-507DE10D4938}" type="slidenum">
              <a:rPr lang="en-US" altLang="zh-CN" sz="1400">
                <a:solidFill>
                  <a:srgbClr val="007A77"/>
                </a:solidFill>
              </a:rPr>
              <a:pPr algn="r" eaLnBrk="1" hangingPunct="1">
                <a:spcBef>
                  <a:spcPct val="0"/>
                </a:spcBef>
                <a:buClrTx/>
                <a:buSzTx/>
                <a:buFontTx/>
                <a:buNone/>
              </a:pPr>
              <a:t>201</a:t>
            </a:fld>
            <a:endParaRPr lang="en-US" altLang="zh-CN" sz="1400">
              <a:solidFill>
                <a:srgbClr val="007A77"/>
              </a:solidFill>
            </a:endParaRPr>
          </a:p>
        </p:txBody>
      </p:sp>
      <p:sp>
        <p:nvSpPr>
          <p:cNvPr id="208899"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684213" y="692150"/>
            <a:ext cx="7991475" cy="3238500"/>
          </a:xfrm>
          <a:prstGeom prst="rect">
            <a:avLst/>
          </a:prstGeom>
        </p:spPr>
        <p:txBody>
          <a:bodyPr>
            <a:spAutoFit/>
          </a:bodyPr>
          <a:lstStyle/>
          <a:p>
            <a:pPr>
              <a:lnSpc>
                <a:spcPct val="105000"/>
              </a:lnSpc>
              <a:spcBef>
                <a:spcPct val="20000"/>
              </a:spcBef>
              <a:buClr>
                <a:srgbClr val="CC0000"/>
              </a:buClr>
              <a:defRPr/>
            </a:pPr>
            <a:endParaRPr lang="en-US" altLang="zh-CN" sz="2400" b="1" kern="0" dirty="0">
              <a:solidFill>
                <a:srgbClr val="000000"/>
              </a:solidFill>
              <a:latin typeface="宋体" pitchFamily="2" charset="-122"/>
              <a:ea typeface="+mn-ea"/>
            </a:endParaRPr>
          </a:p>
          <a:p>
            <a:pPr>
              <a:lnSpc>
                <a:spcPct val="150000"/>
              </a:lnSpc>
              <a:spcBef>
                <a:spcPct val="20000"/>
              </a:spcBef>
              <a:buClr>
                <a:srgbClr val="CC0000"/>
              </a:buClr>
              <a:defRPr/>
            </a:pPr>
            <a:r>
              <a:rPr lang="zh-CN" altLang="en-US" sz="2400" b="1" kern="0" dirty="0">
                <a:latin typeface="+mn-ea"/>
                <a:ea typeface="+mn-ea"/>
              </a:rPr>
              <a:t>定义中注意：“商品”是一个宽泛的概念，不仅指批发业和零售业小企业销售的商品，还包括制造业小企业生产和销售的产成品、代制品、代修品以及小企业销售的其他构成存货的资产，如原材料、周转材料</a:t>
            </a:r>
            <a:r>
              <a:rPr lang="en-US" altLang="zh-CN" sz="2400" b="1" kern="0" dirty="0">
                <a:latin typeface="+mn-ea"/>
                <a:ea typeface="+mn-ea"/>
              </a:rPr>
              <a:t>(</a:t>
            </a:r>
            <a:r>
              <a:rPr lang="zh-CN" altLang="en-US" sz="2400" b="1" kern="0" dirty="0">
                <a:latin typeface="+mn-ea"/>
                <a:ea typeface="+mn-ea"/>
              </a:rPr>
              <a:t>包装物、低值易耗品</a:t>
            </a:r>
            <a:r>
              <a:rPr lang="en-US" altLang="zh-CN" sz="2400" b="1" kern="0" dirty="0">
                <a:latin typeface="+mn-ea"/>
                <a:ea typeface="+mn-ea"/>
              </a:rPr>
              <a:t>)</a:t>
            </a:r>
            <a:r>
              <a:rPr lang="zh-CN" altLang="en-US" sz="2400" b="1" kern="0" dirty="0">
                <a:latin typeface="+mn-ea"/>
                <a:ea typeface="+mn-ea"/>
              </a:rPr>
              <a:t>、消耗性生物资产。 </a:t>
            </a:r>
          </a:p>
        </p:txBody>
      </p:sp>
    </p:spTree>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7830866A-6897-4698-9C7C-6BFAE90DF2FE}" type="slidenum">
              <a:rPr lang="en-US" altLang="zh-CN" sz="1400">
                <a:solidFill>
                  <a:srgbClr val="007A77"/>
                </a:solidFill>
              </a:rPr>
              <a:pPr algn="r" eaLnBrk="1" hangingPunct="1">
                <a:spcBef>
                  <a:spcPct val="0"/>
                </a:spcBef>
                <a:buClrTx/>
                <a:buSzTx/>
                <a:buFontTx/>
                <a:buNone/>
              </a:pPr>
              <a:t>202</a:t>
            </a:fld>
            <a:endParaRPr lang="en-US" altLang="zh-CN" sz="1400">
              <a:solidFill>
                <a:srgbClr val="007A77"/>
              </a:solidFill>
            </a:endParaRPr>
          </a:p>
        </p:txBody>
      </p:sp>
      <p:sp>
        <p:nvSpPr>
          <p:cNvPr id="209923"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209925" name="矩形 2"/>
          <p:cNvSpPr>
            <a:spLocks noChangeArrowheads="1"/>
          </p:cNvSpPr>
          <p:nvPr/>
        </p:nvSpPr>
        <p:spPr bwMode="auto">
          <a:xfrm>
            <a:off x="684213" y="641350"/>
            <a:ext cx="77755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r>
              <a:rPr lang="zh-CN" altLang="en-US" sz="2400" b="1">
                <a:latin typeface="Verdana" pitchFamily="34" charset="0"/>
                <a:ea typeface="黑体" pitchFamily="2" charset="-122"/>
              </a:rPr>
              <a:t>二、销售商品收入确认的时点</a:t>
            </a:r>
            <a:r>
              <a:rPr lang="zh-CN" altLang="en-US" b="1">
                <a:latin typeface="Verdana" pitchFamily="34" charset="0"/>
              </a:rPr>
              <a:t> </a:t>
            </a:r>
          </a:p>
        </p:txBody>
      </p:sp>
      <p:sp>
        <p:nvSpPr>
          <p:cNvPr id="4" name="矩形 3"/>
          <p:cNvSpPr/>
          <p:nvPr/>
        </p:nvSpPr>
        <p:spPr>
          <a:xfrm>
            <a:off x="468313" y="1557338"/>
            <a:ext cx="8064500" cy="4727575"/>
          </a:xfrm>
          <a:prstGeom prst="rect">
            <a:avLst/>
          </a:prstGeom>
        </p:spPr>
        <p:txBody>
          <a:bodyPr>
            <a:spAutoFit/>
          </a:bodyPr>
          <a:lstStyle/>
          <a:p>
            <a:pPr eaLnBrk="0" hangingPunct="0">
              <a:lnSpc>
                <a:spcPct val="135000"/>
              </a:lnSpc>
              <a:spcBef>
                <a:spcPct val="20000"/>
              </a:spcBef>
              <a:buSzPct val="90000"/>
              <a:defRPr/>
            </a:pPr>
            <a:r>
              <a:rPr lang="en-US" altLang="zh-CN" sz="2400" b="1" dirty="0">
                <a:latin typeface="+mn-ea"/>
                <a:ea typeface="+mn-ea"/>
              </a:rPr>
              <a:t>(</a:t>
            </a:r>
            <a:r>
              <a:rPr lang="zh-CN" altLang="en-US" sz="2400" b="1" dirty="0">
                <a:latin typeface="+mn-ea"/>
                <a:ea typeface="+mn-ea"/>
              </a:rPr>
              <a:t>一</a:t>
            </a:r>
            <a:r>
              <a:rPr lang="en-US" altLang="zh-CN" sz="2400" b="1" dirty="0">
                <a:latin typeface="+mn-ea"/>
                <a:ea typeface="+mn-ea"/>
              </a:rPr>
              <a:t>)</a:t>
            </a:r>
            <a:r>
              <a:rPr lang="zh-CN" altLang="en-US" sz="2400" b="1" dirty="0">
                <a:latin typeface="+mn-ea"/>
                <a:ea typeface="+mn-ea"/>
              </a:rPr>
              <a:t>采用现金、支票、汇兑、信用证等方式销售商品，发出商品是确认收入的重要标志。</a:t>
            </a:r>
          </a:p>
          <a:p>
            <a:pPr eaLnBrk="0" hangingPunct="0">
              <a:lnSpc>
                <a:spcPct val="135000"/>
              </a:lnSpc>
              <a:spcBef>
                <a:spcPct val="20000"/>
              </a:spcBef>
              <a:buSzPct val="90000"/>
              <a:defRPr/>
            </a:pPr>
            <a:r>
              <a:rPr lang="en-US" altLang="zh-CN" sz="2400" b="1" dirty="0">
                <a:latin typeface="+mn-ea"/>
                <a:ea typeface="+mn-ea"/>
              </a:rPr>
              <a:t>(</a:t>
            </a:r>
            <a:r>
              <a:rPr lang="zh-CN" altLang="en-US" sz="2400" b="1" dirty="0">
                <a:latin typeface="+mn-ea"/>
                <a:ea typeface="+mn-ea"/>
              </a:rPr>
              <a:t>二</a:t>
            </a:r>
            <a:r>
              <a:rPr lang="en-US" altLang="zh-CN" sz="2400" b="1" dirty="0">
                <a:latin typeface="+mn-ea"/>
                <a:ea typeface="+mn-ea"/>
              </a:rPr>
              <a:t>)</a:t>
            </a:r>
            <a:r>
              <a:rPr lang="zh-CN" altLang="en-US" sz="2400" b="1" dirty="0">
                <a:latin typeface="+mn-ea"/>
                <a:ea typeface="+mn-ea"/>
              </a:rPr>
              <a:t>托收承付销售商品，小企业发出商品且办妥托收手续时确认收入。</a:t>
            </a:r>
            <a:br>
              <a:rPr lang="zh-CN" altLang="en-US" sz="2400" b="1" dirty="0">
                <a:latin typeface="+mn-ea"/>
                <a:ea typeface="+mn-ea"/>
              </a:rPr>
            </a:br>
            <a:r>
              <a:rPr lang="en-US" altLang="zh-CN" sz="2400" b="1" dirty="0">
                <a:latin typeface="+mn-ea"/>
                <a:ea typeface="+mn-ea"/>
              </a:rPr>
              <a:t>(</a:t>
            </a:r>
            <a:r>
              <a:rPr lang="zh-CN" altLang="en-US" sz="2400" b="1" dirty="0">
                <a:latin typeface="+mn-ea"/>
                <a:ea typeface="+mn-ea"/>
              </a:rPr>
              <a:t>三</a:t>
            </a:r>
            <a:r>
              <a:rPr lang="en-US" altLang="zh-CN" sz="2400" b="1" dirty="0">
                <a:latin typeface="+mn-ea"/>
                <a:ea typeface="+mn-ea"/>
              </a:rPr>
              <a:t>)</a:t>
            </a:r>
            <a:r>
              <a:rPr lang="zh-CN" altLang="en-US" sz="2400" b="1" dirty="0">
                <a:latin typeface="+mn-ea"/>
                <a:ea typeface="+mn-ea"/>
              </a:rPr>
              <a:t>预收款销售商品 ，收到最后一笔款项是确认收入的重要标志。</a:t>
            </a:r>
          </a:p>
          <a:p>
            <a:pPr eaLnBrk="0" hangingPunct="0">
              <a:lnSpc>
                <a:spcPct val="135000"/>
              </a:lnSpc>
              <a:spcBef>
                <a:spcPct val="20000"/>
              </a:spcBef>
              <a:buSzPct val="90000"/>
              <a:defRPr/>
            </a:pPr>
            <a:r>
              <a:rPr lang="en-US" altLang="zh-CN" sz="2400" b="1" dirty="0">
                <a:latin typeface="+mn-ea"/>
                <a:ea typeface="+mn-ea"/>
              </a:rPr>
              <a:t>(</a:t>
            </a:r>
            <a:r>
              <a:rPr lang="zh-CN" altLang="en-US" sz="2400" b="1" dirty="0">
                <a:latin typeface="+mn-ea"/>
                <a:ea typeface="+mn-ea"/>
              </a:rPr>
              <a:t>四</a:t>
            </a:r>
            <a:r>
              <a:rPr lang="en-US" altLang="zh-CN" sz="2400" b="1" dirty="0">
                <a:latin typeface="+mn-ea"/>
                <a:ea typeface="+mn-ea"/>
              </a:rPr>
              <a:t>)</a:t>
            </a:r>
            <a:r>
              <a:rPr lang="zh-CN" altLang="en-US" sz="2400" b="1" dirty="0">
                <a:latin typeface="+mn-ea"/>
                <a:ea typeface="+mn-ea"/>
              </a:rPr>
              <a:t>分期收款销售商品 ，按照合同约定开出发票是 确认收入的重要标志。（与所得税法规定相同，但与企业会计准则不同</a:t>
            </a:r>
            <a:r>
              <a:rPr lang="en-US" altLang="zh-CN" sz="2400" b="1" dirty="0">
                <a:latin typeface="+mn-ea"/>
                <a:ea typeface="+mn-ea"/>
              </a:rPr>
              <a:t>——</a:t>
            </a:r>
            <a:r>
              <a:rPr lang="zh-CN" altLang="en-US" sz="2400" b="1" dirty="0">
                <a:latin typeface="+mn-ea"/>
                <a:ea typeface="+mn-ea"/>
              </a:rPr>
              <a:t>发出商品时确认收入）。</a:t>
            </a:r>
          </a:p>
        </p:txBody>
      </p:sp>
    </p:spTree>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00BB7D57-C948-4110-96D6-69DD0BC28B89}" type="slidenum">
              <a:rPr lang="en-US" altLang="zh-CN" sz="1400">
                <a:solidFill>
                  <a:srgbClr val="007A77"/>
                </a:solidFill>
              </a:rPr>
              <a:pPr algn="r" eaLnBrk="1" hangingPunct="1">
                <a:spcBef>
                  <a:spcPct val="0"/>
                </a:spcBef>
                <a:buClrTx/>
                <a:buSzTx/>
                <a:buFontTx/>
                <a:buNone/>
              </a:pPr>
              <a:t>203</a:t>
            </a:fld>
            <a:endParaRPr lang="en-US" altLang="zh-CN" sz="1400">
              <a:solidFill>
                <a:srgbClr val="007A77"/>
              </a:solidFill>
            </a:endParaRPr>
          </a:p>
        </p:txBody>
      </p:sp>
      <p:sp>
        <p:nvSpPr>
          <p:cNvPr id="210947"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210949" name="矩形 2"/>
          <p:cNvSpPr>
            <a:spLocks noChangeArrowheads="1"/>
          </p:cNvSpPr>
          <p:nvPr/>
        </p:nvSpPr>
        <p:spPr bwMode="auto">
          <a:xfrm>
            <a:off x="468313" y="692150"/>
            <a:ext cx="8207375" cy="541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nSpc>
                <a:spcPct val="125000"/>
              </a:lnSpc>
              <a:buClrTx/>
              <a:buSzPct val="90000"/>
              <a:buFontTx/>
              <a:buNone/>
            </a:pPr>
            <a:r>
              <a:rPr lang="en-US" altLang="zh-CN" sz="2400" b="1">
                <a:latin typeface="黑体" pitchFamily="2" charset="-122"/>
                <a:ea typeface="黑体" pitchFamily="2" charset="-122"/>
              </a:rPr>
              <a:t>   (</a:t>
            </a:r>
            <a:r>
              <a:rPr lang="zh-CN" altLang="en-US" sz="2400" b="1">
                <a:latin typeface="黑体" pitchFamily="2" charset="-122"/>
                <a:ea typeface="黑体" pitchFamily="2" charset="-122"/>
              </a:rPr>
              <a:t>五</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商品需要安装和检验的销售，完成安装和检验是确认收入的重要标志。 </a:t>
            </a:r>
          </a:p>
          <a:p>
            <a:pPr>
              <a:lnSpc>
                <a:spcPct val="125000"/>
              </a:lnSpc>
              <a:buClrTx/>
              <a:buSzPct val="90000"/>
              <a:buFontTx/>
              <a:buNone/>
            </a:pPr>
            <a:r>
              <a:rPr lang="en-US" altLang="zh-CN" sz="2400" b="1">
                <a:latin typeface="黑体" pitchFamily="2" charset="-122"/>
                <a:ea typeface="黑体" pitchFamily="2" charset="-122"/>
              </a:rPr>
              <a:t>   (</a:t>
            </a:r>
            <a:r>
              <a:rPr lang="zh-CN" altLang="en-US" sz="2400" b="1">
                <a:latin typeface="黑体" pitchFamily="2" charset="-122"/>
                <a:ea typeface="黑体" pitchFamily="2" charset="-122"/>
              </a:rPr>
              <a:t>六</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采用支付手续费方式委托代销商品，取得受托方开出的代销清单是确认收入的重要标志。</a:t>
            </a:r>
          </a:p>
          <a:p>
            <a:pPr>
              <a:lnSpc>
                <a:spcPct val="125000"/>
              </a:lnSpc>
              <a:buClrTx/>
              <a:buSzPct val="90000"/>
              <a:buFontTx/>
              <a:buNone/>
            </a:pPr>
            <a:r>
              <a:rPr lang="zh-CN" altLang="en-US" sz="2400" b="1">
                <a:latin typeface="黑体" pitchFamily="2" charset="-122"/>
                <a:ea typeface="黑体" pitchFamily="2" charset="-122"/>
              </a:rPr>
              <a:t>受托方应在所受托商品销售后，将按合同或协议的约定计算确定收取的手续费确认收入。</a:t>
            </a:r>
          </a:p>
          <a:p>
            <a:pPr>
              <a:lnSpc>
                <a:spcPct val="125000"/>
              </a:lnSpc>
              <a:buClrTx/>
              <a:buSzPct val="90000"/>
              <a:buFontTx/>
              <a:buNone/>
            </a:pPr>
            <a:r>
              <a:rPr lang="en-US" altLang="zh-CN" sz="2400" b="1">
                <a:latin typeface="黑体" pitchFamily="2" charset="-122"/>
                <a:ea typeface="黑体" pitchFamily="2" charset="-122"/>
              </a:rPr>
              <a:t>   (</a:t>
            </a:r>
            <a:r>
              <a:rPr lang="zh-CN" altLang="en-US" sz="2400" b="1">
                <a:latin typeface="黑体" pitchFamily="2" charset="-122"/>
                <a:ea typeface="黑体" pitchFamily="2" charset="-122"/>
              </a:rPr>
              <a:t>七</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以旧换新销售商品 ，应将销售和回收分别进行会计处理：销售的商品作为商品销售进行处理确认收入，回收商品作为购进商品处理。</a:t>
            </a:r>
            <a:br>
              <a:rPr lang="zh-CN" altLang="en-US" sz="2400" b="1">
                <a:latin typeface="黑体" pitchFamily="2" charset="-122"/>
                <a:ea typeface="黑体" pitchFamily="2" charset="-122"/>
              </a:rPr>
            </a:br>
            <a:r>
              <a:rPr lang="zh-CN" altLang="en-US" sz="2400" b="1">
                <a:latin typeface="黑体" pitchFamily="2" charset="-122"/>
                <a:ea typeface="黑体" pitchFamily="2" charset="-122"/>
              </a:rPr>
              <a:t>发出新商品和取得旧商品是确认收入的重要标志。 </a:t>
            </a:r>
          </a:p>
          <a:p>
            <a:pPr>
              <a:lnSpc>
                <a:spcPct val="125000"/>
              </a:lnSpc>
              <a:buClrTx/>
              <a:buSzPct val="90000"/>
              <a:buFontTx/>
              <a:buNone/>
            </a:pPr>
            <a:r>
              <a:rPr lang="en-US" altLang="zh-CN" sz="2400" b="1">
                <a:latin typeface="黑体" pitchFamily="2" charset="-122"/>
                <a:ea typeface="黑体" pitchFamily="2" charset="-122"/>
              </a:rPr>
              <a:t>   (</a:t>
            </a:r>
            <a:r>
              <a:rPr lang="zh-CN" altLang="en-US" sz="2400" b="1">
                <a:latin typeface="黑体" pitchFamily="2" charset="-122"/>
                <a:ea typeface="黑体" pitchFamily="2" charset="-122"/>
              </a:rPr>
              <a:t>八</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产品分成，分得产品是确认收入的重要标志。 </a:t>
            </a:r>
          </a:p>
        </p:txBody>
      </p:sp>
    </p:spTree>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B7371C3F-42A9-4AEE-98CA-25322772FEB5}" type="slidenum">
              <a:rPr lang="en-US" altLang="zh-CN" sz="1400">
                <a:solidFill>
                  <a:srgbClr val="007A77"/>
                </a:solidFill>
              </a:rPr>
              <a:pPr algn="r" eaLnBrk="1" hangingPunct="1">
                <a:spcBef>
                  <a:spcPct val="0"/>
                </a:spcBef>
                <a:buClrTx/>
                <a:buSzTx/>
                <a:buFontTx/>
                <a:buNone/>
              </a:pPr>
              <a:t>204</a:t>
            </a:fld>
            <a:endParaRPr lang="en-US" altLang="zh-CN" sz="1400">
              <a:solidFill>
                <a:srgbClr val="007A77"/>
              </a:solidFill>
            </a:endParaRPr>
          </a:p>
        </p:txBody>
      </p:sp>
      <p:sp>
        <p:nvSpPr>
          <p:cNvPr id="211971"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211973" name="矩形 2"/>
          <p:cNvSpPr>
            <a:spLocks noChangeArrowheads="1"/>
          </p:cNvSpPr>
          <p:nvPr/>
        </p:nvSpPr>
        <p:spPr bwMode="auto">
          <a:xfrm>
            <a:off x="179388" y="692150"/>
            <a:ext cx="8713787" cy="441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69900" indent="-469900"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lnSpc>
                <a:spcPct val="125000"/>
              </a:lnSpc>
              <a:buClr>
                <a:srgbClr val="000000"/>
              </a:buClr>
              <a:buSzTx/>
              <a:buFontTx/>
              <a:buNone/>
            </a:pPr>
            <a:r>
              <a:rPr lang="zh-CN" altLang="en-US" b="1">
                <a:latin typeface="Verdana" pitchFamily="34" charset="0"/>
              </a:rPr>
              <a:t> </a:t>
            </a:r>
            <a:r>
              <a:rPr lang="zh-CN" altLang="en-US" sz="2400" b="1">
                <a:latin typeface="黑体" pitchFamily="2" charset="-122"/>
                <a:ea typeface="黑体" pitchFamily="2" charset="-122"/>
              </a:rPr>
              <a:t>三、 销售商品收入的计量（第</a:t>
            </a:r>
            <a:r>
              <a:rPr lang="en-US" altLang="zh-CN" sz="2400" b="1">
                <a:latin typeface="黑体" pitchFamily="2" charset="-122"/>
                <a:ea typeface="黑体" pitchFamily="2" charset="-122"/>
              </a:rPr>
              <a:t>60</a:t>
            </a:r>
            <a:r>
              <a:rPr lang="zh-CN" altLang="en-US" sz="2400" b="1">
                <a:latin typeface="黑体" pitchFamily="2" charset="-122"/>
                <a:ea typeface="黑体" pitchFamily="2" charset="-122"/>
              </a:rPr>
              <a:t>条）</a:t>
            </a:r>
          </a:p>
          <a:p>
            <a:pPr eaLnBrk="1" hangingPunct="1">
              <a:lnSpc>
                <a:spcPct val="125000"/>
              </a:lnSpc>
              <a:buClr>
                <a:srgbClr val="000000"/>
              </a:buClr>
              <a:buSzTx/>
              <a:buFontTx/>
              <a:buNone/>
            </a:pPr>
            <a:r>
              <a:rPr lang="zh-CN" altLang="en-US" sz="2400" b="1">
                <a:latin typeface="黑体" pitchFamily="2" charset="-122"/>
                <a:ea typeface="黑体" pitchFamily="2" charset="-122"/>
              </a:rPr>
              <a:t>    原则：小企业应当按照从购买方已收或应收的合同或协议</a:t>
            </a:r>
            <a:endParaRPr lang="en-US" altLang="zh-CN" sz="2400" b="1">
              <a:latin typeface="黑体" pitchFamily="2" charset="-122"/>
              <a:ea typeface="黑体" pitchFamily="2" charset="-122"/>
            </a:endParaRPr>
          </a:p>
          <a:p>
            <a:pPr eaLnBrk="1" hangingPunct="1">
              <a:lnSpc>
                <a:spcPct val="125000"/>
              </a:lnSpc>
              <a:buClr>
                <a:srgbClr val="000000"/>
              </a:buClr>
              <a:buSzTx/>
              <a:buFontTx/>
              <a:buNone/>
            </a:pPr>
            <a:r>
              <a:rPr lang="zh-CN" altLang="en-US" sz="2400" b="1">
                <a:latin typeface="黑体" pitchFamily="2" charset="-122"/>
                <a:ea typeface="黑体" pitchFamily="2" charset="-122"/>
              </a:rPr>
              <a:t>价款，确定销售商品收入金额。</a:t>
            </a:r>
            <a:endParaRPr lang="en-US" altLang="zh-CN" sz="2400" b="1">
              <a:latin typeface="黑体" pitchFamily="2" charset="-122"/>
              <a:ea typeface="黑体" pitchFamily="2" charset="-122"/>
            </a:endParaRPr>
          </a:p>
          <a:p>
            <a:pPr eaLnBrk="1" hangingPunct="1">
              <a:lnSpc>
                <a:spcPct val="125000"/>
              </a:lnSpc>
              <a:buClr>
                <a:srgbClr val="000000"/>
              </a:buClr>
              <a:buSzTx/>
              <a:buFontTx/>
              <a:buNone/>
            </a:pPr>
            <a:r>
              <a:rPr lang="zh-CN" altLang="en-US" sz="2400" b="1">
                <a:latin typeface="黑体" pitchFamily="2" charset="-122"/>
                <a:ea typeface="黑体" pitchFamily="2" charset="-122"/>
              </a:rPr>
              <a:t>注意：</a:t>
            </a:r>
          </a:p>
          <a:p>
            <a:pPr eaLnBrk="1" hangingPunct="1">
              <a:lnSpc>
                <a:spcPct val="125000"/>
              </a:lnSpc>
              <a:buClr>
                <a:srgbClr val="000000"/>
              </a:buClr>
              <a:buSzTx/>
            </a:pPr>
            <a:r>
              <a:rPr lang="zh-CN" altLang="en-US" sz="2400" b="1">
                <a:latin typeface="黑体" pitchFamily="2" charset="-122"/>
                <a:ea typeface="黑体" pitchFamily="2" charset="-122"/>
              </a:rPr>
              <a:t> 销售商品涉及现金折扣的，按总价法。</a:t>
            </a:r>
          </a:p>
          <a:p>
            <a:pPr eaLnBrk="1" hangingPunct="1">
              <a:lnSpc>
                <a:spcPct val="125000"/>
              </a:lnSpc>
              <a:buClr>
                <a:srgbClr val="000000"/>
              </a:buClr>
              <a:buSzTx/>
              <a:buFont typeface="Wingdings" pitchFamily="2" charset="2"/>
              <a:buNone/>
            </a:pPr>
            <a:r>
              <a:rPr lang="zh-CN" altLang="en-US" sz="2400" b="1">
                <a:latin typeface="黑体" pitchFamily="2" charset="-122"/>
                <a:ea typeface="黑体" pitchFamily="2" charset="-122"/>
              </a:rPr>
              <a:t>    现金折扣应当在实际发生时，计入当期损益。  </a:t>
            </a:r>
          </a:p>
          <a:p>
            <a:pPr eaLnBrk="1" hangingPunct="1">
              <a:lnSpc>
                <a:spcPct val="125000"/>
              </a:lnSpc>
              <a:buClr>
                <a:srgbClr val="000000"/>
              </a:buClr>
              <a:buSzTx/>
              <a:buFont typeface="Wingdings" pitchFamily="2" charset="2"/>
              <a:buNone/>
            </a:pPr>
            <a:r>
              <a:rPr lang="zh-CN" altLang="en-US" sz="2400" b="1">
                <a:latin typeface="黑体" pitchFamily="2" charset="-122"/>
                <a:ea typeface="黑体" pitchFamily="2" charset="-122"/>
              </a:rPr>
              <a:t> </a:t>
            </a:r>
          </a:p>
          <a:p>
            <a:pPr eaLnBrk="1" hangingPunct="1">
              <a:lnSpc>
                <a:spcPct val="125000"/>
              </a:lnSpc>
              <a:buClr>
                <a:srgbClr val="000000"/>
              </a:buClr>
              <a:buSzTx/>
            </a:pPr>
            <a:r>
              <a:rPr lang="zh-CN" altLang="en-US" sz="2400" b="1">
                <a:latin typeface="黑体" pitchFamily="2" charset="-122"/>
                <a:ea typeface="黑体" pitchFamily="2" charset="-122"/>
              </a:rPr>
              <a:t> 商业折扣，按净价法处理。</a:t>
            </a:r>
            <a:endParaRPr lang="zh-CN" altLang="en-US" sz="2400">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E0B65385-8402-4B81-901E-8FDBE9F3C0E6}" type="slidenum">
              <a:rPr lang="en-US" altLang="zh-CN" sz="1400">
                <a:solidFill>
                  <a:srgbClr val="007A77"/>
                </a:solidFill>
              </a:rPr>
              <a:pPr algn="r" eaLnBrk="1" hangingPunct="1">
                <a:spcBef>
                  <a:spcPct val="0"/>
                </a:spcBef>
                <a:buClrTx/>
                <a:buSzTx/>
                <a:buFontTx/>
                <a:buNone/>
              </a:pPr>
              <a:t>205</a:t>
            </a:fld>
            <a:endParaRPr lang="en-US" altLang="zh-CN" sz="1400">
              <a:solidFill>
                <a:srgbClr val="007A77"/>
              </a:solidFill>
            </a:endParaRPr>
          </a:p>
        </p:txBody>
      </p:sp>
      <p:sp>
        <p:nvSpPr>
          <p:cNvPr id="212995"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r>
              <a:rPr lang="zh-CN" altLang="en-US" sz="2400" b="1" smtClean="0">
                <a:latin typeface="黑体" pitchFamily="2" charset="-122"/>
                <a:ea typeface="黑体" pitchFamily="2" charset="-122"/>
              </a:rPr>
              <a:t>例：</a:t>
            </a:r>
            <a:r>
              <a:rPr lang="en-US" altLang="zh-CN" sz="2400" b="1" smtClean="0">
                <a:latin typeface="黑体" pitchFamily="2" charset="-122"/>
                <a:ea typeface="黑体" pitchFamily="2" charset="-122"/>
              </a:rPr>
              <a:t>2011</a:t>
            </a:r>
            <a:r>
              <a:rPr lang="zh-CN" altLang="en-US" sz="2400" b="1" smtClean="0">
                <a:latin typeface="黑体" pitchFamily="2" charset="-122"/>
                <a:ea typeface="黑体" pitchFamily="2" charset="-122"/>
              </a:rPr>
              <a:t>年</a:t>
            </a:r>
            <a:r>
              <a:rPr lang="en-US" altLang="zh-CN" sz="2400" b="1" smtClean="0">
                <a:latin typeface="黑体" pitchFamily="2" charset="-122"/>
                <a:ea typeface="黑体" pitchFamily="2" charset="-122"/>
              </a:rPr>
              <a:t>4</a:t>
            </a:r>
            <a:r>
              <a:rPr lang="zh-CN" altLang="en-US" sz="2400" b="1" smtClean="0">
                <a:latin typeface="黑体" pitchFamily="2" charset="-122"/>
                <a:ea typeface="黑体" pitchFamily="2" charset="-122"/>
              </a:rPr>
              <a:t>月</a:t>
            </a:r>
            <a:r>
              <a:rPr lang="en-US" altLang="zh-CN" sz="2400" b="1" smtClean="0">
                <a:latin typeface="黑体" pitchFamily="2" charset="-122"/>
                <a:ea typeface="黑体" pitchFamily="2" charset="-122"/>
              </a:rPr>
              <a:t>2</a:t>
            </a:r>
            <a:r>
              <a:rPr lang="zh-CN" altLang="en-US" sz="2400" b="1" smtClean="0">
                <a:latin typeface="黑体" pitchFamily="2" charset="-122"/>
                <a:ea typeface="黑体" pitchFamily="2" charset="-122"/>
              </a:rPr>
              <a:t>日，小企业</a:t>
            </a:r>
            <a:r>
              <a:rPr lang="en-US" altLang="zh-CN" sz="2400" b="1" smtClean="0">
                <a:latin typeface="黑体" pitchFamily="2" charset="-122"/>
                <a:ea typeface="黑体" pitchFamily="2" charset="-122"/>
              </a:rPr>
              <a:t>A</a:t>
            </a:r>
            <a:r>
              <a:rPr lang="zh-CN" altLang="en-US" sz="2400" b="1" smtClean="0">
                <a:latin typeface="黑体" pitchFamily="2" charset="-122"/>
                <a:ea typeface="黑体" pitchFamily="2" charset="-122"/>
              </a:rPr>
              <a:t>销售一批产品给</a:t>
            </a:r>
            <a:r>
              <a:rPr lang="en-US" altLang="zh-CN" sz="2400" b="1" smtClean="0">
                <a:latin typeface="黑体" pitchFamily="2" charset="-122"/>
                <a:ea typeface="黑体" pitchFamily="2" charset="-122"/>
              </a:rPr>
              <a:t>B</a:t>
            </a:r>
            <a:r>
              <a:rPr lang="zh-CN" altLang="en-US" sz="2400" b="1" smtClean="0">
                <a:latin typeface="黑体" pitchFamily="2" charset="-122"/>
                <a:ea typeface="黑体" pitchFamily="2" charset="-122"/>
              </a:rPr>
              <a:t>企业，按价目表标明的价格计算，金额为</a:t>
            </a:r>
            <a:r>
              <a:rPr lang="en-US" altLang="zh-CN" sz="2400" b="1" smtClean="0">
                <a:latin typeface="黑体" pitchFamily="2" charset="-122"/>
                <a:ea typeface="黑体" pitchFamily="2" charset="-122"/>
              </a:rPr>
              <a:t>100000</a:t>
            </a:r>
            <a:r>
              <a:rPr lang="zh-CN" altLang="en-US" sz="2400" b="1" smtClean="0">
                <a:latin typeface="黑体" pitchFamily="2" charset="-122"/>
                <a:ea typeface="黑体" pitchFamily="2" charset="-122"/>
              </a:rPr>
              <a:t>元，由于是成批销售，给予购货方</a:t>
            </a:r>
            <a:r>
              <a:rPr lang="en-US" altLang="zh-CN" sz="2400" b="1" smtClean="0">
                <a:latin typeface="黑体" pitchFamily="2" charset="-122"/>
                <a:ea typeface="黑体" pitchFamily="2" charset="-122"/>
              </a:rPr>
              <a:t>20%</a:t>
            </a:r>
            <a:r>
              <a:rPr lang="zh-CN" altLang="en-US" sz="2400" b="1" smtClean="0">
                <a:latin typeface="黑体" pitchFamily="2" charset="-122"/>
                <a:ea typeface="黑体" pitchFamily="2" charset="-122"/>
              </a:rPr>
              <a:t>的商业折扣，折扣后的货款金额为</a:t>
            </a:r>
            <a:r>
              <a:rPr lang="en-US" altLang="zh-CN" sz="2400" b="1" smtClean="0">
                <a:latin typeface="黑体" pitchFamily="2" charset="-122"/>
                <a:ea typeface="黑体" pitchFamily="2" charset="-122"/>
              </a:rPr>
              <a:t>80000</a:t>
            </a:r>
            <a:r>
              <a:rPr lang="zh-CN" altLang="en-US" sz="2400" b="1" smtClean="0">
                <a:latin typeface="黑体" pitchFamily="2" charset="-122"/>
                <a:ea typeface="黑体" pitchFamily="2" charset="-122"/>
              </a:rPr>
              <a:t>元，产品生产成本为</a:t>
            </a:r>
            <a:r>
              <a:rPr lang="en-US" altLang="zh-CN" sz="2400" b="1" smtClean="0">
                <a:latin typeface="黑体" pitchFamily="2" charset="-122"/>
                <a:ea typeface="黑体" pitchFamily="2" charset="-122"/>
              </a:rPr>
              <a:t>35000</a:t>
            </a:r>
            <a:r>
              <a:rPr lang="zh-CN" altLang="en-US" sz="2400" b="1" smtClean="0">
                <a:latin typeface="黑体" pitchFamily="2" charset="-122"/>
                <a:ea typeface="黑体" pitchFamily="2" charset="-122"/>
              </a:rPr>
              <a:t>元，产品已发出，款项尚未收到。适用的增值税税率为</a:t>
            </a:r>
            <a:r>
              <a:rPr lang="en-US" altLang="zh-CN" sz="2400" b="1" smtClean="0">
                <a:latin typeface="黑体" pitchFamily="2" charset="-122"/>
                <a:ea typeface="黑体" pitchFamily="2" charset="-122"/>
              </a:rPr>
              <a:t>17%</a:t>
            </a:r>
            <a:r>
              <a:rPr lang="zh-CN" altLang="en-US" sz="2400" b="1" smtClean="0">
                <a:latin typeface="黑体" pitchFamily="2" charset="-122"/>
                <a:ea typeface="黑体" pitchFamily="2" charset="-122"/>
              </a:rPr>
              <a:t>。会计处理如下：</a:t>
            </a:r>
            <a:endParaRPr lang="en-US" altLang="zh-CN" sz="2400" b="1" smtClean="0">
              <a:latin typeface="黑体" pitchFamily="2" charset="-122"/>
              <a:ea typeface="黑体" pitchFamily="2" charset="-122"/>
            </a:endParaRPr>
          </a:p>
          <a:p>
            <a:pPr marL="0" indent="0" eaLnBrk="1" hangingPunct="1">
              <a:buFont typeface="Wingdings" pitchFamily="2" charset="2"/>
              <a:buNone/>
            </a:pPr>
            <a:r>
              <a:rPr lang="zh-CN" altLang="en-US" sz="2400" b="1" smtClean="0">
                <a:latin typeface="黑体" pitchFamily="2" charset="-122"/>
                <a:ea typeface="黑体" pitchFamily="2" charset="-122"/>
              </a:rPr>
              <a:t>（</a:t>
            </a:r>
            <a:r>
              <a:rPr lang="en-US" altLang="zh-CN" sz="2400" b="1" smtClean="0">
                <a:latin typeface="黑体" pitchFamily="2" charset="-122"/>
                <a:ea typeface="黑体" pitchFamily="2" charset="-122"/>
              </a:rPr>
              <a:t>1</a:t>
            </a:r>
            <a:r>
              <a:rPr lang="zh-CN" altLang="en-US" sz="2400" b="1" smtClean="0">
                <a:latin typeface="黑体" pitchFamily="2" charset="-122"/>
                <a:ea typeface="黑体" pitchFamily="2" charset="-122"/>
              </a:rPr>
              <a:t>）借：应收账款</a:t>
            </a:r>
            <a:r>
              <a:rPr lang="en-US" altLang="zh-CN" sz="2400" b="1" smtClean="0">
                <a:ea typeface="黑体" pitchFamily="2" charset="-122"/>
              </a:rPr>
              <a:t>——</a:t>
            </a:r>
            <a:r>
              <a:rPr lang="en-US" altLang="zh-CN" sz="2400" b="1" smtClean="0">
                <a:latin typeface="黑体" pitchFamily="2" charset="-122"/>
                <a:ea typeface="黑体" pitchFamily="2" charset="-122"/>
              </a:rPr>
              <a:t> B</a:t>
            </a:r>
            <a:r>
              <a:rPr lang="zh-CN" altLang="en-US" sz="2400" b="1" smtClean="0">
                <a:latin typeface="黑体" pitchFamily="2" charset="-122"/>
                <a:ea typeface="黑体" pitchFamily="2" charset="-122"/>
              </a:rPr>
              <a:t>企业           </a:t>
            </a:r>
            <a:r>
              <a:rPr lang="en-US" altLang="zh-CN" sz="2400" b="1" smtClean="0">
                <a:latin typeface="黑体" pitchFamily="2" charset="-122"/>
                <a:ea typeface="黑体" pitchFamily="2" charset="-122"/>
              </a:rPr>
              <a:t>93600</a:t>
            </a:r>
          </a:p>
          <a:p>
            <a:pPr marL="0" indent="0" eaLnBrk="1" hangingPunct="1">
              <a:buFont typeface="Wingdings" pitchFamily="2" charset="2"/>
              <a:buNone/>
            </a:pPr>
            <a:r>
              <a:rPr lang="en-US" altLang="zh-CN" sz="2400" b="1" smtClean="0">
                <a:latin typeface="黑体" pitchFamily="2" charset="-122"/>
                <a:ea typeface="黑体" pitchFamily="2" charset="-122"/>
              </a:rPr>
              <a:t>         </a:t>
            </a:r>
            <a:r>
              <a:rPr lang="zh-CN" altLang="en-US" sz="2400" b="1" smtClean="0">
                <a:latin typeface="黑体" pitchFamily="2" charset="-122"/>
                <a:ea typeface="黑体" pitchFamily="2" charset="-122"/>
              </a:rPr>
              <a:t>贷：主营业务收入                      </a:t>
            </a:r>
            <a:r>
              <a:rPr lang="en-US" altLang="zh-CN" sz="2400" b="1" smtClean="0">
                <a:latin typeface="黑体" pitchFamily="2" charset="-122"/>
                <a:ea typeface="黑体" pitchFamily="2" charset="-122"/>
              </a:rPr>
              <a:t>80000</a:t>
            </a:r>
          </a:p>
          <a:p>
            <a:pPr marL="0" indent="0" eaLnBrk="1" hangingPunct="1">
              <a:buFont typeface="Wingdings" pitchFamily="2" charset="2"/>
              <a:buNone/>
            </a:pPr>
            <a:r>
              <a:rPr lang="en-US" altLang="zh-CN" sz="2400" b="1" smtClean="0">
                <a:latin typeface="黑体" pitchFamily="2" charset="-122"/>
                <a:ea typeface="黑体" pitchFamily="2" charset="-122"/>
              </a:rPr>
              <a:t>            </a:t>
            </a:r>
            <a:r>
              <a:rPr lang="zh-CN" altLang="en-US" sz="2400" b="1" smtClean="0">
                <a:latin typeface="黑体" pitchFamily="2" charset="-122"/>
                <a:ea typeface="黑体" pitchFamily="2" charset="-122"/>
              </a:rPr>
              <a:t>应交税费</a:t>
            </a:r>
            <a:r>
              <a:rPr lang="en-US" altLang="zh-CN" sz="2400" b="1" smtClean="0">
                <a:ea typeface="黑体" pitchFamily="2" charset="-122"/>
              </a:rPr>
              <a:t>——</a:t>
            </a:r>
            <a:r>
              <a:rPr lang="en-US" altLang="zh-CN" sz="2400" b="1" smtClean="0">
                <a:latin typeface="黑体" pitchFamily="2" charset="-122"/>
                <a:ea typeface="黑体" pitchFamily="2" charset="-122"/>
              </a:rPr>
              <a:t> </a:t>
            </a:r>
            <a:r>
              <a:rPr lang="zh-CN" altLang="en-US" sz="2400" b="1" smtClean="0">
                <a:latin typeface="黑体" pitchFamily="2" charset="-122"/>
                <a:ea typeface="黑体" pitchFamily="2" charset="-122"/>
              </a:rPr>
              <a:t>应交增值税（销项税额）</a:t>
            </a:r>
            <a:r>
              <a:rPr lang="en-US" altLang="zh-CN" sz="2400" b="1" smtClean="0">
                <a:latin typeface="黑体" pitchFamily="2" charset="-122"/>
                <a:ea typeface="黑体" pitchFamily="2" charset="-122"/>
              </a:rPr>
              <a:t>13600</a:t>
            </a:r>
          </a:p>
          <a:p>
            <a:pPr marL="0" indent="0" eaLnBrk="1" hangingPunct="1">
              <a:buFont typeface="Wingdings" pitchFamily="2" charset="2"/>
              <a:buNone/>
            </a:pPr>
            <a:r>
              <a:rPr lang="en-US" altLang="zh-CN" sz="2400" b="1" smtClean="0">
                <a:latin typeface="黑体" pitchFamily="2" charset="-122"/>
                <a:ea typeface="黑体" pitchFamily="2" charset="-122"/>
              </a:rPr>
              <a:t>      </a:t>
            </a:r>
            <a:r>
              <a:rPr lang="zh-CN" altLang="en-US" sz="2400" b="1" smtClean="0">
                <a:latin typeface="黑体" pitchFamily="2" charset="-122"/>
                <a:ea typeface="黑体" pitchFamily="2" charset="-122"/>
              </a:rPr>
              <a:t>借：主营业务成本           </a:t>
            </a:r>
            <a:r>
              <a:rPr lang="en-US" altLang="zh-CN" sz="2400" b="1" smtClean="0">
                <a:latin typeface="黑体" pitchFamily="2" charset="-122"/>
                <a:ea typeface="黑体" pitchFamily="2" charset="-122"/>
              </a:rPr>
              <a:t>35000</a:t>
            </a:r>
          </a:p>
          <a:p>
            <a:pPr marL="0" indent="0" eaLnBrk="1" hangingPunct="1">
              <a:buFont typeface="Wingdings" pitchFamily="2" charset="2"/>
              <a:buNone/>
            </a:pPr>
            <a:r>
              <a:rPr lang="en-US" altLang="zh-CN" sz="2400" b="1" smtClean="0">
                <a:latin typeface="黑体" pitchFamily="2" charset="-122"/>
                <a:ea typeface="黑体" pitchFamily="2" charset="-122"/>
              </a:rPr>
              <a:t>         </a:t>
            </a:r>
            <a:r>
              <a:rPr lang="zh-CN" altLang="en-US" sz="2400" b="1" smtClean="0">
                <a:latin typeface="黑体" pitchFamily="2" charset="-122"/>
                <a:ea typeface="黑体" pitchFamily="2" charset="-122"/>
              </a:rPr>
              <a:t>贷：库存商品                    </a:t>
            </a:r>
            <a:r>
              <a:rPr lang="en-US" altLang="zh-CN" sz="2400" b="1" smtClean="0">
                <a:latin typeface="黑体" pitchFamily="2" charset="-122"/>
                <a:ea typeface="黑体" pitchFamily="2" charset="-122"/>
              </a:rPr>
              <a:t>35000</a:t>
            </a:r>
          </a:p>
          <a:p>
            <a:pPr marL="0" indent="0" eaLnBrk="1" hangingPunct="1">
              <a:buFont typeface="Wingdings" pitchFamily="2" charset="2"/>
              <a:buNone/>
            </a:pPr>
            <a:r>
              <a:rPr lang="zh-CN" altLang="en-US" sz="2400" b="1" smtClean="0">
                <a:latin typeface="黑体" pitchFamily="2" charset="-122"/>
                <a:ea typeface="黑体" pitchFamily="2" charset="-122"/>
              </a:rPr>
              <a:t>（</a:t>
            </a:r>
            <a:r>
              <a:rPr lang="en-US" altLang="zh-CN" sz="2400" b="1" smtClean="0">
                <a:latin typeface="黑体" pitchFamily="2" charset="-122"/>
                <a:ea typeface="黑体" pitchFamily="2" charset="-122"/>
              </a:rPr>
              <a:t>2</a:t>
            </a:r>
            <a:r>
              <a:rPr lang="zh-CN" altLang="en-US" sz="2400" b="1" smtClean="0">
                <a:latin typeface="黑体" pitchFamily="2" charset="-122"/>
                <a:ea typeface="黑体" pitchFamily="2" charset="-122"/>
              </a:rPr>
              <a:t>）日后收到货款时：</a:t>
            </a:r>
            <a:endParaRPr lang="en-US" altLang="zh-CN" sz="2400" b="1" smtClean="0">
              <a:latin typeface="黑体" pitchFamily="2" charset="-122"/>
              <a:ea typeface="黑体" pitchFamily="2" charset="-122"/>
            </a:endParaRPr>
          </a:p>
          <a:p>
            <a:pPr marL="0" indent="0" eaLnBrk="1" hangingPunct="1">
              <a:buFont typeface="Wingdings" pitchFamily="2" charset="2"/>
              <a:buNone/>
            </a:pPr>
            <a:r>
              <a:rPr lang="en-US" altLang="zh-CN" sz="2400" b="1" smtClean="0">
                <a:latin typeface="黑体" pitchFamily="2" charset="-122"/>
                <a:ea typeface="黑体" pitchFamily="2" charset="-122"/>
              </a:rPr>
              <a:t>    </a:t>
            </a:r>
            <a:r>
              <a:rPr lang="zh-CN" altLang="en-US" sz="2400" b="1" smtClean="0">
                <a:latin typeface="黑体" pitchFamily="2" charset="-122"/>
                <a:ea typeface="黑体" pitchFamily="2" charset="-122"/>
              </a:rPr>
              <a:t>借：银行存款                   </a:t>
            </a:r>
            <a:r>
              <a:rPr lang="en-US" altLang="zh-CN" sz="2400" b="1" smtClean="0">
                <a:latin typeface="黑体" pitchFamily="2" charset="-122"/>
                <a:ea typeface="黑体" pitchFamily="2" charset="-122"/>
              </a:rPr>
              <a:t>93600</a:t>
            </a:r>
          </a:p>
          <a:p>
            <a:pPr marL="0" indent="0" eaLnBrk="1" hangingPunct="1">
              <a:buFont typeface="Wingdings" pitchFamily="2" charset="2"/>
              <a:buNone/>
            </a:pPr>
            <a:r>
              <a:rPr lang="en-US" altLang="zh-CN" sz="2400" b="1" smtClean="0">
                <a:latin typeface="黑体" pitchFamily="2" charset="-122"/>
                <a:ea typeface="黑体" pitchFamily="2" charset="-122"/>
              </a:rPr>
              <a:t>        </a:t>
            </a:r>
            <a:r>
              <a:rPr lang="zh-CN" altLang="en-US" sz="2400" b="1" smtClean="0">
                <a:latin typeface="黑体" pitchFamily="2" charset="-122"/>
                <a:ea typeface="黑体" pitchFamily="2" charset="-122"/>
              </a:rPr>
              <a:t>贷：应收账款</a:t>
            </a:r>
            <a:r>
              <a:rPr lang="en-US" altLang="zh-CN" sz="2400" b="1" smtClean="0">
                <a:ea typeface="黑体" pitchFamily="2" charset="-122"/>
              </a:rPr>
              <a:t>——</a:t>
            </a:r>
            <a:r>
              <a:rPr lang="en-US" altLang="zh-CN" sz="2400" b="1" smtClean="0">
                <a:latin typeface="黑体" pitchFamily="2" charset="-122"/>
                <a:ea typeface="黑体" pitchFamily="2" charset="-122"/>
              </a:rPr>
              <a:t> B</a:t>
            </a:r>
            <a:r>
              <a:rPr lang="zh-CN" altLang="en-US" sz="2400" b="1" smtClean="0">
                <a:latin typeface="黑体" pitchFamily="2" charset="-122"/>
                <a:ea typeface="黑体" pitchFamily="2" charset="-122"/>
              </a:rPr>
              <a:t>企业          </a:t>
            </a:r>
            <a:r>
              <a:rPr lang="en-US" altLang="zh-CN" sz="2400" b="1" smtClean="0">
                <a:latin typeface="黑体" pitchFamily="2" charset="-122"/>
                <a:ea typeface="黑体" pitchFamily="2" charset="-122"/>
              </a:rPr>
              <a:t>93600</a:t>
            </a:r>
            <a:endParaRPr lang="zh-CN" altLang="en-US" sz="2400" b="1" smtClean="0">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9C6040DC-BD9E-4233-8E90-C1EABF8C2B0A}" type="slidenum">
              <a:rPr lang="en-US" altLang="zh-CN" sz="1400">
                <a:solidFill>
                  <a:srgbClr val="007A77"/>
                </a:solidFill>
              </a:rPr>
              <a:pPr algn="r" eaLnBrk="1" hangingPunct="1">
                <a:spcBef>
                  <a:spcPct val="0"/>
                </a:spcBef>
                <a:buClrTx/>
                <a:buSzTx/>
                <a:buFontTx/>
                <a:buNone/>
              </a:pPr>
              <a:t>206</a:t>
            </a:fld>
            <a:endParaRPr lang="en-US" altLang="zh-CN" sz="1400">
              <a:solidFill>
                <a:srgbClr val="007A77"/>
              </a:solidFill>
            </a:endParaRPr>
          </a:p>
        </p:txBody>
      </p:sp>
      <p:sp>
        <p:nvSpPr>
          <p:cNvPr id="214019" name="Rectangle 3"/>
          <p:cNvSpPr>
            <a:spLocks noGrp="1" noRot="1" noChangeArrowheads="1"/>
          </p:cNvSpPr>
          <p:nvPr>
            <p:ph type="body" idx="4294967295"/>
          </p:nvPr>
        </p:nvSpPr>
        <p:spPr>
          <a:xfrm>
            <a:off x="0" y="476250"/>
            <a:ext cx="8964613" cy="5407025"/>
          </a:xfrm>
        </p:spPr>
        <p:txBody>
          <a:bodyPr/>
          <a:lstStyle/>
          <a:p>
            <a:pPr marL="0" indent="0" eaLnBrk="1" hangingPunct="1">
              <a:buFont typeface="Wingdings" pitchFamily="2" charset="2"/>
              <a:buNone/>
            </a:pPr>
            <a:r>
              <a:rPr lang="zh-CN" altLang="en-US" sz="2400" b="1" smtClean="0">
                <a:latin typeface="黑体" pitchFamily="2" charset="-122"/>
                <a:ea typeface="黑体" pitchFamily="2" charset="-122"/>
              </a:rPr>
              <a:t>例：小企业甲于</a:t>
            </a:r>
            <a:r>
              <a:rPr lang="en-US" altLang="zh-CN" sz="2400" b="1" smtClean="0">
                <a:latin typeface="黑体" pitchFamily="2" charset="-122"/>
                <a:ea typeface="黑体" pitchFamily="2" charset="-122"/>
              </a:rPr>
              <a:t>2011</a:t>
            </a:r>
            <a:r>
              <a:rPr lang="zh-CN" altLang="en-US" sz="2400" b="1" smtClean="0">
                <a:latin typeface="黑体" pitchFamily="2" charset="-122"/>
                <a:ea typeface="黑体" pitchFamily="2" charset="-122"/>
              </a:rPr>
              <a:t>年</a:t>
            </a:r>
            <a:r>
              <a:rPr lang="en-US" altLang="zh-CN" sz="2400" b="1" smtClean="0">
                <a:latin typeface="黑体" pitchFamily="2" charset="-122"/>
                <a:ea typeface="黑体" pitchFamily="2" charset="-122"/>
              </a:rPr>
              <a:t>9</a:t>
            </a:r>
            <a:r>
              <a:rPr lang="zh-CN" altLang="en-US" sz="2400" b="1" smtClean="0">
                <a:latin typeface="黑体" pitchFamily="2" charset="-122"/>
                <a:ea typeface="黑体" pitchFamily="2" charset="-122"/>
              </a:rPr>
              <a:t>月</a:t>
            </a:r>
            <a:r>
              <a:rPr lang="en-US" altLang="zh-CN" sz="2400" b="1" smtClean="0">
                <a:latin typeface="黑体" pitchFamily="2" charset="-122"/>
                <a:ea typeface="黑体" pitchFamily="2" charset="-122"/>
              </a:rPr>
              <a:t>8</a:t>
            </a:r>
            <a:r>
              <a:rPr lang="zh-CN" altLang="en-US" sz="2400" b="1" smtClean="0">
                <a:latin typeface="黑体" pitchFamily="2" charset="-122"/>
                <a:ea typeface="黑体" pitchFamily="2" charset="-122"/>
              </a:rPr>
              <a:t>日向乙公司销售</a:t>
            </a:r>
            <a:r>
              <a:rPr lang="en-US" altLang="zh-CN" sz="2400" b="1" smtClean="0">
                <a:latin typeface="黑体" pitchFamily="2" charset="-122"/>
                <a:ea typeface="黑体" pitchFamily="2" charset="-122"/>
              </a:rPr>
              <a:t>A</a:t>
            </a:r>
            <a:r>
              <a:rPr lang="zh-CN" altLang="en-US" sz="2400" b="1" smtClean="0">
                <a:latin typeface="黑体" pitchFamily="2" charset="-122"/>
                <a:ea typeface="黑体" pitchFamily="2" charset="-122"/>
              </a:rPr>
              <a:t>产品</a:t>
            </a:r>
            <a:r>
              <a:rPr lang="en-US" altLang="zh-CN" sz="2400" b="1" smtClean="0">
                <a:latin typeface="黑体" pitchFamily="2" charset="-122"/>
                <a:ea typeface="黑体" pitchFamily="2" charset="-122"/>
              </a:rPr>
              <a:t>60000</a:t>
            </a:r>
            <a:r>
              <a:rPr lang="zh-CN" altLang="en-US" sz="2400" b="1" smtClean="0">
                <a:latin typeface="黑体" pitchFamily="2" charset="-122"/>
                <a:ea typeface="黑体" pitchFamily="2" charset="-122"/>
              </a:rPr>
              <a:t>元，适用的增值税税率为</a:t>
            </a:r>
            <a:r>
              <a:rPr lang="en-US" altLang="zh-CN" sz="2400" b="1" smtClean="0">
                <a:latin typeface="黑体" pitchFamily="2" charset="-122"/>
                <a:ea typeface="黑体" pitchFamily="2" charset="-122"/>
              </a:rPr>
              <a:t>17%</a:t>
            </a:r>
            <a:r>
              <a:rPr lang="zh-CN" altLang="en-US" sz="2400" b="1" smtClean="0">
                <a:latin typeface="黑体" pitchFamily="2" charset="-122"/>
                <a:ea typeface="黑体" pitchFamily="2" charset="-122"/>
              </a:rPr>
              <a:t>，产品成本为</a:t>
            </a:r>
            <a:r>
              <a:rPr lang="en-US" altLang="zh-CN" sz="2400" b="1" smtClean="0">
                <a:latin typeface="黑体" pitchFamily="2" charset="-122"/>
                <a:ea typeface="黑体" pitchFamily="2" charset="-122"/>
              </a:rPr>
              <a:t>30000</a:t>
            </a:r>
            <a:r>
              <a:rPr lang="zh-CN" altLang="en-US" sz="2400" b="1" smtClean="0">
                <a:latin typeface="黑体" pitchFamily="2" charset="-122"/>
                <a:ea typeface="黑体" pitchFamily="2" charset="-122"/>
              </a:rPr>
              <a:t>元，产品发出并办妥手续。规定的折扣条件为</a:t>
            </a:r>
            <a:r>
              <a:rPr lang="en-US" altLang="zh-CN" sz="2400" b="1" smtClean="0">
                <a:latin typeface="黑体" pitchFamily="2" charset="-122"/>
                <a:ea typeface="黑体" pitchFamily="2" charset="-122"/>
              </a:rPr>
              <a:t>2/10</a:t>
            </a:r>
            <a:r>
              <a:rPr lang="zh-CN" altLang="en-US" sz="2400" b="1" smtClean="0">
                <a:latin typeface="黑体" pitchFamily="2" charset="-122"/>
                <a:ea typeface="黑体" pitchFamily="2" charset="-122"/>
              </a:rPr>
              <a:t>、</a:t>
            </a:r>
            <a:r>
              <a:rPr lang="en-US" altLang="zh-CN" sz="2400" b="1" smtClean="0">
                <a:latin typeface="黑体" pitchFamily="2" charset="-122"/>
                <a:ea typeface="黑体" pitchFamily="2" charset="-122"/>
              </a:rPr>
              <a:t>1/20</a:t>
            </a:r>
            <a:r>
              <a:rPr lang="zh-CN" altLang="en-US" sz="2400" b="1" smtClean="0">
                <a:latin typeface="黑体" pitchFamily="2" charset="-122"/>
                <a:ea typeface="黑体" pitchFamily="2" charset="-122"/>
              </a:rPr>
              <a:t>、</a:t>
            </a:r>
            <a:r>
              <a:rPr lang="en-US" altLang="zh-CN" sz="2400" b="1" smtClean="0">
                <a:latin typeface="黑体" pitchFamily="2" charset="-122"/>
                <a:ea typeface="黑体" pitchFamily="2" charset="-122"/>
              </a:rPr>
              <a:t>n/30</a:t>
            </a:r>
            <a:r>
              <a:rPr lang="zh-CN" altLang="en-US" sz="2400" b="1" smtClean="0">
                <a:latin typeface="黑体" pitchFamily="2" charset="-122"/>
                <a:ea typeface="黑体" pitchFamily="2" charset="-122"/>
              </a:rPr>
              <a:t>，假定计算现金折扣时不考虑增值税额，会计分录如下：</a:t>
            </a:r>
            <a:endParaRPr lang="en-US" altLang="zh-CN" sz="2400" b="1" smtClean="0">
              <a:latin typeface="黑体" pitchFamily="2" charset="-122"/>
              <a:ea typeface="黑体" pitchFamily="2" charset="-122"/>
            </a:endParaRPr>
          </a:p>
          <a:p>
            <a:pPr marL="0" indent="0" eaLnBrk="1" hangingPunct="1">
              <a:buFont typeface="Wingdings" pitchFamily="2" charset="2"/>
              <a:buNone/>
            </a:pPr>
            <a:r>
              <a:rPr lang="en-US" altLang="zh-CN" sz="2400" b="1" smtClean="0">
                <a:latin typeface="黑体" pitchFamily="2" charset="-122"/>
                <a:ea typeface="黑体" pitchFamily="2" charset="-122"/>
              </a:rPr>
              <a:t>   </a:t>
            </a:r>
            <a:r>
              <a:rPr lang="zh-CN" altLang="en-US" sz="2400" b="1" smtClean="0">
                <a:latin typeface="黑体" pitchFamily="2" charset="-122"/>
                <a:ea typeface="黑体" pitchFamily="2" charset="-122"/>
              </a:rPr>
              <a:t>（</a:t>
            </a:r>
            <a:r>
              <a:rPr lang="en-US" altLang="zh-CN" sz="2400" b="1" smtClean="0">
                <a:latin typeface="黑体" pitchFamily="2" charset="-122"/>
                <a:ea typeface="黑体" pitchFamily="2" charset="-122"/>
              </a:rPr>
              <a:t>1</a:t>
            </a:r>
            <a:r>
              <a:rPr lang="zh-CN" altLang="en-US" sz="2400" b="1" smtClean="0">
                <a:latin typeface="黑体" pitchFamily="2" charset="-122"/>
                <a:ea typeface="黑体" pitchFamily="2" charset="-122"/>
              </a:rPr>
              <a:t>）发出产品办妥手续时：</a:t>
            </a:r>
            <a:endParaRPr lang="en-US" altLang="zh-CN" sz="2400" b="1" smtClean="0">
              <a:latin typeface="黑体" pitchFamily="2" charset="-122"/>
              <a:ea typeface="黑体" pitchFamily="2" charset="-122"/>
            </a:endParaRPr>
          </a:p>
          <a:p>
            <a:pPr marL="0" indent="0" eaLnBrk="1" hangingPunct="1">
              <a:buFont typeface="Wingdings" pitchFamily="2" charset="2"/>
              <a:buNone/>
            </a:pPr>
            <a:r>
              <a:rPr lang="en-US" altLang="zh-CN" sz="2400" b="1" smtClean="0">
                <a:latin typeface="黑体" pitchFamily="2" charset="-122"/>
                <a:ea typeface="黑体" pitchFamily="2" charset="-122"/>
              </a:rPr>
              <a:t>     </a:t>
            </a:r>
            <a:r>
              <a:rPr lang="zh-CN" altLang="en-US" sz="2400" b="1" smtClean="0">
                <a:latin typeface="黑体" pitchFamily="2" charset="-122"/>
                <a:ea typeface="黑体" pitchFamily="2" charset="-122"/>
              </a:rPr>
              <a:t>借：应收账款</a:t>
            </a:r>
            <a:r>
              <a:rPr lang="en-US" altLang="zh-CN" sz="2400" b="1" smtClean="0">
                <a:ea typeface="黑体" pitchFamily="2" charset="-122"/>
              </a:rPr>
              <a:t>——</a:t>
            </a:r>
            <a:r>
              <a:rPr lang="zh-CN" altLang="en-US" sz="2400" b="1" smtClean="0">
                <a:latin typeface="黑体" pitchFamily="2" charset="-122"/>
                <a:ea typeface="黑体" pitchFamily="2" charset="-122"/>
              </a:rPr>
              <a:t>乙公司             </a:t>
            </a:r>
            <a:r>
              <a:rPr lang="en-US" altLang="zh-CN" sz="2400" b="1" smtClean="0">
                <a:latin typeface="黑体" pitchFamily="2" charset="-122"/>
                <a:ea typeface="黑体" pitchFamily="2" charset="-122"/>
              </a:rPr>
              <a:t>70200         </a:t>
            </a:r>
          </a:p>
          <a:p>
            <a:pPr marL="0" indent="0" eaLnBrk="1" hangingPunct="1">
              <a:buFont typeface="Wingdings" pitchFamily="2" charset="2"/>
              <a:buNone/>
            </a:pPr>
            <a:r>
              <a:rPr lang="zh-CN" altLang="en-US" sz="2400" b="1" smtClean="0">
                <a:latin typeface="黑体" pitchFamily="2" charset="-122"/>
                <a:ea typeface="黑体" pitchFamily="2" charset="-122"/>
              </a:rPr>
              <a:t>         贷：主营业务收入                      </a:t>
            </a:r>
            <a:r>
              <a:rPr lang="en-US" altLang="zh-CN" sz="2400" b="1" smtClean="0">
                <a:latin typeface="黑体" pitchFamily="2" charset="-122"/>
                <a:ea typeface="黑体" pitchFamily="2" charset="-122"/>
              </a:rPr>
              <a:t>60000</a:t>
            </a:r>
          </a:p>
          <a:p>
            <a:pPr marL="0" indent="0" eaLnBrk="1" hangingPunct="1">
              <a:buFont typeface="Wingdings" pitchFamily="2" charset="2"/>
              <a:buNone/>
            </a:pPr>
            <a:r>
              <a:rPr lang="en-US" altLang="zh-CN" sz="2400" b="1" smtClean="0">
                <a:latin typeface="黑体" pitchFamily="2" charset="-122"/>
                <a:ea typeface="黑体" pitchFamily="2" charset="-122"/>
              </a:rPr>
              <a:t>             </a:t>
            </a:r>
            <a:r>
              <a:rPr lang="zh-CN" altLang="en-US" sz="2400" b="1" smtClean="0">
                <a:latin typeface="黑体" pitchFamily="2" charset="-122"/>
                <a:ea typeface="黑体" pitchFamily="2" charset="-122"/>
              </a:rPr>
              <a:t>应交税费</a:t>
            </a:r>
            <a:r>
              <a:rPr lang="en-US" altLang="zh-CN" sz="2400" b="1" smtClean="0">
                <a:ea typeface="黑体" pitchFamily="2" charset="-122"/>
              </a:rPr>
              <a:t>——</a:t>
            </a:r>
            <a:r>
              <a:rPr lang="zh-CN" altLang="en-US" sz="2400" b="1" smtClean="0">
                <a:latin typeface="黑体" pitchFamily="2" charset="-122"/>
                <a:ea typeface="黑体" pitchFamily="2" charset="-122"/>
              </a:rPr>
              <a:t>应交增值税（销项税额）</a:t>
            </a:r>
            <a:r>
              <a:rPr lang="en-US" altLang="zh-CN" sz="2400" b="1" smtClean="0">
                <a:latin typeface="黑体" pitchFamily="2" charset="-122"/>
                <a:ea typeface="黑体" pitchFamily="2" charset="-122"/>
              </a:rPr>
              <a:t>10200</a:t>
            </a:r>
          </a:p>
          <a:p>
            <a:pPr marL="0" indent="0" eaLnBrk="1" hangingPunct="1">
              <a:buFont typeface="Wingdings" pitchFamily="2" charset="2"/>
              <a:buNone/>
            </a:pPr>
            <a:r>
              <a:rPr lang="en-US" altLang="zh-CN" sz="2400" b="1" smtClean="0">
                <a:latin typeface="黑体" pitchFamily="2" charset="-122"/>
                <a:ea typeface="黑体" pitchFamily="2" charset="-122"/>
              </a:rPr>
              <a:t>     </a:t>
            </a:r>
            <a:r>
              <a:rPr lang="zh-CN" altLang="en-US" sz="2400" b="1" smtClean="0">
                <a:latin typeface="黑体" pitchFamily="2" charset="-122"/>
                <a:ea typeface="黑体" pitchFamily="2" charset="-122"/>
              </a:rPr>
              <a:t>借：主营业务成本                  </a:t>
            </a:r>
            <a:r>
              <a:rPr lang="en-US" altLang="zh-CN" sz="2400" b="1" smtClean="0">
                <a:latin typeface="黑体" pitchFamily="2" charset="-122"/>
                <a:ea typeface="黑体" pitchFamily="2" charset="-122"/>
              </a:rPr>
              <a:t>30000</a:t>
            </a:r>
          </a:p>
          <a:p>
            <a:pPr marL="0" indent="0" eaLnBrk="1" hangingPunct="1">
              <a:buFont typeface="Wingdings" pitchFamily="2" charset="2"/>
              <a:buNone/>
            </a:pPr>
            <a:r>
              <a:rPr lang="en-US" altLang="zh-CN" sz="2400" b="1" smtClean="0">
                <a:latin typeface="黑体" pitchFamily="2" charset="-122"/>
                <a:ea typeface="黑体" pitchFamily="2" charset="-122"/>
              </a:rPr>
              <a:t>          </a:t>
            </a:r>
            <a:r>
              <a:rPr lang="zh-CN" altLang="en-US" sz="2400" b="1" smtClean="0">
                <a:latin typeface="黑体" pitchFamily="2" charset="-122"/>
                <a:ea typeface="黑体" pitchFamily="2" charset="-122"/>
              </a:rPr>
              <a:t>贷：库存商品</a:t>
            </a:r>
            <a:r>
              <a:rPr lang="en-US" altLang="zh-CN" sz="2400" b="1" smtClean="0">
                <a:ea typeface="黑体" pitchFamily="2" charset="-122"/>
              </a:rPr>
              <a:t>——</a:t>
            </a:r>
            <a:r>
              <a:rPr lang="en-US" altLang="zh-CN" sz="2400" b="1" smtClean="0">
                <a:latin typeface="黑体" pitchFamily="2" charset="-122"/>
                <a:ea typeface="黑体" pitchFamily="2" charset="-122"/>
              </a:rPr>
              <a:t> A</a:t>
            </a:r>
            <a:r>
              <a:rPr lang="zh-CN" altLang="en-US" sz="2400" b="1" smtClean="0">
                <a:latin typeface="黑体" pitchFamily="2" charset="-122"/>
                <a:ea typeface="黑体" pitchFamily="2" charset="-122"/>
              </a:rPr>
              <a:t>产品              </a:t>
            </a:r>
            <a:r>
              <a:rPr lang="en-US" altLang="zh-CN" sz="2400" b="1" smtClean="0">
                <a:latin typeface="黑体" pitchFamily="2" charset="-122"/>
                <a:ea typeface="黑体" pitchFamily="2" charset="-122"/>
              </a:rPr>
              <a:t>30000</a:t>
            </a:r>
          </a:p>
          <a:p>
            <a:pPr marL="0" indent="0" eaLnBrk="1" hangingPunct="1">
              <a:buFont typeface="Wingdings" pitchFamily="2" charset="2"/>
              <a:buNone/>
            </a:pPr>
            <a:r>
              <a:rPr lang="en-US" altLang="zh-CN" sz="2400" b="1" smtClean="0">
                <a:latin typeface="黑体" pitchFamily="2" charset="-122"/>
                <a:ea typeface="黑体" pitchFamily="2" charset="-122"/>
              </a:rPr>
              <a:t>   </a:t>
            </a:r>
            <a:r>
              <a:rPr lang="zh-CN" altLang="en-US" sz="2400" b="1" smtClean="0">
                <a:latin typeface="黑体" pitchFamily="2" charset="-122"/>
                <a:ea typeface="黑体" pitchFamily="2" charset="-122"/>
              </a:rPr>
              <a:t>（</a:t>
            </a:r>
            <a:r>
              <a:rPr lang="en-US" altLang="zh-CN" sz="2400" b="1" smtClean="0">
                <a:latin typeface="黑体" pitchFamily="2" charset="-122"/>
                <a:ea typeface="黑体" pitchFamily="2" charset="-122"/>
              </a:rPr>
              <a:t>2</a:t>
            </a:r>
            <a:r>
              <a:rPr lang="zh-CN" altLang="en-US" sz="2400" b="1" smtClean="0">
                <a:latin typeface="黑体" pitchFamily="2" charset="-122"/>
                <a:ea typeface="黑体" pitchFamily="2" charset="-122"/>
              </a:rPr>
              <a:t>）若购货方在</a:t>
            </a:r>
            <a:r>
              <a:rPr lang="en-US" altLang="zh-CN" sz="2400" b="1" smtClean="0">
                <a:latin typeface="黑体" pitchFamily="2" charset="-122"/>
                <a:ea typeface="黑体" pitchFamily="2" charset="-122"/>
              </a:rPr>
              <a:t>10</a:t>
            </a:r>
            <a:r>
              <a:rPr lang="zh-CN" altLang="en-US" sz="2400" b="1" smtClean="0">
                <a:latin typeface="黑体" pitchFamily="2" charset="-122"/>
                <a:ea typeface="黑体" pitchFamily="2" charset="-122"/>
              </a:rPr>
              <a:t>天内付款：</a:t>
            </a:r>
            <a:endParaRPr lang="en-US" altLang="zh-CN" sz="2400" b="1" smtClean="0">
              <a:latin typeface="黑体" pitchFamily="2" charset="-122"/>
              <a:ea typeface="黑体" pitchFamily="2" charset="-122"/>
            </a:endParaRPr>
          </a:p>
          <a:p>
            <a:pPr marL="0" indent="0" eaLnBrk="1" hangingPunct="1">
              <a:buFont typeface="Wingdings" pitchFamily="2" charset="2"/>
              <a:buNone/>
            </a:pPr>
            <a:r>
              <a:rPr lang="en-US" altLang="zh-CN" sz="2400" b="1" smtClean="0">
                <a:latin typeface="黑体" pitchFamily="2" charset="-122"/>
                <a:ea typeface="黑体" pitchFamily="2" charset="-122"/>
              </a:rPr>
              <a:t>    </a:t>
            </a:r>
            <a:r>
              <a:rPr lang="zh-CN" altLang="en-US" sz="2400" b="1" smtClean="0">
                <a:latin typeface="黑体" pitchFamily="2" charset="-122"/>
                <a:ea typeface="黑体" pitchFamily="2" charset="-122"/>
              </a:rPr>
              <a:t>借：银行存款                         </a:t>
            </a:r>
            <a:r>
              <a:rPr lang="en-US" altLang="zh-CN" sz="2400" b="1" smtClean="0">
                <a:latin typeface="黑体" pitchFamily="2" charset="-122"/>
                <a:ea typeface="黑体" pitchFamily="2" charset="-122"/>
              </a:rPr>
              <a:t>69000</a:t>
            </a:r>
          </a:p>
          <a:p>
            <a:pPr marL="0" indent="0" eaLnBrk="1" hangingPunct="1">
              <a:buFont typeface="Wingdings" pitchFamily="2" charset="2"/>
              <a:buNone/>
            </a:pPr>
            <a:r>
              <a:rPr lang="en-US" altLang="zh-CN" sz="2400" b="1" smtClean="0">
                <a:latin typeface="黑体" pitchFamily="2" charset="-122"/>
                <a:ea typeface="黑体" pitchFamily="2" charset="-122"/>
              </a:rPr>
              <a:t>        </a:t>
            </a:r>
            <a:r>
              <a:rPr lang="zh-CN" altLang="en-US" sz="2400" b="1" smtClean="0">
                <a:latin typeface="黑体" pitchFamily="2" charset="-122"/>
                <a:ea typeface="黑体" pitchFamily="2" charset="-122"/>
              </a:rPr>
              <a:t>财务费用                          </a:t>
            </a:r>
            <a:r>
              <a:rPr lang="en-US" altLang="zh-CN" sz="2400" b="1" smtClean="0">
                <a:latin typeface="黑体" pitchFamily="2" charset="-122"/>
                <a:ea typeface="黑体" pitchFamily="2" charset="-122"/>
              </a:rPr>
              <a:t>1200</a:t>
            </a:r>
          </a:p>
          <a:p>
            <a:pPr marL="0" indent="0" eaLnBrk="1" hangingPunct="1">
              <a:buFont typeface="Wingdings" pitchFamily="2" charset="2"/>
              <a:buNone/>
            </a:pPr>
            <a:r>
              <a:rPr lang="en-US" altLang="zh-CN" sz="2400" b="1" smtClean="0">
                <a:latin typeface="黑体" pitchFamily="2" charset="-122"/>
                <a:ea typeface="黑体" pitchFamily="2" charset="-122"/>
              </a:rPr>
              <a:t>          </a:t>
            </a:r>
            <a:r>
              <a:rPr lang="zh-CN" altLang="en-US" sz="2400" b="1" smtClean="0">
                <a:latin typeface="黑体" pitchFamily="2" charset="-122"/>
                <a:ea typeface="黑体" pitchFamily="2" charset="-122"/>
              </a:rPr>
              <a:t>贷：应收账款</a:t>
            </a:r>
            <a:r>
              <a:rPr lang="en-US" altLang="zh-CN" sz="2400" b="1" smtClean="0">
                <a:ea typeface="黑体" pitchFamily="2" charset="-122"/>
              </a:rPr>
              <a:t>——</a:t>
            </a:r>
            <a:r>
              <a:rPr lang="zh-CN" altLang="en-US" sz="2400" b="1" smtClean="0">
                <a:latin typeface="黑体" pitchFamily="2" charset="-122"/>
                <a:ea typeface="黑体" pitchFamily="2" charset="-122"/>
              </a:rPr>
              <a:t>乙公司              </a:t>
            </a:r>
            <a:r>
              <a:rPr lang="en-US" altLang="zh-CN" sz="2400" b="1" smtClean="0">
                <a:latin typeface="黑体" pitchFamily="2" charset="-122"/>
                <a:ea typeface="黑体" pitchFamily="2" charset="-122"/>
              </a:rPr>
              <a:t>70200</a:t>
            </a:r>
            <a:endParaRPr lang="zh-CN" altLang="en-US" sz="2400" b="1" smtClean="0">
              <a:latin typeface="黑体" pitchFamily="2" charset="-122"/>
              <a:ea typeface="黑体" pitchFamily="2" charset="-122"/>
            </a:endParaRPr>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Tree>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D97BADC3-1DD5-4380-9B17-A5753137C3E2}" type="slidenum">
              <a:rPr lang="en-US" altLang="zh-CN" sz="1400">
                <a:solidFill>
                  <a:srgbClr val="007A77"/>
                </a:solidFill>
              </a:rPr>
              <a:pPr algn="r" eaLnBrk="1" hangingPunct="1">
                <a:spcBef>
                  <a:spcPct val="0"/>
                </a:spcBef>
                <a:buClrTx/>
                <a:buSzTx/>
                <a:buFontTx/>
                <a:buNone/>
              </a:pPr>
              <a:t>207</a:t>
            </a:fld>
            <a:endParaRPr lang="en-US" altLang="zh-CN" sz="1400">
              <a:solidFill>
                <a:srgbClr val="007A77"/>
              </a:solidFill>
            </a:endParaRPr>
          </a:p>
        </p:txBody>
      </p:sp>
      <p:sp>
        <p:nvSpPr>
          <p:cNvPr id="215043"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r>
              <a:rPr lang="en-US" altLang="zh-CN" sz="2400" b="1" smtClean="0"/>
              <a:t> </a:t>
            </a:r>
          </a:p>
          <a:p>
            <a:pPr marL="0" indent="0" eaLnBrk="1" hangingPunct="1">
              <a:buFont typeface="Wingdings" pitchFamily="2" charset="2"/>
              <a:buNone/>
            </a:pPr>
            <a:r>
              <a:rPr lang="en-US" altLang="zh-CN" sz="2400" b="1" smtClean="0"/>
              <a:t> </a:t>
            </a:r>
            <a:r>
              <a:rPr lang="zh-CN" altLang="en-US" sz="2400" b="1" smtClean="0"/>
              <a:t>（</a:t>
            </a:r>
            <a:r>
              <a:rPr lang="en-US" altLang="zh-CN" sz="2400" b="1" smtClean="0"/>
              <a:t>3</a:t>
            </a:r>
            <a:r>
              <a:rPr lang="zh-CN" altLang="en-US" sz="2400" b="1" smtClean="0"/>
              <a:t>）若购货方</a:t>
            </a:r>
            <a:r>
              <a:rPr lang="en-US" altLang="zh-CN" sz="2400" b="1" smtClean="0"/>
              <a:t>20</a:t>
            </a:r>
            <a:r>
              <a:rPr lang="zh-CN" altLang="en-US" sz="2400" b="1" smtClean="0"/>
              <a:t>天内付款：</a:t>
            </a:r>
            <a:endParaRPr lang="en-US" altLang="zh-CN" sz="2400" b="1" smtClean="0"/>
          </a:p>
          <a:p>
            <a:pPr marL="0" indent="0" eaLnBrk="1" hangingPunct="1">
              <a:buFont typeface="Wingdings" pitchFamily="2" charset="2"/>
              <a:buNone/>
            </a:pPr>
            <a:r>
              <a:rPr lang="en-US" altLang="zh-CN" sz="2400" b="1" smtClean="0"/>
              <a:t>        </a:t>
            </a:r>
            <a:r>
              <a:rPr lang="zh-CN" altLang="en-US" sz="2400" b="1" smtClean="0"/>
              <a:t>借：银行存款                         </a:t>
            </a:r>
            <a:r>
              <a:rPr lang="en-US" altLang="zh-CN" sz="2400" b="1" smtClean="0"/>
              <a:t>69600</a:t>
            </a:r>
          </a:p>
          <a:p>
            <a:pPr marL="0" indent="0" eaLnBrk="1" hangingPunct="1">
              <a:buFont typeface="Wingdings" pitchFamily="2" charset="2"/>
              <a:buNone/>
            </a:pPr>
            <a:r>
              <a:rPr lang="en-US" altLang="zh-CN" sz="2400" b="1" smtClean="0"/>
              <a:t>                </a:t>
            </a:r>
            <a:r>
              <a:rPr lang="zh-CN" altLang="en-US" sz="2400" b="1" smtClean="0"/>
              <a:t>财务费用                             </a:t>
            </a:r>
            <a:r>
              <a:rPr lang="en-US" altLang="zh-CN" sz="2400" b="1" smtClean="0"/>
              <a:t>600</a:t>
            </a:r>
          </a:p>
          <a:p>
            <a:pPr marL="0" indent="0" eaLnBrk="1" hangingPunct="1">
              <a:buFont typeface="Wingdings" pitchFamily="2" charset="2"/>
              <a:buNone/>
            </a:pPr>
            <a:r>
              <a:rPr lang="en-US" altLang="zh-CN" sz="2400" b="1" smtClean="0"/>
              <a:t>             </a:t>
            </a:r>
            <a:r>
              <a:rPr lang="zh-CN" altLang="en-US" sz="2400" b="1" smtClean="0"/>
              <a:t>贷：应收账款</a:t>
            </a:r>
            <a:r>
              <a:rPr lang="en-US" altLang="zh-CN" sz="2400" b="1" smtClean="0"/>
              <a:t>——</a:t>
            </a:r>
            <a:r>
              <a:rPr lang="zh-CN" altLang="en-US" sz="2400" b="1" smtClean="0"/>
              <a:t>乙公司           </a:t>
            </a:r>
            <a:r>
              <a:rPr lang="en-US" altLang="zh-CN" sz="2400" b="1" smtClean="0"/>
              <a:t>70200</a:t>
            </a:r>
          </a:p>
          <a:p>
            <a:pPr marL="0" indent="0" eaLnBrk="1" hangingPunct="1">
              <a:buFont typeface="Wingdings" pitchFamily="2" charset="2"/>
              <a:buNone/>
            </a:pPr>
            <a:r>
              <a:rPr lang="en-US" altLang="zh-CN" sz="2400" b="1" smtClean="0"/>
              <a:t>  </a:t>
            </a:r>
            <a:r>
              <a:rPr lang="zh-CN" altLang="en-US" sz="2400" b="1" smtClean="0"/>
              <a:t>（</a:t>
            </a:r>
            <a:r>
              <a:rPr lang="en-US" altLang="zh-CN" sz="2400" b="1" smtClean="0"/>
              <a:t>4</a:t>
            </a:r>
            <a:r>
              <a:rPr lang="zh-CN" altLang="en-US" sz="2400" b="1" smtClean="0"/>
              <a:t>）若购货方超过</a:t>
            </a:r>
            <a:r>
              <a:rPr lang="en-US" altLang="zh-CN" sz="2400" b="1" smtClean="0"/>
              <a:t>20</a:t>
            </a:r>
            <a:r>
              <a:rPr lang="zh-CN" altLang="en-US" sz="2400" b="1" smtClean="0"/>
              <a:t>天付款：</a:t>
            </a:r>
            <a:endParaRPr lang="en-US" altLang="zh-CN" sz="2400" b="1" smtClean="0"/>
          </a:p>
          <a:p>
            <a:pPr marL="0" indent="0" eaLnBrk="1" hangingPunct="1">
              <a:buFont typeface="Wingdings" pitchFamily="2" charset="2"/>
              <a:buNone/>
            </a:pPr>
            <a:r>
              <a:rPr lang="en-US" altLang="zh-CN" sz="2400" b="1" smtClean="0"/>
              <a:t>         </a:t>
            </a:r>
            <a:r>
              <a:rPr lang="zh-CN" altLang="en-US" sz="2400" b="1" smtClean="0"/>
              <a:t>借：银行存款                        </a:t>
            </a:r>
            <a:r>
              <a:rPr lang="en-US" altLang="zh-CN" sz="2400" b="1" smtClean="0"/>
              <a:t>70200</a:t>
            </a:r>
          </a:p>
          <a:p>
            <a:pPr marL="0" indent="0" eaLnBrk="1" hangingPunct="1">
              <a:buFont typeface="Wingdings" pitchFamily="2" charset="2"/>
              <a:buNone/>
            </a:pPr>
            <a:r>
              <a:rPr lang="en-US" altLang="zh-CN" sz="2400" b="1" smtClean="0"/>
              <a:t>             </a:t>
            </a:r>
            <a:r>
              <a:rPr lang="zh-CN" altLang="en-US" sz="2400" b="1" smtClean="0"/>
              <a:t>贷：应收账款</a:t>
            </a:r>
            <a:r>
              <a:rPr lang="en-US" altLang="zh-CN" sz="2400" b="1" smtClean="0"/>
              <a:t>——</a:t>
            </a:r>
            <a:r>
              <a:rPr lang="zh-CN" altLang="en-US" sz="2400" b="1" smtClean="0"/>
              <a:t>乙公司           </a:t>
            </a:r>
            <a:r>
              <a:rPr lang="en-US" altLang="zh-CN" sz="2400" b="1" smtClean="0"/>
              <a:t>70200</a:t>
            </a:r>
          </a:p>
          <a:p>
            <a:pPr marL="0" indent="0" eaLnBrk="1" hangingPunct="1">
              <a:buFont typeface="Wingdings" pitchFamily="2" charset="2"/>
              <a:buNone/>
            </a:pPr>
            <a:endParaRPr lang="zh-CN" altLang="en-US" sz="2400"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Tree>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2F864BC4-CCC7-43B6-A59A-79862B7FA4B4}" type="slidenum">
              <a:rPr lang="en-US" altLang="zh-CN" sz="1400">
                <a:solidFill>
                  <a:srgbClr val="007A77"/>
                </a:solidFill>
              </a:rPr>
              <a:pPr algn="r" eaLnBrk="1" hangingPunct="1">
                <a:spcBef>
                  <a:spcPct val="0"/>
                </a:spcBef>
                <a:buClrTx/>
                <a:buSzTx/>
                <a:buFontTx/>
                <a:buNone/>
              </a:pPr>
              <a:t>208</a:t>
            </a:fld>
            <a:endParaRPr lang="en-US" altLang="zh-CN" sz="1400">
              <a:solidFill>
                <a:srgbClr val="007A77"/>
              </a:solidFill>
            </a:endParaRPr>
          </a:p>
        </p:txBody>
      </p:sp>
      <p:sp>
        <p:nvSpPr>
          <p:cNvPr id="216067"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sz="1100" b="1" smtClean="0">
                <a:latin typeface="宋体" pitchFamily="2" charset="-122"/>
              </a:rPr>
              <a:t>  </a:t>
            </a:r>
            <a:r>
              <a:rPr lang="en-US" altLang="zh-CN" b="1" smtClean="0">
                <a:latin typeface="宋体" pitchFamily="2" charset="-122"/>
              </a:rPr>
              <a:t> </a:t>
            </a:r>
          </a:p>
          <a:p>
            <a:pPr marL="0" indent="0" eaLnBrk="1" hangingPunct="1">
              <a:buFont typeface="Wingdings" pitchFamily="2" charset="2"/>
              <a:buNone/>
            </a:pPr>
            <a:r>
              <a:rPr lang="zh-CN" altLang="en-US" sz="2800" b="1" smtClean="0">
                <a:latin typeface="黑体" pitchFamily="2" charset="-122"/>
                <a:ea typeface="黑体" pitchFamily="2" charset="-122"/>
              </a:rPr>
              <a:t>销售退回</a:t>
            </a:r>
            <a:r>
              <a:rPr lang="en-US" altLang="zh-CN" sz="2800" b="1" smtClean="0">
                <a:latin typeface="黑体" pitchFamily="2" charset="-122"/>
                <a:ea typeface="黑体" pitchFamily="2" charset="-122"/>
              </a:rPr>
              <a:t>    </a:t>
            </a:r>
          </a:p>
          <a:p>
            <a:pPr marL="0" indent="0" eaLnBrk="1" hangingPunct="1">
              <a:buClr>
                <a:srgbClr val="002060"/>
              </a:buClr>
            </a:pPr>
            <a:r>
              <a:rPr lang="zh-CN" altLang="en-US" sz="2400" b="1" smtClean="0">
                <a:latin typeface="黑体" pitchFamily="2" charset="-122"/>
                <a:ea typeface="黑体" pitchFamily="2" charset="-122"/>
              </a:rPr>
              <a:t>已经确认销售商品收入的售出商品发生的销售退回</a:t>
            </a:r>
            <a:r>
              <a:rPr lang="en-US" altLang="zh-CN" sz="2400" b="1" smtClean="0">
                <a:latin typeface="黑体" pitchFamily="2" charset="-122"/>
                <a:ea typeface="黑体" pitchFamily="2" charset="-122"/>
              </a:rPr>
              <a:t>(</a:t>
            </a:r>
            <a:r>
              <a:rPr lang="zh-CN" altLang="en-US" sz="2400" b="1" smtClean="0">
                <a:latin typeface="黑体" pitchFamily="2" charset="-122"/>
                <a:ea typeface="黑体" pitchFamily="2" charset="-122"/>
              </a:rPr>
              <a:t>不论</a:t>
            </a:r>
            <a:endParaRPr lang="en-US" altLang="zh-CN" sz="2400" b="1" smtClean="0">
              <a:latin typeface="黑体" pitchFamily="2" charset="-122"/>
              <a:ea typeface="黑体" pitchFamily="2" charset="-122"/>
            </a:endParaRPr>
          </a:p>
          <a:p>
            <a:pPr marL="0" indent="0" eaLnBrk="1" hangingPunct="1">
              <a:buClr>
                <a:srgbClr val="002060"/>
              </a:buClr>
              <a:buFont typeface="Wingdings" pitchFamily="2" charset="2"/>
              <a:buNone/>
            </a:pPr>
            <a:r>
              <a:rPr lang="zh-CN" altLang="en-US" sz="2400" b="1" smtClean="0">
                <a:latin typeface="黑体" pitchFamily="2" charset="-122"/>
                <a:ea typeface="黑体" pitchFamily="2" charset="-122"/>
              </a:rPr>
              <a:t>属于本年度还是属于以前年度的销售</a:t>
            </a:r>
            <a:r>
              <a:rPr lang="en-US" altLang="zh-CN" sz="2400" b="1" smtClean="0">
                <a:latin typeface="黑体" pitchFamily="2" charset="-122"/>
                <a:ea typeface="黑体" pitchFamily="2" charset="-122"/>
              </a:rPr>
              <a:t>)</a:t>
            </a:r>
            <a:r>
              <a:rPr lang="zh-CN" altLang="en-US" sz="2400" b="1" smtClean="0">
                <a:latin typeface="黑体" pitchFamily="2" charset="-122"/>
                <a:ea typeface="黑体" pitchFamily="2" charset="-122"/>
              </a:rPr>
              <a:t>，应当在发生时冲减当期（通常为当月）销售商品收入。</a:t>
            </a:r>
            <a:endParaRPr lang="en-US" altLang="zh-CN" sz="2400" b="1" smtClean="0">
              <a:latin typeface="黑体" pitchFamily="2" charset="-122"/>
              <a:ea typeface="黑体" pitchFamily="2" charset="-122"/>
            </a:endParaRPr>
          </a:p>
          <a:p>
            <a:pPr marL="0" indent="0" eaLnBrk="1" hangingPunct="1">
              <a:buClr>
                <a:srgbClr val="002060"/>
              </a:buClr>
            </a:pPr>
            <a:r>
              <a:rPr lang="zh-CN" altLang="en-US" sz="2400" b="1" smtClean="0">
                <a:latin typeface="黑体" pitchFamily="2" charset="-122"/>
                <a:ea typeface="黑体" pitchFamily="2" charset="-122"/>
              </a:rPr>
              <a:t>未确认收入的，调整库存商品</a:t>
            </a:r>
            <a:endParaRPr lang="en-US" altLang="zh-CN" sz="2400" b="1" smtClean="0">
              <a:latin typeface="黑体" pitchFamily="2" charset="-122"/>
              <a:ea typeface="黑体" pitchFamily="2" charset="-122"/>
            </a:endParaRPr>
          </a:p>
          <a:p>
            <a:pPr marL="0" indent="0" eaLnBrk="1" hangingPunct="1">
              <a:buFont typeface="Wingdings" pitchFamily="2" charset="2"/>
              <a:buNone/>
            </a:pPr>
            <a:r>
              <a:rPr lang="zh-CN" altLang="en-US" sz="2800" b="1" smtClean="0">
                <a:latin typeface="黑体" pitchFamily="2" charset="-122"/>
                <a:ea typeface="黑体" pitchFamily="2" charset="-122"/>
              </a:rPr>
              <a:t>销售折让</a:t>
            </a:r>
            <a:endParaRPr lang="en-US" altLang="zh-CN" sz="2800" b="1" smtClean="0">
              <a:latin typeface="黑体" pitchFamily="2" charset="-122"/>
              <a:ea typeface="黑体" pitchFamily="2" charset="-122"/>
            </a:endParaRPr>
          </a:p>
          <a:p>
            <a:pPr marL="0" indent="0" eaLnBrk="1" hangingPunct="1">
              <a:lnSpc>
                <a:spcPct val="130000"/>
              </a:lnSpc>
              <a:buClr>
                <a:srgbClr val="002060"/>
              </a:buClr>
              <a:buSzTx/>
            </a:pPr>
            <a:r>
              <a:rPr lang="zh-CN" altLang="en-US" sz="2400" b="1" smtClean="0">
                <a:latin typeface="黑体" pitchFamily="2" charset="-122"/>
                <a:ea typeface="黑体" pitchFamily="2" charset="-122"/>
              </a:rPr>
              <a:t>已确认收入的，冲减折让发生当期的销售商品收入</a:t>
            </a:r>
          </a:p>
          <a:p>
            <a:pPr marL="0" indent="0" eaLnBrk="1" hangingPunct="1">
              <a:lnSpc>
                <a:spcPct val="130000"/>
              </a:lnSpc>
              <a:buClr>
                <a:srgbClr val="002060"/>
              </a:buClr>
              <a:buSzTx/>
            </a:pPr>
            <a:r>
              <a:rPr lang="zh-CN" altLang="en-US" sz="2400" b="1" smtClean="0">
                <a:latin typeface="黑体" pitchFamily="2" charset="-122"/>
                <a:ea typeface="黑体" pitchFamily="2" charset="-122"/>
              </a:rPr>
              <a:t>未确认收入的，直接影响收入的确认金额</a:t>
            </a:r>
          </a:p>
          <a:p>
            <a:pPr marL="0" indent="0" eaLnBrk="1" hangingPunct="1">
              <a:buFont typeface="Wingdings" pitchFamily="2" charset="2"/>
              <a:buNone/>
            </a:pPr>
            <a:endParaRPr lang="zh-CN" altLang="en-US" b="1" smtClean="0">
              <a:latin typeface="黑体" pitchFamily="2" charset="-122"/>
              <a:ea typeface="黑体" pitchFamily="2" charset="-122"/>
            </a:endParaRPr>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216069" name="矩形 2"/>
          <p:cNvSpPr>
            <a:spLocks noChangeArrowheads="1"/>
          </p:cNvSpPr>
          <p:nvPr/>
        </p:nvSpPr>
        <p:spPr bwMode="auto">
          <a:xfrm>
            <a:off x="323850" y="692150"/>
            <a:ext cx="8280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r>
              <a:rPr lang="zh-CN" altLang="en-US" b="1">
                <a:latin typeface="Verdana" pitchFamily="34" charset="0"/>
              </a:rPr>
              <a:t> </a:t>
            </a:r>
            <a:r>
              <a:rPr lang="zh-CN" altLang="en-US" sz="2400" b="1">
                <a:latin typeface="黑体" pitchFamily="2" charset="-122"/>
                <a:ea typeface="黑体" pitchFamily="2" charset="-122"/>
              </a:rPr>
              <a:t>四、销售退回与销售折让（第</a:t>
            </a:r>
            <a:r>
              <a:rPr lang="en-US" altLang="zh-CN" sz="2400" b="1">
                <a:latin typeface="黑体" pitchFamily="2" charset="-122"/>
                <a:ea typeface="黑体" pitchFamily="2" charset="-122"/>
              </a:rPr>
              <a:t>61</a:t>
            </a:r>
            <a:r>
              <a:rPr lang="zh-CN" altLang="en-US" sz="2400" b="1">
                <a:latin typeface="黑体" pitchFamily="2" charset="-122"/>
                <a:ea typeface="黑体" pitchFamily="2" charset="-122"/>
              </a:rPr>
              <a:t>条）</a:t>
            </a:r>
            <a:endParaRPr lang="zh-CN" altLang="en-US" sz="2400">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FD00AB62-0CF2-43F3-9306-11A86417C505}" type="slidenum">
              <a:rPr lang="en-US" altLang="zh-CN" sz="1400">
                <a:solidFill>
                  <a:srgbClr val="007A77"/>
                </a:solidFill>
              </a:rPr>
              <a:pPr algn="r" eaLnBrk="1" hangingPunct="1">
                <a:spcBef>
                  <a:spcPct val="0"/>
                </a:spcBef>
                <a:buClrTx/>
                <a:buSzTx/>
                <a:buFontTx/>
                <a:buNone/>
              </a:pPr>
              <a:t>209</a:t>
            </a:fld>
            <a:endParaRPr lang="en-US" altLang="zh-CN" sz="1400">
              <a:solidFill>
                <a:srgbClr val="007A77"/>
              </a:solidFill>
            </a:endParaRPr>
          </a:p>
        </p:txBody>
      </p:sp>
      <p:sp>
        <p:nvSpPr>
          <p:cNvPr id="217091"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r>
              <a:rPr lang="zh-CN" altLang="en-US" sz="2400" b="1" smtClean="0"/>
              <a:t>例：小企业</a:t>
            </a:r>
            <a:r>
              <a:rPr lang="en-US" altLang="zh-CN" sz="2400" b="1" smtClean="0"/>
              <a:t>A</a:t>
            </a:r>
            <a:r>
              <a:rPr lang="zh-CN" altLang="en-US" sz="2400" b="1" smtClean="0"/>
              <a:t>公司销售一批商品给</a:t>
            </a:r>
            <a:r>
              <a:rPr lang="en-US" altLang="zh-CN" sz="2400" b="1" smtClean="0"/>
              <a:t>B</a:t>
            </a:r>
            <a:r>
              <a:rPr lang="zh-CN" altLang="en-US" sz="2400" b="1" smtClean="0"/>
              <a:t>公司，增值税专用发票上注明的售价为</a:t>
            </a:r>
            <a:r>
              <a:rPr lang="en-US" altLang="zh-CN" sz="2400" b="1" smtClean="0"/>
              <a:t>680000</a:t>
            </a:r>
            <a:r>
              <a:rPr lang="zh-CN" altLang="en-US" sz="2400" b="1" smtClean="0"/>
              <a:t>元，增值税额为</a:t>
            </a:r>
            <a:r>
              <a:rPr lang="en-US" altLang="zh-CN" sz="2400" b="1" smtClean="0"/>
              <a:t>115600</a:t>
            </a:r>
            <a:r>
              <a:rPr lang="zh-CN" altLang="en-US" sz="2400" b="1" smtClean="0"/>
              <a:t>元。该批商品生产成本为</a:t>
            </a:r>
            <a:r>
              <a:rPr lang="en-US" altLang="zh-CN" sz="2400" b="1" smtClean="0"/>
              <a:t>250000</a:t>
            </a:r>
            <a:r>
              <a:rPr lang="zh-CN" altLang="en-US" sz="2400" b="1" smtClean="0"/>
              <a:t>元。</a:t>
            </a:r>
            <a:r>
              <a:rPr lang="en-US" altLang="zh-CN" sz="2400" b="1" smtClean="0"/>
              <a:t>B</a:t>
            </a:r>
            <a:r>
              <a:rPr lang="zh-CN" altLang="en-US" sz="2400" b="1" smtClean="0"/>
              <a:t>公司在验收商品过程中发现商品质量不合格，要求在价格上给予</a:t>
            </a:r>
            <a:r>
              <a:rPr lang="en-US" altLang="zh-CN" sz="2400" b="1" smtClean="0"/>
              <a:t>5%</a:t>
            </a:r>
            <a:r>
              <a:rPr lang="zh-CN" altLang="en-US" sz="2400" b="1" smtClean="0"/>
              <a:t>的折让。假定</a:t>
            </a:r>
            <a:r>
              <a:rPr lang="en-US" altLang="zh-CN" sz="2400" b="1" smtClean="0"/>
              <a:t>A</a:t>
            </a:r>
            <a:r>
              <a:rPr lang="zh-CN" altLang="en-US" sz="2400" b="1" smtClean="0"/>
              <a:t>公司已确认销售收入，款项尚未收到，发生的销售折让允许扣减当期增值税额，假定不考虑其它因素。会计处理如下：</a:t>
            </a:r>
            <a:endParaRPr lang="en-US" altLang="zh-CN" sz="2400" b="1" smtClean="0"/>
          </a:p>
          <a:p>
            <a:pPr marL="0" indent="0" eaLnBrk="1" hangingPunct="1">
              <a:buFont typeface="Wingdings" pitchFamily="2" charset="2"/>
              <a:buNone/>
            </a:pPr>
            <a:r>
              <a:rPr lang="en-US" altLang="zh-CN" sz="2400" b="1" smtClean="0"/>
              <a:t>    </a:t>
            </a:r>
            <a:r>
              <a:rPr lang="zh-CN" altLang="en-US" sz="2400" b="1" smtClean="0"/>
              <a:t>（</a:t>
            </a:r>
            <a:r>
              <a:rPr lang="en-US" altLang="zh-CN" sz="2400" b="1" smtClean="0"/>
              <a:t>1</a:t>
            </a:r>
            <a:r>
              <a:rPr lang="zh-CN" altLang="en-US" sz="2400" b="1" smtClean="0"/>
              <a:t>）销售实现时：</a:t>
            </a:r>
            <a:endParaRPr lang="en-US" altLang="zh-CN" sz="2400" b="1" smtClean="0"/>
          </a:p>
          <a:p>
            <a:pPr marL="0" indent="0" eaLnBrk="1" hangingPunct="1">
              <a:buFont typeface="Wingdings" pitchFamily="2" charset="2"/>
              <a:buNone/>
            </a:pPr>
            <a:r>
              <a:rPr lang="en-US" altLang="zh-CN" sz="2400" b="1" smtClean="0"/>
              <a:t>             </a:t>
            </a:r>
            <a:r>
              <a:rPr lang="zh-CN" altLang="en-US" sz="2400" b="1" smtClean="0"/>
              <a:t>借：应收账款</a:t>
            </a:r>
            <a:r>
              <a:rPr lang="en-US" altLang="zh-CN" sz="2400" b="1" smtClean="0"/>
              <a:t>—— B</a:t>
            </a:r>
            <a:r>
              <a:rPr lang="zh-CN" altLang="en-US" sz="2400" b="1" smtClean="0"/>
              <a:t>公司         </a:t>
            </a:r>
            <a:r>
              <a:rPr lang="en-US" altLang="zh-CN" sz="2400" b="1" smtClean="0"/>
              <a:t>795600</a:t>
            </a:r>
          </a:p>
          <a:p>
            <a:pPr marL="0" indent="0" eaLnBrk="1" hangingPunct="1">
              <a:buFont typeface="Wingdings" pitchFamily="2" charset="2"/>
              <a:buNone/>
            </a:pPr>
            <a:r>
              <a:rPr lang="en-US" altLang="zh-CN" sz="2400" b="1" smtClean="0"/>
              <a:t>                  </a:t>
            </a:r>
            <a:r>
              <a:rPr lang="zh-CN" altLang="en-US" sz="2400" b="1" smtClean="0"/>
              <a:t>贷：主营业务收入                    </a:t>
            </a:r>
            <a:r>
              <a:rPr lang="en-US" altLang="zh-CN" sz="2400" b="1" smtClean="0"/>
              <a:t>680000</a:t>
            </a:r>
          </a:p>
          <a:p>
            <a:pPr marL="0" indent="0" eaLnBrk="1" hangingPunct="1">
              <a:buFont typeface="Wingdings" pitchFamily="2" charset="2"/>
              <a:buNone/>
            </a:pPr>
            <a:r>
              <a:rPr lang="en-US" altLang="zh-CN" sz="2400" b="1" smtClean="0"/>
              <a:t>                       </a:t>
            </a:r>
            <a:r>
              <a:rPr lang="zh-CN" altLang="en-US" sz="2400" b="1" smtClean="0"/>
              <a:t>应交税金</a:t>
            </a:r>
            <a:r>
              <a:rPr lang="en-US" altLang="zh-CN" sz="2400" b="1" smtClean="0"/>
              <a:t>—— </a:t>
            </a:r>
            <a:r>
              <a:rPr lang="zh-CN" altLang="en-US" sz="2400" b="1" smtClean="0"/>
              <a:t>应交增值税（销项税额）</a:t>
            </a:r>
            <a:r>
              <a:rPr lang="en-US" altLang="zh-CN" sz="2400" b="1" smtClean="0"/>
              <a:t>115600                     </a:t>
            </a:r>
          </a:p>
          <a:p>
            <a:pPr marL="0" indent="0" eaLnBrk="1" hangingPunct="1">
              <a:buFont typeface="Wingdings" pitchFamily="2" charset="2"/>
              <a:buNone/>
            </a:pPr>
            <a:r>
              <a:rPr lang="en-US" altLang="zh-CN" sz="2400" b="1" smtClean="0"/>
              <a:t>              </a:t>
            </a:r>
            <a:r>
              <a:rPr lang="zh-CN" altLang="en-US" sz="2400" b="1" smtClean="0"/>
              <a:t>借：主营业务成本                    </a:t>
            </a:r>
            <a:r>
              <a:rPr lang="en-US" altLang="zh-CN" sz="2400" b="1" smtClean="0"/>
              <a:t>250000</a:t>
            </a:r>
          </a:p>
          <a:p>
            <a:pPr marL="0" indent="0" eaLnBrk="1" hangingPunct="1">
              <a:buFont typeface="Wingdings" pitchFamily="2" charset="2"/>
              <a:buNone/>
            </a:pPr>
            <a:r>
              <a:rPr lang="en-US" altLang="zh-CN" sz="2400" b="1" smtClean="0"/>
              <a:t>                   </a:t>
            </a:r>
            <a:r>
              <a:rPr lang="zh-CN" altLang="en-US" sz="2400" b="1" smtClean="0"/>
              <a:t>贷：库存商品                           </a:t>
            </a:r>
            <a:r>
              <a:rPr lang="en-US" altLang="zh-CN" sz="2400" b="1" smtClean="0"/>
              <a:t>250000</a:t>
            </a:r>
          </a:p>
          <a:p>
            <a:pPr marL="0" indent="0" eaLnBrk="1" hangingPunct="1">
              <a:buFont typeface="Wingdings" pitchFamily="2" charset="2"/>
              <a:buNone/>
            </a:pPr>
            <a:r>
              <a:rPr lang="en-US" altLang="zh-CN" sz="2400" b="1" smtClean="0"/>
              <a:t>     </a:t>
            </a:r>
            <a:endParaRPr lang="zh-CN" altLang="en-US" sz="2400" b="1" smtClean="0"/>
          </a:p>
        </p:txBody>
      </p:sp>
      <p:sp>
        <p:nvSpPr>
          <p:cNvPr id="2" name="矩形 1"/>
          <p:cNvSpPr/>
          <p:nvPr/>
        </p:nvSpPr>
        <p:spPr>
          <a:xfrm>
            <a:off x="107950" y="692150"/>
            <a:ext cx="8208963"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rrowheads="1"/>
          </p:cNvSpPr>
          <p:nvPr>
            <p:ph type="title"/>
          </p:nvPr>
        </p:nvSpPr>
        <p:spPr/>
        <p:txBody>
          <a:bodyPr/>
          <a:lstStyle/>
          <a:p>
            <a:pPr eaLnBrk="1" hangingPunct="1"/>
            <a:r>
              <a:rPr lang="zh-CN" altLang="en-US" sz="2800" b="1" smtClean="0"/>
              <a:t>一、</a:t>
            </a:r>
            <a:r>
              <a:rPr lang="en-US" altLang="zh-CN" sz="2800" b="1" smtClean="0"/>
              <a:t>《</a:t>
            </a:r>
            <a:r>
              <a:rPr lang="zh-CN" altLang="en-US" sz="2800" b="1" smtClean="0"/>
              <a:t>小企业会计准则</a:t>
            </a:r>
            <a:r>
              <a:rPr lang="en-US" altLang="zh-CN" sz="2800" b="1" smtClean="0"/>
              <a:t>》</a:t>
            </a:r>
            <a:r>
              <a:rPr lang="zh-CN" altLang="en-US" sz="2800" b="1" smtClean="0"/>
              <a:t>与</a:t>
            </a:r>
            <a:r>
              <a:rPr lang="en-US" altLang="zh-CN" sz="2800" b="1" smtClean="0"/>
              <a:t>《</a:t>
            </a:r>
            <a:r>
              <a:rPr lang="zh-CN" altLang="en-US" sz="2800" b="1" smtClean="0"/>
              <a:t>小企业会计制度</a:t>
            </a:r>
            <a:r>
              <a:rPr lang="en-US" altLang="zh-CN" sz="2800" b="1" smtClean="0"/>
              <a:t>》 </a:t>
            </a:r>
            <a:br>
              <a:rPr lang="en-US" altLang="zh-CN" sz="2800" b="1" smtClean="0"/>
            </a:br>
            <a:r>
              <a:rPr lang="zh-CN" altLang="en-US" sz="2800" b="1" smtClean="0"/>
              <a:t>对资产确认与计量的比较如下：</a:t>
            </a:r>
          </a:p>
        </p:txBody>
      </p:sp>
      <p:sp>
        <p:nvSpPr>
          <p:cNvPr id="24579" name="Rectangle 3"/>
          <p:cNvSpPr>
            <a:spLocks noGrp="1" noRot="1" noChangeArrowheads="1"/>
          </p:cNvSpPr>
          <p:nvPr>
            <p:ph type="body" idx="1"/>
          </p:nvPr>
        </p:nvSpPr>
        <p:spPr/>
        <p:txBody>
          <a:bodyPr/>
          <a:lstStyle/>
          <a:p>
            <a:pPr eaLnBrk="1" hangingPunct="1"/>
            <a:r>
              <a:rPr lang="en-US" altLang="zh-CN" sz="2400" b="1" smtClean="0"/>
              <a:t>1</a:t>
            </a:r>
            <a:r>
              <a:rPr lang="zh-CN" altLang="en-US" sz="2400" b="1" smtClean="0"/>
              <a:t>、新准则对小企业的资产要求按成本计量，不要求计提资产减值准备；</a:t>
            </a:r>
          </a:p>
          <a:p>
            <a:pPr eaLnBrk="1" hangingPunct="1"/>
            <a:r>
              <a:rPr lang="en-US" altLang="zh-CN" sz="2400" b="1" smtClean="0"/>
              <a:t>2</a:t>
            </a:r>
            <a:r>
              <a:rPr lang="zh-CN" altLang="en-US" sz="2400" b="1" smtClean="0"/>
              <a:t>、金融资产核算简化，短期投资持有期间所收到的股利、利息等均在约定付息日确认投资收益，不再冲减投资成本；</a:t>
            </a:r>
          </a:p>
          <a:p>
            <a:pPr eaLnBrk="1" hangingPunct="1"/>
            <a:r>
              <a:rPr lang="en-US" altLang="zh-CN" sz="2400" b="1" smtClean="0"/>
              <a:t>3</a:t>
            </a:r>
            <a:r>
              <a:rPr lang="zh-CN" altLang="en-US" sz="2400" b="1" smtClean="0"/>
              <a:t>、取消发出存货的后进先出法；</a:t>
            </a:r>
          </a:p>
          <a:p>
            <a:pPr eaLnBrk="1" hangingPunct="1"/>
            <a:r>
              <a:rPr lang="en-US" altLang="zh-CN" sz="2400" b="1" smtClean="0"/>
              <a:t>4</a:t>
            </a:r>
            <a:r>
              <a:rPr lang="zh-CN" altLang="en-US" sz="2400" b="1" smtClean="0"/>
              <a:t>、规定了与所得税法相一致的固定资产计提折旧最低年限及后续支出的会计处理方法；同时对无形资产摊销期限的确定也应考虑税法的规定；</a:t>
            </a:r>
          </a:p>
          <a:p>
            <a:pPr eaLnBrk="1" hangingPunct="1"/>
            <a:endParaRPr lang="en-US" altLang="zh-CN" sz="2400" b="1" smtClean="0"/>
          </a:p>
        </p:txBody>
      </p:sp>
    </p:spTree>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DB278B84-9C2F-4185-8E84-C351E771987E}" type="slidenum">
              <a:rPr lang="en-US" altLang="zh-CN" sz="1400">
                <a:solidFill>
                  <a:srgbClr val="007A77"/>
                </a:solidFill>
              </a:rPr>
              <a:pPr algn="r" eaLnBrk="1" hangingPunct="1">
                <a:spcBef>
                  <a:spcPct val="0"/>
                </a:spcBef>
                <a:buClrTx/>
                <a:buSzTx/>
                <a:buFontTx/>
                <a:buNone/>
              </a:pPr>
              <a:t>210</a:t>
            </a:fld>
            <a:endParaRPr lang="en-US" altLang="zh-CN" sz="1400">
              <a:solidFill>
                <a:srgbClr val="007A77"/>
              </a:solidFill>
            </a:endParaRPr>
          </a:p>
        </p:txBody>
      </p:sp>
      <p:sp>
        <p:nvSpPr>
          <p:cNvPr id="218115"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r>
              <a:rPr lang="en-US" altLang="zh-CN" sz="2400" b="1" smtClean="0"/>
              <a:t> </a:t>
            </a:r>
          </a:p>
          <a:p>
            <a:pPr marL="0" indent="0" eaLnBrk="1" hangingPunct="1">
              <a:buFont typeface="Wingdings" pitchFamily="2" charset="2"/>
              <a:buNone/>
            </a:pPr>
            <a:r>
              <a:rPr lang="en-US" altLang="zh-CN" sz="2400" b="1" smtClean="0"/>
              <a:t> </a:t>
            </a:r>
            <a:r>
              <a:rPr lang="zh-CN" altLang="en-US" sz="2400" b="1" smtClean="0"/>
              <a:t>（</a:t>
            </a:r>
            <a:r>
              <a:rPr lang="en-US" altLang="zh-CN" sz="2400" b="1" smtClean="0"/>
              <a:t>2</a:t>
            </a:r>
            <a:r>
              <a:rPr lang="zh-CN" altLang="en-US" sz="2400" b="1" smtClean="0"/>
              <a:t>）发生销售折让时：</a:t>
            </a:r>
            <a:endParaRPr lang="en-US" altLang="zh-CN" sz="2400" b="1" smtClean="0"/>
          </a:p>
          <a:p>
            <a:pPr marL="0" indent="0" eaLnBrk="1" hangingPunct="1">
              <a:buFont typeface="Wingdings" pitchFamily="2" charset="2"/>
              <a:buNone/>
            </a:pPr>
            <a:r>
              <a:rPr lang="en-US" altLang="zh-CN" sz="2400" b="1" smtClean="0"/>
              <a:t>        </a:t>
            </a:r>
            <a:r>
              <a:rPr lang="zh-CN" altLang="en-US" sz="2400" b="1" smtClean="0"/>
              <a:t>借：主营业务收入                         </a:t>
            </a:r>
            <a:r>
              <a:rPr lang="en-US" altLang="zh-CN" sz="2400" b="1" smtClean="0"/>
              <a:t>34000</a:t>
            </a:r>
          </a:p>
          <a:p>
            <a:pPr marL="0" indent="0" eaLnBrk="1" hangingPunct="1">
              <a:buFont typeface="Wingdings" pitchFamily="2" charset="2"/>
              <a:buNone/>
            </a:pPr>
            <a:r>
              <a:rPr lang="en-US" altLang="zh-CN" sz="2400" b="1" smtClean="0">
                <a:solidFill>
                  <a:srgbClr val="007A77"/>
                </a:solidFill>
              </a:rPr>
              <a:t>                </a:t>
            </a:r>
            <a:r>
              <a:rPr lang="zh-CN" altLang="en-US" sz="2400" b="1" smtClean="0">
                <a:solidFill>
                  <a:srgbClr val="007A77"/>
                </a:solidFill>
              </a:rPr>
              <a:t>应交税金</a:t>
            </a:r>
            <a:r>
              <a:rPr lang="en-US" altLang="zh-CN" sz="2400" b="1" smtClean="0">
                <a:solidFill>
                  <a:srgbClr val="007A77"/>
                </a:solidFill>
              </a:rPr>
              <a:t>—— </a:t>
            </a:r>
            <a:r>
              <a:rPr lang="zh-CN" altLang="en-US" sz="2400" b="1" smtClean="0">
                <a:solidFill>
                  <a:srgbClr val="007A77"/>
                </a:solidFill>
              </a:rPr>
              <a:t>应交增值税（销项税额） </a:t>
            </a:r>
            <a:r>
              <a:rPr lang="en-US" altLang="zh-CN" sz="2400" b="1" smtClean="0">
                <a:solidFill>
                  <a:srgbClr val="007A77"/>
                </a:solidFill>
              </a:rPr>
              <a:t>5780</a:t>
            </a:r>
            <a:endParaRPr lang="en-US" altLang="zh-CN" sz="2400" b="1" smtClean="0"/>
          </a:p>
          <a:p>
            <a:pPr marL="0" indent="0" eaLnBrk="1" hangingPunct="1">
              <a:buFont typeface="Wingdings" pitchFamily="2" charset="2"/>
              <a:buNone/>
            </a:pPr>
            <a:r>
              <a:rPr lang="zh-CN" altLang="en-US" sz="2400" b="1" smtClean="0"/>
              <a:t>            贷：应收账款</a:t>
            </a:r>
            <a:r>
              <a:rPr lang="en-US" altLang="zh-CN" sz="2400" b="1" smtClean="0"/>
              <a:t>——B</a:t>
            </a:r>
            <a:r>
              <a:rPr lang="zh-CN" altLang="en-US" sz="2400" b="1" smtClean="0"/>
              <a:t>公司           </a:t>
            </a:r>
            <a:r>
              <a:rPr lang="en-US" altLang="zh-CN" sz="2400" b="1" smtClean="0"/>
              <a:t>    39780</a:t>
            </a:r>
          </a:p>
          <a:p>
            <a:pPr marL="0" indent="0" eaLnBrk="1" hangingPunct="1">
              <a:buFont typeface="Wingdings" pitchFamily="2" charset="2"/>
              <a:buNone/>
            </a:pPr>
            <a:r>
              <a:rPr lang="en-US" altLang="zh-CN" sz="2400" b="1" smtClean="0"/>
              <a:t>  </a:t>
            </a:r>
            <a:r>
              <a:rPr lang="zh-CN" altLang="en-US" sz="2400" b="1" smtClean="0"/>
              <a:t>（</a:t>
            </a:r>
            <a:r>
              <a:rPr lang="en-US" altLang="zh-CN" sz="2400" b="1" smtClean="0"/>
              <a:t>3</a:t>
            </a:r>
            <a:r>
              <a:rPr lang="zh-CN" altLang="en-US" sz="2400" b="1" smtClean="0"/>
              <a:t>）实际收到款项时：</a:t>
            </a:r>
            <a:endParaRPr lang="en-US" altLang="zh-CN" sz="2400" b="1" smtClean="0"/>
          </a:p>
          <a:p>
            <a:pPr marL="0" indent="0" eaLnBrk="1" hangingPunct="1">
              <a:buFont typeface="Wingdings" pitchFamily="2" charset="2"/>
              <a:buNone/>
            </a:pPr>
            <a:r>
              <a:rPr lang="en-US" altLang="zh-CN" sz="2400" b="1" smtClean="0"/>
              <a:t>         </a:t>
            </a:r>
            <a:r>
              <a:rPr lang="zh-CN" altLang="en-US" sz="2400" b="1" smtClean="0"/>
              <a:t>借：银行存款                                </a:t>
            </a:r>
            <a:r>
              <a:rPr lang="en-US" altLang="zh-CN" sz="2400" b="1" smtClean="0"/>
              <a:t>755820</a:t>
            </a:r>
          </a:p>
          <a:p>
            <a:pPr marL="0" indent="0" eaLnBrk="1" hangingPunct="1">
              <a:buFont typeface="Wingdings" pitchFamily="2" charset="2"/>
              <a:buNone/>
            </a:pPr>
            <a:r>
              <a:rPr lang="zh-CN" altLang="en-US" sz="2400" b="1" smtClean="0"/>
              <a:t>             贷：应收账款</a:t>
            </a:r>
            <a:r>
              <a:rPr lang="en-US" altLang="zh-CN" sz="2400" b="1" smtClean="0"/>
              <a:t>——B</a:t>
            </a:r>
            <a:r>
              <a:rPr lang="zh-CN" altLang="en-US" sz="2400" b="1" smtClean="0"/>
              <a:t>公司                </a:t>
            </a:r>
            <a:r>
              <a:rPr lang="en-US" altLang="zh-CN" sz="2400" b="1" smtClean="0"/>
              <a:t>755820</a:t>
            </a:r>
            <a:endParaRPr lang="zh-CN" altLang="en-US" sz="2400"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Tree>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847B2016-6012-4E53-BC85-E427CA2D3527}" type="slidenum">
              <a:rPr lang="en-US" altLang="zh-CN" sz="1400">
                <a:solidFill>
                  <a:srgbClr val="007A77"/>
                </a:solidFill>
              </a:rPr>
              <a:pPr algn="r" eaLnBrk="1" hangingPunct="1">
                <a:spcBef>
                  <a:spcPct val="0"/>
                </a:spcBef>
                <a:buClrTx/>
                <a:buSzTx/>
                <a:buFontTx/>
                <a:buNone/>
              </a:pPr>
              <a:t>211</a:t>
            </a:fld>
            <a:endParaRPr lang="en-US" altLang="zh-CN" sz="1400">
              <a:solidFill>
                <a:srgbClr val="007A77"/>
              </a:solidFill>
            </a:endParaRPr>
          </a:p>
        </p:txBody>
      </p:sp>
      <p:sp>
        <p:nvSpPr>
          <p:cNvPr id="77827" name="Rectangle 3"/>
          <p:cNvSpPr>
            <a:spLocks noGrp="1" noRot="1" noChangeArrowheads="1"/>
          </p:cNvSpPr>
          <p:nvPr>
            <p:ph type="body" idx="4294967295"/>
          </p:nvPr>
        </p:nvSpPr>
        <p:spPr>
          <a:xfrm>
            <a:off x="301625" y="404813"/>
            <a:ext cx="8540750" cy="5407025"/>
          </a:xfrm>
        </p:spPr>
        <p:txBody>
          <a:bodyPr/>
          <a:lstStyle/>
          <a:p>
            <a:pPr marL="0" indent="0" eaLnBrk="1" hangingPunct="1">
              <a:buFont typeface="Wingdings" pitchFamily="2" charset="2"/>
              <a:buNone/>
              <a:defRPr/>
            </a:pPr>
            <a:endParaRPr lang="en-US" altLang="zh-CN" sz="1100" b="1" dirty="0" smtClean="0"/>
          </a:p>
          <a:p>
            <a:pPr marL="0" indent="0" eaLnBrk="1" hangingPunct="1">
              <a:lnSpc>
                <a:spcPct val="120000"/>
              </a:lnSpc>
              <a:buClr>
                <a:srgbClr val="CC0000"/>
              </a:buClr>
              <a:buSzTx/>
              <a:buFont typeface="Wingdings" pitchFamily="2" charset="2"/>
              <a:buNone/>
              <a:defRPr/>
            </a:pPr>
            <a:endParaRPr lang="en-US" altLang="zh-CN" sz="2400" b="1" dirty="0" smtClean="0">
              <a:latin typeface="Verdana"/>
            </a:endParaRPr>
          </a:p>
          <a:p>
            <a:pPr marL="0" indent="0" eaLnBrk="1" hangingPunct="1">
              <a:lnSpc>
                <a:spcPct val="120000"/>
              </a:lnSpc>
              <a:buClr>
                <a:srgbClr val="CC0000"/>
              </a:buClr>
              <a:buSzTx/>
              <a:buFont typeface="Wingdings" pitchFamily="2" charset="2"/>
              <a:buNone/>
              <a:defRPr/>
            </a:pPr>
            <a:r>
              <a:rPr lang="zh-CN" altLang="en-US" sz="2400" b="1" dirty="0" smtClean="0">
                <a:latin typeface="Verdana"/>
              </a:rPr>
              <a:t>范围：是</a:t>
            </a:r>
            <a:r>
              <a:rPr lang="zh-CN" altLang="en-US" sz="2400" b="1" dirty="0">
                <a:latin typeface="Verdana"/>
              </a:rPr>
              <a:t>指小企业从事建筑安装、修理修配、交通运输、仓储租赁、邮电通信、咨询经纪、文化体育、科学研究、技术服务、教育培训、餐饮住宿、中介代理、卫生保健、社区服务、旅游、娱乐、加工以及其他劳务服务活动取得的收入。</a:t>
            </a:r>
          </a:p>
          <a:p>
            <a:pPr marL="0" indent="0" eaLnBrk="1" hangingPunct="1">
              <a:lnSpc>
                <a:spcPct val="120000"/>
              </a:lnSpc>
              <a:buClr>
                <a:srgbClr val="CC0000"/>
              </a:buClr>
              <a:buSzTx/>
              <a:buFont typeface="Wingdings" pitchFamily="2" charset="2"/>
              <a:buNone/>
              <a:defRPr/>
            </a:pPr>
            <a:r>
              <a:rPr lang="zh-CN" altLang="en-US" sz="2400" b="1" dirty="0">
                <a:latin typeface="Verdana"/>
              </a:rPr>
              <a:t>注意：</a:t>
            </a:r>
          </a:p>
          <a:p>
            <a:pPr eaLnBrk="1" hangingPunct="1">
              <a:lnSpc>
                <a:spcPct val="120000"/>
              </a:lnSpc>
              <a:buClr>
                <a:srgbClr val="002060"/>
              </a:buClr>
              <a:buSzTx/>
              <a:defRPr/>
            </a:pPr>
            <a:r>
              <a:rPr lang="zh-CN" altLang="en-US" sz="2400" b="1" dirty="0">
                <a:latin typeface="Verdana"/>
              </a:rPr>
              <a:t>本准则所称提供</a:t>
            </a:r>
            <a:r>
              <a:rPr lang="zh-CN" altLang="en-US" sz="2400" b="1" dirty="0" smtClean="0">
                <a:latin typeface="Verdana"/>
              </a:rPr>
              <a:t>劳务收入与</a:t>
            </a:r>
            <a:r>
              <a:rPr lang="zh-CN" altLang="en-US" sz="2400" b="1" dirty="0">
                <a:latin typeface="Verdana"/>
              </a:rPr>
              <a:t>企业所得税法实施条例所界定</a:t>
            </a:r>
            <a:r>
              <a:rPr lang="zh-CN" altLang="en-US" sz="2400" b="1" dirty="0" smtClean="0">
                <a:latin typeface="Verdana"/>
              </a:rPr>
              <a:t>的</a:t>
            </a:r>
            <a:endParaRPr lang="en-US" altLang="zh-CN" sz="2400" b="1" dirty="0" smtClean="0">
              <a:latin typeface="Verdana"/>
            </a:endParaRPr>
          </a:p>
          <a:p>
            <a:pPr marL="0" indent="0" eaLnBrk="1" hangingPunct="1">
              <a:lnSpc>
                <a:spcPct val="120000"/>
              </a:lnSpc>
              <a:buClr>
                <a:srgbClr val="002060"/>
              </a:buClr>
              <a:buSzTx/>
              <a:buFont typeface="Wingdings" pitchFamily="2" charset="2"/>
              <a:buNone/>
              <a:defRPr/>
            </a:pPr>
            <a:r>
              <a:rPr lang="zh-CN" altLang="en-US" sz="2400" b="1" dirty="0" smtClean="0">
                <a:latin typeface="Verdana"/>
              </a:rPr>
              <a:t>范围</a:t>
            </a:r>
            <a:r>
              <a:rPr lang="zh-CN" altLang="en-US" sz="2400" b="1" dirty="0">
                <a:latin typeface="Verdana"/>
              </a:rPr>
              <a:t>基本一致，唯一区别是本准则所称提供劳务收入不包括从事金融保险所取得的</a:t>
            </a:r>
            <a:r>
              <a:rPr lang="zh-CN" altLang="en-US" sz="2400" b="1" dirty="0" smtClean="0">
                <a:latin typeface="Verdana"/>
              </a:rPr>
              <a:t>收入。</a:t>
            </a:r>
            <a:endParaRPr lang="en-US" altLang="zh-CN" sz="2400" b="1" dirty="0" smtClean="0">
              <a:latin typeface="Verdana"/>
            </a:endParaRPr>
          </a:p>
          <a:p>
            <a:pPr eaLnBrk="1" hangingPunct="1">
              <a:lnSpc>
                <a:spcPct val="120000"/>
              </a:lnSpc>
              <a:buClr>
                <a:srgbClr val="002060"/>
              </a:buClr>
              <a:buSzTx/>
              <a:defRPr/>
            </a:pPr>
            <a:r>
              <a:rPr lang="zh-CN" altLang="en-US" sz="2400" b="1" dirty="0">
                <a:latin typeface="Verdana"/>
              </a:rPr>
              <a:t>小企业出租固定资产取得的租金收入和出租专利权、商标权</a:t>
            </a:r>
            <a:r>
              <a:rPr lang="zh-CN" altLang="en-US" sz="2400" b="1" dirty="0" smtClean="0">
                <a:latin typeface="Verdana"/>
              </a:rPr>
              <a:t>、</a:t>
            </a:r>
            <a:endParaRPr lang="en-US" altLang="zh-CN" sz="2400" b="1" dirty="0" smtClean="0">
              <a:latin typeface="Verdana"/>
            </a:endParaRPr>
          </a:p>
          <a:p>
            <a:pPr marL="0" indent="0" eaLnBrk="1" hangingPunct="1">
              <a:lnSpc>
                <a:spcPct val="120000"/>
              </a:lnSpc>
              <a:buClr>
                <a:srgbClr val="002060"/>
              </a:buClr>
              <a:buSzTx/>
              <a:buFont typeface="Wingdings" pitchFamily="2" charset="2"/>
              <a:buNone/>
              <a:defRPr/>
            </a:pPr>
            <a:r>
              <a:rPr lang="zh-CN" altLang="en-US" sz="2400" b="1" dirty="0" smtClean="0">
                <a:latin typeface="Verdana"/>
              </a:rPr>
              <a:t>著作权</a:t>
            </a:r>
            <a:r>
              <a:rPr lang="zh-CN" altLang="en-US" sz="2400" b="1" dirty="0">
                <a:latin typeface="Verdana"/>
              </a:rPr>
              <a:t>、非专利技术以及其他特许权取得的特许权使用费收入也作为提供劳务收入予以确认，在</a:t>
            </a:r>
            <a:r>
              <a:rPr lang="zh-CN" altLang="en-US" sz="2400" b="1" dirty="0"/>
              <a:t>“</a:t>
            </a:r>
            <a:r>
              <a:rPr lang="zh-CN" altLang="en-US" sz="2400" b="1" dirty="0">
                <a:latin typeface="Verdana"/>
              </a:rPr>
              <a:t>他业务收入</a:t>
            </a:r>
            <a:r>
              <a:rPr lang="zh-CN" altLang="en-US" sz="2400" b="1" dirty="0"/>
              <a:t>”</a:t>
            </a:r>
            <a:r>
              <a:rPr lang="zh-CN" altLang="en-US" sz="2400" b="1" dirty="0">
                <a:latin typeface="Verdana"/>
              </a:rPr>
              <a:t>科目核算。</a:t>
            </a:r>
            <a:r>
              <a:rPr lang="zh-CN" altLang="en-US" sz="2600" b="1" dirty="0">
                <a:solidFill>
                  <a:srgbClr val="000000"/>
                </a:solidFill>
                <a:latin typeface="Verdana"/>
              </a:rPr>
              <a:t/>
            </a:r>
            <a:br>
              <a:rPr lang="zh-CN" altLang="en-US" sz="2600" b="1" dirty="0">
                <a:solidFill>
                  <a:srgbClr val="000000"/>
                </a:solidFill>
                <a:latin typeface="Verdana"/>
              </a:rPr>
            </a:br>
            <a:endParaRPr lang="zh-CN" altLang="en-US" sz="2600" b="1" dirty="0">
              <a:solidFill>
                <a:srgbClr val="000000"/>
              </a:solidFill>
              <a:latin typeface="Verdana"/>
            </a:endParaRPr>
          </a:p>
          <a:p>
            <a:pPr marL="0" indent="0" eaLnBrk="1" hangingPunct="1">
              <a:buFont typeface="Wingdings" pitchFamily="2" charset="2"/>
              <a:buNone/>
              <a:defRPr/>
            </a:pPr>
            <a:endParaRPr lang="zh-CN" altLang="en-US" b="1" dirty="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219141" name="矩形 2"/>
          <p:cNvSpPr>
            <a:spLocks noChangeArrowheads="1"/>
          </p:cNvSpPr>
          <p:nvPr/>
        </p:nvSpPr>
        <p:spPr bwMode="auto">
          <a:xfrm>
            <a:off x="481013" y="452438"/>
            <a:ext cx="8208962"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r>
              <a:rPr kumimoji="1" lang="zh-CN" altLang="en-US" sz="2800" b="1">
                <a:latin typeface="黑体" pitchFamily="2" charset="-122"/>
                <a:ea typeface="黑体" pitchFamily="2" charset="-122"/>
              </a:rPr>
              <a:t>        第三节   劳务的收入（第</a:t>
            </a:r>
            <a:r>
              <a:rPr kumimoji="1" lang="en-US" altLang="zh-CN" sz="2800" b="1">
                <a:latin typeface="黑体" pitchFamily="2" charset="-122"/>
                <a:ea typeface="黑体" pitchFamily="2" charset="-122"/>
              </a:rPr>
              <a:t>62</a:t>
            </a:r>
            <a:r>
              <a:rPr kumimoji="1" lang="zh-CN" altLang="en-US" sz="2800" b="1">
                <a:latin typeface="黑体" pitchFamily="2" charset="-122"/>
                <a:ea typeface="黑体" pitchFamily="2" charset="-122"/>
              </a:rPr>
              <a:t>条）</a:t>
            </a:r>
            <a:r>
              <a:rPr kumimoji="1" lang="zh-CN" altLang="en-US" b="1">
                <a:latin typeface="Verdana" pitchFamily="34" charset="0"/>
              </a:rPr>
              <a:t> </a:t>
            </a:r>
            <a:endParaRPr lang="zh-CN" altLang="en-US"/>
          </a:p>
        </p:txBody>
      </p:sp>
    </p:spTree>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8F826893-7CC3-4A26-B613-92F2949859FD}" type="slidenum">
              <a:rPr lang="en-US" altLang="zh-CN" sz="1400">
                <a:solidFill>
                  <a:srgbClr val="007A77"/>
                </a:solidFill>
              </a:rPr>
              <a:pPr algn="r" eaLnBrk="1" hangingPunct="1">
                <a:spcBef>
                  <a:spcPct val="0"/>
                </a:spcBef>
                <a:buClrTx/>
                <a:buSzTx/>
                <a:buFontTx/>
                <a:buNone/>
              </a:pPr>
              <a:t>212</a:t>
            </a:fld>
            <a:endParaRPr lang="en-US" altLang="zh-CN" sz="1400">
              <a:solidFill>
                <a:srgbClr val="007A77"/>
              </a:solidFill>
            </a:endParaRPr>
          </a:p>
        </p:txBody>
      </p:sp>
      <p:sp>
        <p:nvSpPr>
          <p:cNvPr id="77827"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defRPr/>
            </a:pPr>
            <a:endParaRPr lang="en-US" altLang="zh-CN" sz="1100" b="1" dirty="0" smtClean="0"/>
          </a:p>
          <a:p>
            <a:pPr marL="0" indent="0" eaLnBrk="1" hangingPunct="1">
              <a:buFont typeface="Wingdings" pitchFamily="2" charset="2"/>
              <a:buNone/>
              <a:defRPr/>
            </a:pPr>
            <a:r>
              <a:rPr lang="en-US" altLang="zh-CN" b="1" dirty="0" smtClean="0"/>
              <a:t>      </a:t>
            </a:r>
          </a:p>
          <a:p>
            <a:pPr eaLnBrk="1" hangingPunct="1">
              <a:lnSpc>
                <a:spcPct val="130000"/>
              </a:lnSpc>
              <a:buClr>
                <a:srgbClr val="002060"/>
              </a:buClr>
              <a:buSzTx/>
              <a:defRPr/>
            </a:pPr>
            <a:r>
              <a:rPr lang="zh-CN" altLang="en-US" sz="2400" b="1" dirty="0">
                <a:latin typeface="+mn-ea"/>
              </a:rPr>
              <a:t>不跨会计年度的劳务收入的</a:t>
            </a:r>
            <a:r>
              <a:rPr lang="zh-CN" altLang="en-US" sz="2400" b="1" dirty="0" smtClean="0">
                <a:latin typeface="+mn-ea"/>
              </a:rPr>
              <a:t>确认 </a:t>
            </a:r>
            <a:r>
              <a:rPr lang="en-US" altLang="zh-CN" sz="2400" b="1" dirty="0">
                <a:latin typeface="+mn-ea"/>
              </a:rPr>
              <a:t>——</a:t>
            </a:r>
            <a:r>
              <a:rPr lang="zh-CN" altLang="en-US" sz="2400" b="1" dirty="0">
                <a:latin typeface="+mn-ea"/>
              </a:rPr>
              <a:t>完成合同法</a:t>
            </a:r>
          </a:p>
          <a:p>
            <a:pPr eaLnBrk="1" hangingPunct="1">
              <a:lnSpc>
                <a:spcPct val="115000"/>
              </a:lnSpc>
              <a:buClr>
                <a:srgbClr val="002060"/>
              </a:buClr>
              <a:buSzTx/>
              <a:defRPr/>
            </a:pPr>
            <a:endParaRPr lang="en-US" altLang="zh-CN" sz="2400" b="1" dirty="0" smtClean="0">
              <a:latin typeface="+mn-ea"/>
            </a:endParaRPr>
          </a:p>
          <a:p>
            <a:pPr eaLnBrk="1" hangingPunct="1">
              <a:lnSpc>
                <a:spcPct val="115000"/>
              </a:lnSpc>
              <a:buClr>
                <a:srgbClr val="002060"/>
              </a:buClr>
              <a:buSzTx/>
              <a:defRPr/>
            </a:pPr>
            <a:r>
              <a:rPr lang="zh-CN" altLang="en-US" sz="2400" b="1" dirty="0" smtClean="0">
                <a:latin typeface="+mn-ea"/>
              </a:rPr>
              <a:t>跨</a:t>
            </a:r>
            <a:r>
              <a:rPr lang="zh-CN" altLang="en-US" sz="2400" b="1" dirty="0">
                <a:latin typeface="+mn-ea"/>
              </a:rPr>
              <a:t>会计年度的劳务收入的确认</a:t>
            </a:r>
            <a:r>
              <a:rPr lang="en-US" altLang="zh-CN" sz="2400" b="1" dirty="0">
                <a:latin typeface="+mn-ea"/>
              </a:rPr>
              <a:t>——</a:t>
            </a:r>
            <a:r>
              <a:rPr lang="zh-CN" altLang="en-US" sz="2400" b="1" dirty="0">
                <a:latin typeface="+mn-ea"/>
              </a:rPr>
              <a:t>完工百分比法  </a:t>
            </a:r>
          </a:p>
          <a:p>
            <a:pPr marL="0" indent="0" eaLnBrk="1" hangingPunct="1">
              <a:buFont typeface="Wingdings" pitchFamily="2" charset="2"/>
              <a:buNone/>
              <a:defRPr/>
            </a:pPr>
            <a:endParaRPr lang="zh-CN" altLang="en-US" b="1" dirty="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220165" name="矩形 2"/>
          <p:cNvSpPr>
            <a:spLocks noChangeArrowheads="1"/>
          </p:cNvSpPr>
          <p:nvPr/>
        </p:nvSpPr>
        <p:spPr bwMode="auto">
          <a:xfrm>
            <a:off x="250825" y="692150"/>
            <a:ext cx="842486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r>
              <a:rPr lang="zh-CN" altLang="en-US" b="1">
                <a:latin typeface="Verdana" pitchFamily="34" charset="0"/>
              </a:rPr>
              <a:t>  </a:t>
            </a:r>
            <a:r>
              <a:rPr lang="zh-CN" altLang="en-US" sz="2400" b="1">
                <a:latin typeface="黑体" pitchFamily="2" charset="-122"/>
                <a:ea typeface="黑体" pitchFamily="2" charset="-122"/>
              </a:rPr>
              <a:t>一、 劳务收入确认和计量 （第</a:t>
            </a:r>
            <a:r>
              <a:rPr lang="en-US" altLang="zh-CN" sz="2400" b="1">
                <a:latin typeface="黑体" pitchFamily="2" charset="-122"/>
                <a:ea typeface="黑体" pitchFamily="2" charset="-122"/>
              </a:rPr>
              <a:t>63</a:t>
            </a:r>
            <a:r>
              <a:rPr lang="zh-CN" altLang="en-US" sz="2400" b="1">
                <a:latin typeface="黑体" pitchFamily="2" charset="-122"/>
                <a:ea typeface="黑体" pitchFamily="2" charset="-122"/>
              </a:rPr>
              <a:t>条）</a:t>
            </a:r>
            <a:endParaRPr lang="zh-CN" altLang="en-US" sz="2400">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899EC1BD-91C9-476D-88C5-2E8C601006B2}" type="slidenum">
              <a:rPr lang="en-US" altLang="zh-CN" sz="1400">
                <a:solidFill>
                  <a:srgbClr val="007A77"/>
                </a:solidFill>
              </a:rPr>
              <a:pPr algn="r" eaLnBrk="1" hangingPunct="1">
                <a:spcBef>
                  <a:spcPct val="0"/>
                </a:spcBef>
                <a:buClrTx/>
                <a:buSzTx/>
                <a:buFontTx/>
                <a:buNone/>
              </a:pPr>
              <a:t>213</a:t>
            </a:fld>
            <a:endParaRPr lang="en-US" altLang="zh-CN" sz="1400">
              <a:solidFill>
                <a:srgbClr val="007A77"/>
              </a:solidFill>
            </a:endParaRPr>
          </a:p>
        </p:txBody>
      </p:sp>
      <p:sp>
        <p:nvSpPr>
          <p:cNvPr id="221187"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395288" y="476250"/>
            <a:ext cx="8208962" cy="5822950"/>
          </a:xfrm>
          <a:prstGeom prst="rect">
            <a:avLst/>
          </a:prstGeom>
        </p:spPr>
        <p:txBody>
          <a:bodyPr>
            <a:spAutoFit/>
          </a:bodyPr>
          <a:lstStyle/>
          <a:p>
            <a:pPr>
              <a:lnSpc>
                <a:spcPct val="130000"/>
              </a:lnSpc>
              <a:spcBef>
                <a:spcPct val="20000"/>
              </a:spcBef>
              <a:buClr>
                <a:srgbClr val="CC0000"/>
              </a:buClr>
              <a:defRPr/>
            </a:pPr>
            <a:r>
              <a:rPr lang="zh-CN" altLang="en-US" sz="2800" b="1" kern="0" dirty="0">
                <a:latin typeface="+mn-ea"/>
                <a:ea typeface="+mn-ea"/>
              </a:rPr>
              <a:t>完成合同法</a:t>
            </a:r>
          </a:p>
          <a:p>
            <a:pPr>
              <a:lnSpc>
                <a:spcPct val="130000"/>
              </a:lnSpc>
              <a:spcBef>
                <a:spcPct val="20000"/>
              </a:spcBef>
              <a:buClr>
                <a:srgbClr val="CC0000"/>
              </a:buClr>
              <a:defRPr/>
            </a:pPr>
            <a:r>
              <a:rPr lang="zh-CN" altLang="en-US" sz="2400" b="1" kern="0" dirty="0">
                <a:latin typeface="+mn-ea"/>
                <a:ea typeface="+mn-ea"/>
              </a:rPr>
              <a:t>应当在提供劳务交易完成且收到款项或取得收款权利时，确认提供劳务收入。</a:t>
            </a:r>
          </a:p>
          <a:p>
            <a:pPr>
              <a:lnSpc>
                <a:spcPct val="130000"/>
              </a:lnSpc>
              <a:spcBef>
                <a:spcPct val="20000"/>
              </a:spcBef>
              <a:buClr>
                <a:srgbClr val="CC0000"/>
              </a:buClr>
              <a:defRPr/>
            </a:pPr>
            <a:r>
              <a:rPr lang="zh-CN" altLang="en-US" sz="2400" b="1" kern="0" dirty="0">
                <a:latin typeface="+mn-ea"/>
                <a:ea typeface="+mn-ea"/>
              </a:rPr>
              <a:t>这一确认原则应同时两个条件：</a:t>
            </a:r>
          </a:p>
          <a:p>
            <a:pPr>
              <a:lnSpc>
                <a:spcPct val="130000"/>
              </a:lnSpc>
              <a:spcBef>
                <a:spcPct val="20000"/>
              </a:spcBef>
              <a:buClr>
                <a:srgbClr val="CC0000"/>
              </a:buClr>
              <a:defRPr/>
            </a:pPr>
            <a:r>
              <a:rPr lang="en-US" altLang="zh-CN" sz="2400" b="1" kern="0" dirty="0">
                <a:latin typeface="+mn-ea"/>
                <a:ea typeface="+mn-ea"/>
              </a:rPr>
              <a:t>1</a:t>
            </a:r>
            <a:r>
              <a:rPr lang="zh-CN" altLang="en-US" sz="2400" b="1" kern="0" dirty="0">
                <a:latin typeface="+mn-ea"/>
                <a:ea typeface="+mn-ea"/>
              </a:rPr>
              <a:t>．收入确认的前提是劳务已经完成。</a:t>
            </a:r>
          </a:p>
          <a:p>
            <a:pPr>
              <a:lnSpc>
                <a:spcPct val="130000"/>
              </a:lnSpc>
              <a:spcBef>
                <a:spcPct val="20000"/>
              </a:spcBef>
              <a:buClr>
                <a:srgbClr val="CC0000"/>
              </a:buClr>
              <a:defRPr/>
            </a:pPr>
            <a:r>
              <a:rPr lang="en-US" altLang="zh-CN" sz="2400" b="1" kern="0" dirty="0">
                <a:latin typeface="+mn-ea"/>
                <a:ea typeface="+mn-ea"/>
              </a:rPr>
              <a:t>2</a:t>
            </a:r>
            <a:r>
              <a:rPr lang="zh-CN" altLang="en-US" sz="2400" b="1" kern="0" dirty="0">
                <a:latin typeface="+mn-ea"/>
                <a:ea typeface="+mn-ea"/>
              </a:rPr>
              <a:t>．收到款项或取得收款的权利，表明收入金额能够可靠确定并且该经济利益能够流入小企业。</a:t>
            </a:r>
          </a:p>
          <a:p>
            <a:pPr>
              <a:lnSpc>
                <a:spcPct val="130000"/>
              </a:lnSpc>
              <a:spcBef>
                <a:spcPct val="20000"/>
              </a:spcBef>
              <a:buClr>
                <a:srgbClr val="CC0000"/>
              </a:buClr>
              <a:defRPr/>
            </a:pPr>
            <a:r>
              <a:rPr lang="zh-CN" altLang="en-US" sz="2400" b="1" kern="0" dirty="0">
                <a:latin typeface="Verdana"/>
                <a:ea typeface="+mn-ea"/>
              </a:rPr>
              <a:t>      小企业对于一次完成的劳务，企业应在提供劳务完成时一次确认收入并结转相关成本。对于持续一段时间但在同一会计期间内开始并完成的劳务，企业应在为提供劳务发生相关支出时确认劳务成本，在劳务完成时确认收入并结转成本。</a:t>
            </a:r>
          </a:p>
        </p:txBody>
      </p:sp>
    </p:spTree>
  </p:cSld>
  <p:clrMapOvr>
    <a:masterClrMapping/>
  </p:clrMapOvr>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6E8237BD-A205-4D90-9E62-A9D6703CB1B4}" type="slidenum">
              <a:rPr lang="en-US" altLang="zh-CN" sz="1400">
                <a:solidFill>
                  <a:srgbClr val="007A77"/>
                </a:solidFill>
              </a:rPr>
              <a:pPr algn="r" eaLnBrk="1" hangingPunct="1">
                <a:spcBef>
                  <a:spcPct val="0"/>
                </a:spcBef>
                <a:buClrTx/>
                <a:buSzTx/>
                <a:buFontTx/>
                <a:buNone/>
              </a:pPr>
              <a:t>214</a:t>
            </a:fld>
            <a:endParaRPr lang="en-US" altLang="zh-CN" sz="1400">
              <a:solidFill>
                <a:srgbClr val="007A77"/>
              </a:solidFill>
            </a:endParaRPr>
          </a:p>
        </p:txBody>
      </p:sp>
      <p:sp>
        <p:nvSpPr>
          <p:cNvPr id="222211"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r>
              <a:rPr lang="zh-CN" altLang="en-US" sz="2400" b="1" smtClean="0"/>
              <a:t>例：</a:t>
            </a:r>
            <a:r>
              <a:rPr lang="en-US" altLang="zh-CN" sz="2400" b="1" smtClean="0"/>
              <a:t>A</a:t>
            </a:r>
            <a:r>
              <a:rPr lang="zh-CN" altLang="en-US" sz="2400" b="1" smtClean="0"/>
              <a:t>公司于</a:t>
            </a:r>
            <a:r>
              <a:rPr lang="en-US" altLang="zh-CN" sz="2400" b="1" smtClean="0"/>
              <a:t>2011</a:t>
            </a:r>
            <a:r>
              <a:rPr lang="zh-CN" altLang="en-US" sz="2400" b="1" smtClean="0"/>
              <a:t>年</a:t>
            </a:r>
            <a:r>
              <a:rPr lang="en-US" altLang="zh-CN" sz="2400" b="1" smtClean="0"/>
              <a:t>7</a:t>
            </a:r>
            <a:r>
              <a:rPr lang="zh-CN" altLang="en-US" sz="2400" b="1" smtClean="0"/>
              <a:t>月</a:t>
            </a:r>
            <a:r>
              <a:rPr lang="en-US" altLang="zh-CN" sz="2400" b="1" smtClean="0"/>
              <a:t>3</a:t>
            </a:r>
            <a:r>
              <a:rPr lang="zh-CN" altLang="en-US" sz="2400" b="1" smtClean="0"/>
              <a:t>日接受一项生产设备安装任务，合同总金额为</a:t>
            </a:r>
            <a:r>
              <a:rPr lang="en-US" altLang="zh-CN" sz="2400" b="1" smtClean="0"/>
              <a:t>150000</a:t>
            </a:r>
            <a:r>
              <a:rPr lang="zh-CN" altLang="en-US" sz="2400" b="1" smtClean="0"/>
              <a:t>元，实际发生安装成本为</a:t>
            </a:r>
            <a:r>
              <a:rPr lang="en-US" altLang="zh-CN" sz="2400" b="1" smtClean="0"/>
              <a:t>100000</a:t>
            </a:r>
            <a:r>
              <a:rPr lang="zh-CN" altLang="en-US" sz="2400" b="1" smtClean="0"/>
              <a:t>，均为安装人员工资。假设按安装业务属于该公司的主营业务。会计处理如下：</a:t>
            </a:r>
            <a:endParaRPr lang="en-US" altLang="zh-CN" sz="2400" b="1" smtClean="0"/>
          </a:p>
          <a:p>
            <a:pPr marL="0" indent="0" eaLnBrk="1" hangingPunct="1">
              <a:buFont typeface="Wingdings" pitchFamily="2" charset="2"/>
              <a:buNone/>
            </a:pPr>
            <a:r>
              <a:rPr lang="en-US" altLang="zh-CN" sz="2400" b="1" smtClean="0"/>
              <a:t>    </a:t>
            </a:r>
            <a:r>
              <a:rPr lang="zh-CN" altLang="en-US" sz="2400" b="1" smtClean="0"/>
              <a:t>（</a:t>
            </a:r>
            <a:r>
              <a:rPr lang="en-US" altLang="zh-CN" sz="2400" b="1" smtClean="0"/>
              <a:t>1</a:t>
            </a:r>
            <a:r>
              <a:rPr lang="zh-CN" altLang="en-US" sz="2400" b="1" smtClean="0"/>
              <a:t>）若</a:t>
            </a:r>
            <a:r>
              <a:rPr lang="zh-CN" altLang="en-US" sz="2400" b="1" smtClean="0">
                <a:solidFill>
                  <a:srgbClr val="007A77"/>
                </a:solidFill>
              </a:rPr>
              <a:t>可于当年</a:t>
            </a:r>
            <a:r>
              <a:rPr lang="en-US" altLang="zh-CN" sz="2400" b="1" smtClean="0">
                <a:solidFill>
                  <a:srgbClr val="007A77"/>
                </a:solidFill>
              </a:rPr>
              <a:t>7</a:t>
            </a:r>
            <a:r>
              <a:rPr lang="zh-CN" altLang="en-US" sz="2400" b="1" smtClean="0">
                <a:solidFill>
                  <a:srgbClr val="007A77"/>
                </a:solidFill>
              </a:rPr>
              <a:t>月末完成，设备安装完成时：</a:t>
            </a:r>
            <a:endParaRPr lang="en-US" altLang="zh-CN" sz="2400" b="1" smtClean="0"/>
          </a:p>
          <a:p>
            <a:pPr marL="0" indent="0" eaLnBrk="1" hangingPunct="1">
              <a:buFont typeface="Wingdings" pitchFamily="2" charset="2"/>
              <a:buNone/>
            </a:pPr>
            <a:r>
              <a:rPr lang="en-US" altLang="zh-CN" sz="2400" b="1" smtClean="0"/>
              <a:t>              </a:t>
            </a:r>
            <a:r>
              <a:rPr lang="zh-CN" altLang="en-US" sz="2400" b="1" smtClean="0"/>
              <a:t>借：应收账款（或银行存款）  </a:t>
            </a:r>
            <a:r>
              <a:rPr lang="en-US" altLang="zh-CN" sz="2400" b="1" smtClean="0"/>
              <a:t>150000</a:t>
            </a:r>
          </a:p>
          <a:p>
            <a:pPr marL="0" indent="0" eaLnBrk="1" hangingPunct="1">
              <a:buFont typeface="Wingdings" pitchFamily="2" charset="2"/>
              <a:buNone/>
            </a:pPr>
            <a:r>
              <a:rPr lang="zh-CN" altLang="en-US" sz="2400" b="1" smtClean="0"/>
              <a:t>                  贷：主营业务收入                      </a:t>
            </a:r>
            <a:r>
              <a:rPr lang="en-US" altLang="zh-CN" sz="2400" b="1" smtClean="0"/>
              <a:t>150000</a:t>
            </a:r>
            <a:r>
              <a:rPr lang="zh-CN" altLang="en-US" sz="2400" b="1" smtClean="0"/>
              <a:t> </a:t>
            </a:r>
            <a:endParaRPr lang="en-US" altLang="zh-CN" sz="2400" b="1" smtClean="0"/>
          </a:p>
          <a:p>
            <a:pPr marL="0" indent="0" eaLnBrk="1" hangingPunct="1">
              <a:buFont typeface="Wingdings" pitchFamily="2" charset="2"/>
              <a:buNone/>
            </a:pPr>
            <a:r>
              <a:rPr lang="en-US" altLang="zh-CN" sz="2400" b="1" smtClean="0"/>
              <a:t>              </a:t>
            </a:r>
            <a:r>
              <a:rPr lang="zh-CN" altLang="en-US" sz="2400" b="1" smtClean="0"/>
              <a:t>借：主营业务成本                     </a:t>
            </a:r>
            <a:r>
              <a:rPr lang="en-US" altLang="zh-CN" sz="2400" b="1" smtClean="0"/>
              <a:t>100000</a:t>
            </a:r>
          </a:p>
          <a:p>
            <a:pPr marL="0" indent="0" eaLnBrk="1" hangingPunct="1">
              <a:buFont typeface="Wingdings" pitchFamily="2" charset="2"/>
              <a:buNone/>
            </a:pPr>
            <a:r>
              <a:rPr lang="en-US" altLang="zh-CN" sz="2400" b="1" smtClean="0"/>
              <a:t>                   </a:t>
            </a:r>
            <a:r>
              <a:rPr lang="zh-CN" altLang="en-US" sz="2400" b="1" smtClean="0"/>
              <a:t>贷：应付职工薪酬                     </a:t>
            </a:r>
            <a:r>
              <a:rPr lang="en-US" altLang="zh-CN" sz="2400" b="1" smtClean="0"/>
              <a:t>100000</a:t>
            </a:r>
          </a:p>
          <a:p>
            <a:pPr marL="0" indent="0" eaLnBrk="1" hangingPunct="1">
              <a:buFont typeface="Wingdings" pitchFamily="2" charset="2"/>
              <a:buNone/>
            </a:pPr>
            <a:r>
              <a:rPr lang="en-US" altLang="zh-CN" sz="2400" b="1" smtClean="0"/>
              <a:t>     </a:t>
            </a:r>
            <a:r>
              <a:rPr lang="zh-CN" altLang="en-US" sz="2400" b="1" smtClean="0"/>
              <a:t>（</a:t>
            </a:r>
            <a:r>
              <a:rPr lang="en-US" altLang="zh-CN" sz="2400" b="1" smtClean="0"/>
              <a:t>2</a:t>
            </a:r>
            <a:r>
              <a:rPr lang="zh-CN" altLang="en-US" sz="2400" b="1" smtClean="0"/>
              <a:t>）若于当年</a:t>
            </a:r>
            <a:r>
              <a:rPr lang="en-US" altLang="zh-CN" sz="2400" b="1" smtClean="0"/>
              <a:t>9</a:t>
            </a:r>
            <a:r>
              <a:rPr lang="zh-CN" altLang="en-US" sz="2400" b="1" smtClean="0"/>
              <a:t>月</a:t>
            </a:r>
            <a:r>
              <a:rPr lang="en-US" altLang="zh-CN" sz="2400" b="1" smtClean="0"/>
              <a:t>10</a:t>
            </a:r>
            <a:r>
              <a:rPr lang="zh-CN" altLang="en-US" sz="2400" b="1" smtClean="0"/>
              <a:t>日完工，完成时：</a:t>
            </a:r>
            <a:endParaRPr lang="en-US" altLang="zh-CN" sz="2400" b="1" smtClean="0"/>
          </a:p>
          <a:p>
            <a:pPr marL="0" indent="0" eaLnBrk="1" hangingPunct="1">
              <a:buFont typeface="Wingdings" pitchFamily="2" charset="2"/>
              <a:buNone/>
            </a:pPr>
            <a:r>
              <a:rPr lang="en-US" altLang="zh-CN" sz="2400" b="1" smtClean="0"/>
              <a:t>               7</a:t>
            </a:r>
            <a:r>
              <a:rPr lang="zh-CN" altLang="en-US" sz="2400" b="1" smtClean="0"/>
              <a:t>月</a:t>
            </a:r>
            <a:r>
              <a:rPr lang="en-US" altLang="zh-CN" sz="2400" b="1" smtClean="0"/>
              <a:t>3</a:t>
            </a:r>
            <a:r>
              <a:rPr lang="zh-CN" altLang="en-US" sz="2400" b="1" smtClean="0"/>
              <a:t>日</a:t>
            </a:r>
            <a:r>
              <a:rPr lang="en-US" altLang="zh-CN" sz="2400" b="1" smtClean="0"/>
              <a:t>~9</a:t>
            </a:r>
            <a:r>
              <a:rPr lang="zh-CN" altLang="en-US" sz="2400" b="1" smtClean="0"/>
              <a:t>月</a:t>
            </a:r>
            <a:r>
              <a:rPr lang="en-US" altLang="zh-CN" sz="2400" b="1" smtClean="0"/>
              <a:t>10</a:t>
            </a:r>
            <a:r>
              <a:rPr lang="zh-CN" altLang="en-US" sz="2400" b="1" smtClean="0"/>
              <a:t>日发生的成本：</a:t>
            </a:r>
            <a:endParaRPr lang="en-US" altLang="zh-CN" sz="2400" b="1" smtClean="0"/>
          </a:p>
          <a:p>
            <a:pPr marL="0" indent="0" eaLnBrk="1" hangingPunct="1">
              <a:buFont typeface="Wingdings" pitchFamily="2" charset="2"/>
              <a:buNone/>
            </a:pPr>
            <a:r>
              <a:rPr lang="en-US" altLang="zh-CN" sz="2400" b="1" smtClean="0"/>
              <a:t>               </a:t>
            </a:r>
            <a:r>
              <a:rPr lang="zh-CN" altLang="en-US" sz="2400" b="1" smtClean="0"/>
              <a:t>借：劳务成本                           </a:t>
            </a:r>
            <a:r>
              <a:rPr lang="en-US" altLang="zh-CN" sz="2400" b="1" smtClean="0"/>
              <a:t>100000</a:t>
            </a:r>
          </a:p>
          <a:p>
            <a:pPr marL="0" indent="0" eaLnBrk="1" hangingPunct="1">
              <a:buFont typeface="Wingdings" pitchFamily="2" charset="2"/>
              <a:buNone/>
            </a:pPr>
            <a:r>
              <a:rPr lang="en-US" altLang="zh-CN" sz="2400" b="1" smtClean="0"/>
              <a:t>                    </a:t>
            </a:r>
            <a:r>
              <a:rPr lang="zh-CN" altLang="en-US" sz="2400" b="1" smtClean="0"/>
              <a:t>贷：应付职工薪酬                     </a:t>
            </a:r>
            <a:r>
              <a:rPr lang="en-US" altLang="zh-CN" sz="2400" b="1" smtClean="0"/>
              <a:t>100000</a:t>
            </a:r>
          </a:p>
          <a:p>
            <a:pPr marL="0" indent="0" eaLnBrk="1" hangingPunct="1">
              <a:buFont typeface="Wingdings" pitchFamily="2" charset="2"/>
              <a:buNone/>
            </a:pPr>
            <a:r>
              <a:rPr lang="en-US" altLang="zh-CN" sz="2400" b="1" smtClean="0"/>
              <a:t>     </a:t>
            </a:r>
            <a:endParaRPr lang="zh-CN" altLang="en-US" sz="2400" b="1" smtClean="0"/>
          </a:p>
        </p:txBody>
      </p:sp>
      <p:sp>
        <p:nvSpPr>
          <p:cNvPr id="2" name="矩形 1"/>
          <p:cNvSpPr/>
          <p:nvPr/>
        </p:nvSpPr>
        <p:spPr>
          <a:xfrm>
            <a:off x="107950" y="692150"/>
            <a:ext cx="8208963"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Tree>
  </p:cSld>
  <p:clrMapOvr>
    <a:masterClrMapping/>
  </p:clrMapOvr>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6D4860C5-9D8A-4492-A7BD-99B105A89D2E}" type="slidenum">
              <a:rPr lang="en-US" altLang="zh-CN" sz="1400">
                <a:solidFill>
                  <a:srgbClr val="007A77"/>
                </a:solidFill>
              </a:rPr>
              <a:pPr algn="r" eaLnBrk="1" hangingPunct="1">
                <a:spcBef>
                  <a:spcPct val="0"/>
                </a:spcBef>
                <a:buClrTx/>
                <a:buSzTx/>
                <a:buFontTx/>
                <a:buNone/>
              </a:pPr>
              <a:t>215</a:t>
            </a:fld>
            <a:endParaRPr lang="en-US" altLang="zh-CN" sz="1400">
              <a:solidFill>
                <a:srgbClr val="007A77"/>
              </a:solidFill>
            </a:endParaRPr>
          </a:p>
        </p:txBody>
      </p:sp>
      <p:sp>
        <p:nvSpPr>
          <p:cNvPr id="223235"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r>
              <a:rPr lang="en-US" altLang="zh-CN" sz="2400" b="1" smtClean="0"/>
              <a:t> </a:t>
            </a:r>
          </a:p>
          <a:p>
            <a:pPr marL="0" indent="0" eaLnBrk="1" hangingPunct="1">
              <a:buFont typeface="Wingdings" pitchFamily="2" charset="2"/>
              <a:buNone/>
            </a:pPr>
            <a:r>
              <a:rPr lang="en-US" altLang="zh-CN" sz="2400" b="1" smtClean="0"/>
              <a:t>     9</a:t>
            </a:r>
            <a:r>
              <a:rPr lang="zh-CN" altLang="en-US" sz="2400" b="1" smtClean="0"/>
              <a:t>月</a:t>
            </a:r>
            <a:r>
              <a:rPr lang="en-US" altLang="zh-CN" sz="2400" b="1" smtClean="0"/>
              <a:t>10</a:t>
            </a:r>
            <a:r>
              <a:rPr lang="zh-CN" altLang="en-US" sz="2400" b="1" smtClean="0"/>
              <a:t>日完工时确认收入结转成本：</a:t>
            </a:r>
            <a:endParaRPr lang="en-US" altLang="zh-CN" sz="2400" b="1" smtClean="0"/>
          </a:p>
          <a:p>
            <a:pPr marL="0" indent="0" eaLnBrk="1" hangingPunct="1">
              <a:buFont typeface="Wingdings" pitchFamily="2" charset="2"/>
              <a:buNone/>
            </a:pPr>
            <a:r>
              <a:rPr lang="zh-CN" altLang="en-US" sz="2400" b="1" smtClean="0"/>
              <a:t>         借：应收账款（或银行存款）       </a:t>
            </a:r>
            <a:r>
              <a:rPr lang="en-US" altLang="zh-CN" sz="2400" b="1" smtClean="0"/>
              <a:t>150000</a:t>
            </a:r>
          </a:p>
          <a:p>
            <a:pPr marL="0" indent="0" eaLnBrk="1" hangingPunct="1">
              <a:buFont typeface="Wingdings" pitchFamily="2" charset="2"/>
              <a:buNone/>
            </a:pPr>
            <a:r>
              <a:rPr lang="zh-CN" altLang="en-US" sz="2400" b="1" smtClean="0"/>
              <a:t>           贷：主营业务收入                             </a:t>
            </a:r>
            <a:r>
              <a:rPr lang="en-US" altLang="zh-CN" sz="2400" b="1" smtClean="0"/>
              <a:t>150000</a:t>
            </a:r>
          </a:p>
          <a:p>
            <a:pPr marL="0" indent="0" eaLnBrk="1" hangingPunct="1">
              <a:buFont typeface="Wingdings" pitchFamily="2" charset="2"/>
              <a:buNone/>
            </a:pPr>
            <a:r>
              <a:rPr lang="en-US" altLang="zh-CN" sz="2400" b="1" smtClean="0"/>
              <a:t>          </a:t>
            </a:r>
            <a:r>
              <a:rPr lang="zh-CN" altLang="en-US" sz="2400" b="1" smtClean="0"/>
              <a:t>借：主营业务成本                         </a:t>
            </a:r>
            <a:r>
              <a:rPr lang="en-US" altLang="zh-CN" sz="2400" b="1" smtClean="0"/>
              <a:t>100000</a:t>
            </a:r>
          </a:p>
          <a:p>
            <a:pPr marL="0" indent="0" eaLnBrk="1" hangingPunct="1">
              <a:buFont typeface="Wingdings" pitchFamily="2" charset="2"/>
              <a:buNone/>
            </a:pPr>
            <a:r>
              <a:rPr lang="zh-CN" altLang="en-US" sz="2400" b="1" smtClean="0"/>
              <a:t>             贷：劳务成本                                   </a:t>
            </a:r>
            <a:r>
              <a:rPr lang="en-US" altLang="zh-CN" sz="2400" b="1" smtClean="0"/>
              <a:t>100000</a:t>
            </a:r>
            <a:endParaRPr lang="zh-CN" altLang="en-US" sz="2400"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Tree>
  </p:cSld>
  <p:clrMapOvr>
    <a:masterClrMapping/>
  </p:clrMapOvr>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CA237DB2-C1DF-4CD4-AA61-08A2C7F7BA57}" type="slidenum">
              <a:rPr lang="en-US" altLang="zh-CN" sz="1400">
                <a:solidFill>
                  <a:srgbClr val="007A77"/>
                </a:solidFill>
              </a:rPr>
              <a:pPr algn="r" eaLnBrk="1" hangingPunct="1">
                <a:spcBef>
                  <a:spcPct val="0"/>
                </a:spcBef>
                <a:buClrTx/>
                <a:buSzTx/>
                <a:buFontTx/>
                <a:buNone/>
              </a:pPr>
              <a:t>216</a:t>
            </a:fld>
            <a:endParaRPr lang="en-US" altLang="zh-CN" sz="1400">
              <a:solidFill>
                <a:srgbClr val="007A77"/>
              </a:solidFill>
            </a:endParaRPr>
          </a:p>
        </p:txBody>
      </p:sp>
      <p:sp>
        <p:nvSpPr>
          <p:cNvPr id="224259"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611188" y="692150"/>
            <a:ext cx="8064500" cy="5735638"/>
          </a:xfrm>
          <a:prstGeom prst="rect">
            <a:avLst/>
          </a:prstGeom>
        </p:spPr>
        <p:txBody>
          <a:bodyPr>
            <a:spAutoFit/>
          </a:bodyPr>
          <a:lstStyle/>
          <a:p>
            <a:pPr>
              <a:lnSpc>
                <a:spcPct val="115000"/>
              </a:lnSpc>
              <a:spcBef>
                <a:spcPct val="20000"/>
              </a:spcBef>
              <a:buClr>
                <a:srgbClr val="CC0000"/>
              </a:buClr>
              <a:defRPr/>
            </a:pPr>
            <a:r>
              <a:rPr lang="zh-CN" altLang="en-US" sz="2800" b="1" kern="0" dirty="0">
                <a:latin typeface="+mn-ea"/>
                <a:ea typeface="+mn-ea"/>
              </a:rPr>
              <a:t>完工百分比法  </a:t>
            </a:r>
          </a:p>
          <a:p>
            <a:pPr>
              <a:lnSpc>
                <a:spcPct val="115000"/>
              </a:lnSpc>
              <a:spcBef>
                <a:spcPct val="20000"/>
              </a:spcBef>
              <a:buClr>
                <a:srgbClr val="CC0000"/>
              </a:buClr>
              <a:defRPr/>
            </a:pPr>
            <a:r>
              <a:rPr lang="zh-CN" altLang="en-US" sz="2400" b="1" kern="0" dirty="0">
                <a:latin typeface="+mn-ea"/>
                <a:ea typeface="+mn-ea"/>
              </a:rPr>
              <a:t>    按照提供劳务交易的完工进度确认收入与费用的方法。</a:t>
            </a:r>
            <a:endParaRPr lang="en-US" altLang="zh-CN" sz="2400" b="1" kern="0" dirty="0">
              <a:latin typeface="+mn-ea"/>
              <a:ea typeface="+mn-ea"/>
            </a:endParaRPr>
          </a:p>
          <a:p>
            <a:pPr>
              <a:lnSpc>
                <a:spcPct val="115000"/>
              </a:lnSpc>
              <a:spcBef>
                <a:spcPct val="20000"/>
              </a:spcBef>
              <a:buClr>
                <a:srgbClr val="CC0000"/>
              </a:buClr>
              <a:defRPr/>
            </a:pPr>
            <a:r>
              <a:rPr lang="zh-CN" altLang="en-US" sz="2400" b="1" kern="0" dirty="0">
                <a:latin typeface="+mn-ea"/>
                <a:ea typeface="+mn-ea"/>
              </a:rPr>
              <a:t>    时点：在年度资产负债表日</a:t>
            </a:r>
          </a:p>
          <a:p>
            <a:pPr>
              <a:lnSpc>
                <a:spcPct val="115000"/>
              </a:lnSpc>
              <a:spcBef>
                <a:spcPct val="20000"/>
              </a:spcBef>
              <a:buClr>
                <a:srgbClr val="CC0000"/>
              </a:buClr>
              <a:defRPr/>
            </a:pPr>
            <a:r>
              <a:rPr lang="zh-CN" altLang="en-US" sz="2400" b="1" kern="0" dirty="0">
                <a:latin typeface="+mn-ea"/>
                <a:ea typeface="+mn-ea"/>
              </a:rPr>
              <a:t>    金额：按照提供劳务收入（成本）总额乘以完工进度扣除以前会计年度累计已确认提供劳务收入（成本）后的金额，确认本年度提供劳务收入（成本）</a:t>
            </a:r>
            <a:endParaRPr lang="en-US" altLang="zh-CN" sz="2400" b="1" kern="0" dirty="0">
              <a:latin typeface="+mn-ea"/>
              <a:ea typeface="+mn-ea"/>
            </a:endParaRPr>
          </a:p>
          <a:p>
            <a:pPr>
              <a:lnSpc>
                <a:spcPct val="115000"/>
              </a:lnSpc>
              <a:spcBef>
                <a:spcPct val="20000"/>
              </a:spcBef>
              <a:buClr>
                <a:srgbClr val="CC0000"/>
              </a:buClr>
              <a:defRPr/>
            </a:pPr>
            <a:endParaRPr lang="zh-CN" altLang="en-US" sz="1100" b="1" kern="0" dirty="0">
              <a:latin typeface="+mn-ea"/>
              <a:ea typeface="+mn-ea"/>
            </a:endParaRPr>
          </a:p>
          <a:p>
            <a:pPr>
              <a:lnSpc>
                <a:spcPct val="115000"/>
              </a:lnSpc>
              <a:spcBef>
                <a:spcPct val="20000"/>
              </a:spcBef>
              <a:buClr>
                <a:srgbClr val="CC0000"/>
              </a:buClr>
              <a:defRPr/>
            </a:pPr>
            <a:r>
              <a:rPr lang="zh-CN" altLang="en-US" sz="2400" b="1" kern="0" dirty="0">
                <a:latin typeface="+mn-ea"/>
                <a:ea typeface="+mn-ea"/>
              </a:rPr>
              <a:t>本年应确认的劳务收入 </a:t>
            </a:r>
            <a:r>
              <a:rPr lang="en-US" altLang="zh-CN" sz="2400" b="1" kern="0" dirty="0">
                <a:latin typeface="+mn-ea"/>
                <a:ea typeface="+mn-ea"/>
              </a:rPr>
              <a:t>=</a:t>
            </a:r>
            <a:r>
              <a:rPr lang="zh-CN" altLang="en-US" sz="2400" b="1" kern="0" dirty="0">
                <a:latin typeface="+mn-ea"/>
                <a:ea typeface="+mn-ea"/>
              </a:rPr>
              <a:t>劳务收入总额</a:t>
            </a:r>
            <a:r>
              <a:rPr lang="en-US" altLang="zh-CN" sz="2400" b="1" kern="0" dirty="0">
                <a:latin typeface="+mn-ea"/>
                <a:ea typeface="+mn-ea"/>
              </a:rPr>
              <a:t>×</a:t>
            </a:r>
            <a:r>
              <a:rPr lang="zh-CN" altLang="en-US" sz="2400" b="1" kern="0" dirty="0">
                <a:latin typeface="+mn-ea"/>
                <a:ea typeface="+mn-ea"/>
              </a:rPr>
              <a:t>截至本年末劳务的完工程度</a:t>
            </a:r>
            <a:r>
              <a:rPr lang="en-US" altLang="zh-CN" sz="2400" b="1" kern="0" dirty="0">
                <a:latin typeface="+mn-ea"/>
                <a:ea typeface="+mn-ea"/>
              </a:rPr>
              <a:t>-</a:t>
            </a:r>
            <a:r>
              <a:rPr lang="zh-CN" altLang="en-US" sz="2400" b="1" kern="0" dirty="0">
                <a:latin typeface="+mn-ea"/>
                <a:ea typeface="+mn-ea"/>
              </a:rPr>
              <a:t>以前年度已确认的提供劳务收入累计金额</a:t>
            </a:r>
            <a:endParaRPr lang="en-US" altLang="zh-CN" sz="2400" b="1" kern="0" dirty="0">
              <a:latin typeface="+mn-ea"/>
              <a:ea typeface="+mn-ea"/>
            </a:endParaRPr>
          </a:p>
          <a:p>
            <a:pPr>
              <a:lnSpc>
                <a:spcPct val="115000"/>
              </a:lnSpc>
              <a:spcBef>
                <a:spcPct val="20000"/>
              </a:spcBef>
              <a:buClr>
                <a:srgbClr val="CC0000"/>
              </a:buClr>
              <a:defRPr/>
            </a:pPr>
            <a:endParaRPr lang="en-US" altLang="zh-CN" sz="1100" b="1" kern="0" dirty="0">
              <a:latin typeface="+mn-ea"/>
              <a:ea typeface="+mn-ea"/>
            </a:endParaRPr>
          </a:p>
          <a:p>
            <a:pPr>
              <a:lnSpc>
                <a:spcPct val="115000"/>
              </a:lnSpc>
              <a:spcBef>
                <a:spcPct val="20000"/>
              </a:spcBef>
              <a:buClr>
                <a:srgbClr val="CC0000"/>
              </a:buClr>
              <a:defRPr/>
            </a:pPr>
            <a:r>
              <a:rPr lang="zh-CN" altLang="en-US" sz="2400" b="1" kern="0" dirty="0">
                <a:solidFill>
                  <a:srgbClr val="007A77"/>
                </a:solidFill>
                <a:latin typeface="宋体"/>
                <a:ea typeface="+mn-ea"/>
              </a:rPr>
              <a:t>本年应确认的劳务成本 </a:t>
            </a:r>
            <a:r>
              <a:rPr lang="en-US" altLang="zh-CN" sz="2400" b="1" kern="0" dirty="0">
                <a:solidFill>
                  <a:srgbClr val="007A77"/>
                </a:solidFill>
                <a:latin typeface="宋体"/>
                <a:ea typeface="+mn-ea"/>
              </a:rPr>
              <a:t>=</a:t>
            </a:r>
            <a:r>
              <a:rPr lang="zh-CN" altLang="en-US" sz="2400" b="1" kern="0" dirty="0">
                <a:solidFill>
                  <a:srgbClr val="007A77"/>
                </a:solidFill>
                <a:latin typeface="宋体"/>
                <a:ea typeface="+mn-ea"/>
              </a:rPr>
              <a:t>劳务成本总额</a:t>
            </a:r>
            <a:r>
              <a:rPr lang="en-US" altLang="zh-CN" sz="2400" b="1" kern="0" dirty="0">
                <a:solidFill>
                  <a:srgbClr val="007A77"/>
                </a:solidFill>
                <a:latin typeface="宋体"/>
                <a:ea typeface="+mn-ea"/>
              </a:rPr>
              <a:t>×</a:t>
            </a:r>
            <a:r>
              <a:rPr lang="zh-CN" altLang="en-US" sz="2400" b="1" kern="0" dirty="0">
                <a:solidFill>
                  <a:srgbClr val="007A77"/>
                </a:solidFill>
                <a:latin typeface="宋体"/>
                <a:ea typeface="+mn-ea"/>
              </a:rPr>
              <a:t>截至本年末劳务的完工程度</a:t>
            </a:r>
            <a:r>
              <a:rPr lang="en-US" altLang="zh-CN" sz="2400" b="1" kern="0" dirty="0">
                <a:solidFill>
                  <a:srgbClr val="007A77"/>
                </a:solidFill>
                <a:latin typeface="宋体"/>
                <a:ea typeface="+mn-ea"/>
              </a:rPr>
              <a:t>-</a:t>
            </a:r>
            <a:r>
              <a:rPr lang="zh-CN" altLang="en-US" sz="2400" b="1" kern="0" dirty="0">
                <a:solidFill>
                  <a:srgbClr val="007A77"/>
                </a:solidFill>
                <a:latin typeface="宋体"/>
                <a:ea typeface="+mn-ea"/>
              </a:rPr>
              <a:t>以前年度已确认的提供劳务成本累计金额</a:t>
            </a:r>
          </a:p>
          <a:p>
            <a:pPr>
              <a:lnSpc>
                <a:spcPct val="115000"/>
              </a:lnSpc>
              <a:spcBef>
                <a:spcPct val="20000"/>
              </a:spcBef>
              <a:buClr>
                <a:srgbClr val="CC0000"/>
              </a:buClr>
              <a:defRPr/>
            </a:pPr>
            <a:endParaRPr lang="zh-CN" altLang="en-US" sz="2400" b="1" kern="0" dirty="0">
              <a:latin typeface="+mn-ea"/>
              <a:ea typeface="+mn-ea"/>
            </a:endParaRPr>
          </a:p>
        </p:txBody>
      </p:sp>
    </p:spTree>
  </p:cSld>
  <p:clrMapOvr>
    <a:masterClrMapping/>
  </p:clrMapOvr>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AC1B1388-670F-4DE2-9DD8-227E9E7DB544}" type="slidenum">
              <a:rPr lang="en-US" altLang="zh-CN" sz="1400">
                <a:solidFill>
                  <a:srgbClr val="007A77"/>
                </a:solidFill>
              </a:rPr>
              <a:pPr algn="r" eaLnBrk="1" hangingPunct="1">
                <a:spcBef>
                  <a:spcPct val="0"/>
                </a:spcBef>
                <a:buClrTx/>
                <a:buSzTx/>
                <a:buFontTx/>
                <a:buNone/>
              </a:pPr>
              <a:t>217</a:t>
            </a:fld>
            <a:endParaRPr lang="en-US" altLang="zh-CN" sz="1400">
              <a:solidFill>
                <a:srgbClr val="007A77"/>
              </a:solidFill>
            </a:endParaRPr>
          </a:p>
        </p:txBody>
      </p:sp>
      <p:sp>
        <p:nvSpPr>
          <p:cNvPr id="225283"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r>
              <a:rPr lang="zh-CN" altLang="en-US" sz="2400" b="1" smtClean="0"/>
              <a:t>例：咨询公司</a:t>
            </a:r>
            <a:r>
              <a:rPr lang="en-US" altLang="zh-CN" sz="2400" b="1" smtClean="0"/>
              <a:t>A</a:t>
            </a:r>
            <a:r>
              <a:rPr lang="zh-CN" altLang="en-US" sz="2400" b="1" smtClean="0"/>
              <a:t>为小企业，于</a:t>
            </a:r>
            <a:r>
              <a:rPr lang="en-US" altLang="zh-CN" sz="2400" b="1" smtClean="0"/>
              <a:t>2010</a:t>
            </a:r>
            <a:r>
              <a:rPr lang="zh-CN" altLang="en-US" sz="2400" b="1" smtClean="0"/>
              <a:t>年</a:t>
            </a:r>
            <a:r>
              <a:rPr lang="en-US" altLang="zh-CN" sz="2400" b="1" smtClean="0"/>
              <a:t>7</a:t>
            </a:r>
            <a:r>
              <a:rPr lang="zh-CN" altLang="en-US" sz="2400" b="1" smtClean="0"/>
              <a:t>月</a:t>
            </a:r>
            <a:r>
              <a:rPr lang="en-US" altLang="zh-CN" sz="2400" b="1" smtClean="0"/>
              <a:t>1</a:t>
            </a:r>
            <a:r>
              <a:rPr lang="zh-CN" altLang="en-US" sz="2400" b="1" smtClean="0"/>
              <a:t>日与与客户签订一项咨询合同。合同规定，咨询期为两年，咨询费为</a:t>
            </a:r>
            <a:r>
              <a:rPr lang="en-US" altLang="zh-CN" sz="2400" b="1" smtClean="0"/>
              <a:t>120</a:t>
            </a:r>
            <a:r>
              <a:rPr lang="zh-CN" altLang="en-US" sz="2400" b="1" smtClean="0"/>
              <a:t>万元，客户分三次等额支付，第一次在项目开始时支付，第二次在项目中期支付，第三次在项目结束时支付。估计总成本为</a:t>
            </a:r>
            <a:r>
              <a:rPr lang="en-US" altLang="zh-CN" sz="2400" b="1" smtClean="0"/>
              <a:t>80</a:t>
            </a:r>
            <a:r>
              <a:rPr lang="zh-CN" altLang="en-US" sz="2400" b="1" smtClean="0"/>
              <a:t>万元（假定均为咨询人员工资），其中</a:t>
            </a:r>
            <a:r>
              <a:rPr lang="en-US" altLang="zh-CN" sz="2400" b="1" smtClean="0"/>
              <a:t>2010</a:t>
            </a:r>
            <a:r>
              <a:rPr lang="zh-CN" altLang="en-US" sz="2400" b="1" smtClean="0"/>
              <a:t>年发生成本</a:t>
            </a:r>
            <a:r>
              <a:rPr lang="en-US" altLang="zh-CN" sz="2400" b="1" smtClean="0"/>
              <a:t>19</a:t>
            </a:r>
            <a:r>
              <a:rPr lang="zh-CN" altLang="en-US" sz="2400" b="1" smtClean="0"/>
              <a:t>万元，</a:t>
            </a:r>
            <a:r>
              <a:rPr lang="en-US" altLang="zh-CN" sz="2400" b="1" smtClean="0"/>
              <a:t>2011</a:t>
            </a:r>
            <a:r>
              <a:rPr lang="zh-CN" altLang="en-US" sz="2400" b="1" smtClean="0"/>
              <a:t>年发生成本</a:t>
            </a:r>
            <a:r>
              <a:rPr lang="en-US" altLang="zh-CN" sz="2400" b="1" smtClean="0"/>
              <a:t>40</a:t>
            </a:r>
            <a:r>
              <a:rPr lang="zh-CN" altLang="en-US" sz="2400" b="1" smtClean="0"/>
              <a:t>万元，</a:t>
            </a:r>
            <a:r>
              <a:rPr lang="en-US" altLang="zh-CN" sz="2400" b="1" smtClean="0"/>
              <a:t>2012</a:t>
            </a:r>
            <a:r>
              <a:rPr lang="zh-CN" altLang="en-US" sz="2400" b="1" smtClean="0"/>
              <a:t>年发生成本</a:t>
            </a:r>
            <a:r>
              <a:rPr lang="en-US" altLang="zh-CN" sz="2400" b="1" smtClean="0"/>
              <a:t>21</a:t>
            </a:r>
            <a:r>
              <a:rPr lang="zh-CN" altLang="en-US" sz="2400" b="1" smtClean="0"/>
              <a:t>万元。假定成本估计准确，咨询费能可靠收回，该咨询公司按照时间比例确定该项劳务的完成程度。</a:t>
            </a:r>
            <a:r>
              <a:rPr lang="en-US" altLang="zh-CN" sz="2400" b="1" smtClean="0"/>
              <a:t>A</a:t>
            </a:r>
            <a:r>
              <a:rPr lang="zh-CN" altLang="en-US" sz="2400" b="1" smtClean="0"/>
              <a:t>公司应作如下会计处理：</a:t>
            </a:r>
            <a:endParaRPr lang="en-US" altLang="zh-CN" sz="2400" b="1" smtClean="0"/>
          </a:p>
          <a:p>
            <a:pPr marL="0" indent="0" eaLnBrk="1" hangingPunct="1">
              <a:buFont typeface="Wingdings" pitchFamily="2" charset="2"/>
              <a:buNone/>
            </a:pPr>
            <a:r>
              <a:rPr lang="en-US" altLang="zh-CN" sz="2400" b="1" smtClean="0"/>
              <a:t>    </a:t>
            </a:r>
            <a:r>
              <a:rPr lang="zh-CN" altLang="en-US" sz="2400" b="1" smtClean="0"/>
              <a:t>（</a:t>
            </a:r>
            <a:r>
              <a:rPr lang="en-US" altLang="zh-CN" sz="2400" b="1" smtClean="0"/>
              <a:t>1</a:t>
            </a:r>
            <a:r>
              <a:rPr lang="zh-CN" altLang="en-US" sz="2400" b="1" smtClean="0"/>
              <a:t>）</a:t>
            </a:r>
            <a:r>
              <a:rPr lang="en-US" altLang="zh-CN" sz="2400" b="1" smtClean="0"/>
              <a:t>2010</a:t>
            </a:r>
            <a:r>
              <a:rPr lang="zh-CN" altLang="en-US" sz="2400" b="1" smtClean="0"/>
              <a:t>年实际发生成本时：</a:t>
            </a:r>
            <a:endParaRPr lang="en-US" altLang="zh-CN" sz="2400" b="1" smtClean="0"/>
          </a:p>
          <a:p>
            <a:pPr marL="0" indent="0" eaLnBrk="1" hangingPunct="1">
              <a:buFont typeface="Wingdings" pitchFamily="2" charset="2"/>
              <a:buNone/>
            </a:pPr>
            <a:r>
              <a:rPr lang="en-US" altLang="zh-CN" sz="2400" b="1" smtClean="0"/>
              <a:t>              </a:t>
            </a:r>
            <a:r>
              <a:rPr lang="zh-CN" altLang="en-US" sz="2400" b="1" smtClean="0"/>
              <a:t>借：劳务成本                      </a:t>
            </a:r>
            <a:r>
              <a:rPr lang="en-US" altLang="zh-CN" sz="2400" b="1" smtClean="0"/>
              <a:t>19</a:t>
            </a:r>
          </a:p>
          <a:p>
            <a:pPr marL="0" indent="0" eaLnBrk="1" hangingPunct="1">
              <a:buFont typeface="Wingdings" pitchFamily="2" charset="2"/>
              <a:buNone/>
            </a:pPr>
            <a:r>
              <a:rPr lang="en-US" altLang="zh-CN" sz="2400" b="1" smtClean="0"/>
              <a:t>                  </a:t>
            </a:r>
            <a:r>
              <a:rPr lang="zh-CN" altLang="en-US" sz="2400" b="1" smtClean="0"/>
              <a:t>贷：应付职工薪酬               </a:t>
            </a:r>
            <a:r>
              <a:rPr lang="en-US" altLang="zh-CN" sz="2400" b="1" smtClean="0"/>
              <a:t>19</a:t>
            </a:r>
          </a:p>
          <a:p>
            <a:pPr marL="0" indent="0" eaLnBrk="1" hangingPunct="1">
              <a:buFont typeface="Wingdings" pitchFamily="2" charset="2"/>
              <a:buNone/>
            </a:pPr>
            <a:r>
              <a:rPr lang="en-US" altLang="zh-CN" sz="2400" b="1" smtClean="0"/>
              <a:t>     </a:t>
            </a:r>
            <a:r>
              <a:rPr lang="zh-CN" altLang="en-US" sz="2400" b="1" smtClean="0"/>
              <a:t>（</a:t>
            </a:r>
            <a:r>
              <a:rPr lang="en-US" altLang="zh-CN" sz="2400" b="1" smtClean="0"/>
              <a:t>2</a:t>
            </a:r>
            <a:r>
              <a:rPr lang="zh-CN" altLang="en-US" sz="2400" b="1" smtClean="0"/>
              <a:t>）</a:t>
            </a:r>
            <a:r>
              <a:rPr lang="en-US" altLang="zh-CN" sz="2400" b="1" smtClean="0"/>
              <a:t>2010</a:t>
            </a:r>
            <a:r>
              <a:rPr lang="zh-CN" altLang="en-US" sz="2400" b="1" smtClean="0"/>
              <a:t>年预收账款时：</a:t>
            </a:r>
            <a:endParaRPr lang="en-US" altLang="zh-CN" sz="2400" b="1" smtClean="0"/>
          </a:p>
          <a:p>
            <a:pPr marL="0" indent="0" eaLnBrk="1" hangingPunct="1">
              <a:buFont typeface="Wingdings" pitchFamily="2" charset="2"/>
              <a:buNone/>
            </a:pPr>
            <a:r>
              <a:rPr lang="en-US" altLang="zh-CN" sz="2400" b="1" smtClean="0"/>
              <a:t>              </a:t>
            </a:r>
            <a:r>
              <a:rPr lang="zh-CN" altLang="en-US" sz="2400" b="1" smtClean="0"/>
              <a:t>借：银行存款                       </a:t>
            </a:r>
            <a:r>
              <a:rPr lang="en-US" altLang="zh-CN" sz="2400" b="1" smtClean="0"/>
              <a:t>40</a:t>
            </a:r>
          </a:p>
          <a:p>
            <a:pPr marL="0" indent="0" eaLnBrk="1" hangingPunct="1">
              <a:buFont typeface="Wingdings" pitchFamily="2" charset="2"/>
              <a:buNone/>
            </a:pPr>
            <a:r>
              <a:rPr lang="en-US" altLang="zh-CN" sz="2400" b="1" smtClean="0"/>
              <a:t>                   </a:t>
            </a:r>
            <a:r>
              <a:rPr lang="zh-CN" altLang="en-US" sz="2400" b="1" smtClean="0"/>
              <a:t>贷：预收账款                      </a:t>
            </a:r>
            <a:r>
              <a:rPr lang="en-US" altLang="zh-CN" sz="2400" b="1" smtClean="0"/>
              <a:t>40</a:t>
            </a:r>
            <a:endParaRPr lang="zh-CN" altLang="en-US" sz="2400" b="1" smtClean="0"/>
          </a:p>
        </p:txBody>
      </p:sp>
      <p:sp>
        <p:nvSpPr>
          <p:cNvPr id="2" name="矩形 1"/>
          <p:cNvSpPr/>
          <p:nvPr/>
        </p:nvSpPr>
        <p:spPr>
          <a:xfrm>
            <a:off x="107950" y="692150"/>
            <a:ext cx="8208963"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Tree>
  </p:cSld>
  <p:clrMapOvr>
    <a:masterClrMapping/>
  </p:clrMapOvr>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F5D55A1E-7ADD-49D6-B60F-EA86717CEDA0}" type="slidenum">
              <a:rPr lang="en-US" altLang="zh-CN" sz="1400">
                <a:solidFill>
                  <a:srgbClr val="007A77"/>
                </a:solidFill>
              </a:rPr>
              <a:pPr algn="r" eaLnBrk="1" hangingPunct="1">
                <a:spcBef>
                  <a:spcPct val="0"/>
                </a:spcBef>
                <a:buClrTx/>
                <a:buSzTx/>
                <a:buFontTx/>
                <a:buNone/>
              </a:pPr>
              <a:t>218</a:t>
            </a:fld>
            <a:endParaRPr lang="en-US" altLang="zh-CN" sz="1400">
              <a:solidFill>
                <a:srgbClr val="007A77"/>
              </a:solidFill>
            </a:endParaRPr>
          </a:p>
        </p:txBody>
      </p:sp>
      <p:sp>
        <p:nvSpPr>
          <p:cNvPr id="77827" name="Rectangle 3"/>
          <p:cNvSpPr>
            <a:spLocks noGrp="1" noRot="1" noChangeAspect="1" noMove="1" noResize="1" noEditPoints="1" noAdjustHandles="1" noChangeArrowheads="1" noChangeShapeType="1" noTextEdit="1"/>
          </p:cNvSpPr>
          <p:nvPr>
            <p:ph type="body" idx="4294967295"/>
          </p:nvPr>
        </p:nvSpPr>
        <p:spPr>
          <a:xfrm>
            <a:off x="301625" y="692696"/>
            <a:ext cx="8540750" cy="5406479"/>
          </a:xfrm>
          <a:blipFill rotWithShape="1">
            <a:blip r:embed="rId2"/>
            <a:stretch>
              <a:fillRect l="-71"/>
            </a:stretch>
          </a:blipFill>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indent="0">
              <a:buFont typeface="Wingdings" pitchFamily="2" charset="2"/>
              <a:buNone/>
              <a:defRPr/>
            </a:pPr>
            <a:r>
              <a:rPr lang="zh-CN" altLang="en-US" dirty="0">
                <a:noFill/>
              </a:rPr>
              <a:t> </a:t>
            </a:r>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468313" y="4652963"/>
            <a:ext cx="7920037" cy="1347787"/>
          </a:xfrm>
          <a:prstGeom prst="rect">
            <a:avLst/>
          </a:prstGeom>
        </p:spPr>
        <p:txBody>
          <a:bodyPr>
            <a:spAutoFit/>
          </a:bodyPr>
          <a:lstStyle/>
          <a:p>
            <a:pPr>
              <a:spcBef>
                <a:spcPct val="20000"/>
              </a:spcBef>
              <a:buClr>
                <a:srgbClr val="DC5900"/>
              </a:buClr>
              <a:buSzPct val="75000"/>
              <a:defRPr/>
            </a:pPr>
            <a:r>
              <a:rPr lang="zh-CN" altLang="en-US" sz="2400" b="1" kern="0" dirty="0">
                <a:solidFill>
                  <a:srgbClr val="007A77"/>
                </a:solidFill>
                <a:latin typeface="+mn-lt"/>
                <a:ea typeface="+mn-ea"/>
              </a:rPr>
              <a:t>（</a:t>
            </a:r>
            <a:r>
              <a:rPr lang="en-US" altLang="zh-CN" sz="2400" b="1" kern="0" dirty="0">
                <a:solidFill>
                  <a:srgbClr val="007A77"/>
                </a:solidFill>
                <a:latin typeface="+mn-lt"/>
                <a:ea typeface="+mn-ea"/>
              </a:rPr>
              <a:t>4</a:t>
            </a:r>
            <a:r>
              <a:rPr lang="zh-CN" altLang="en-US" sz="2400" b="1" kern="0" dirty="0">
                <a:solidFill>
                  <a:srgbClr val="007A77"/>
                </a:solidFill>
                <a:latin typeface="+mn-lt"/>
                <a:ea typeface="+mn-ea"/>
              </a:rPr>
              <a:t>）</a:t>
            </a:r>
            <a:r>
              <a:rPr lang="en-US" altLang="zh-CN" sz="2400" b="1" kern="0" dirty="0">
                <a:solidFill>
                  <a:srgbClr val="007A77"/>
                </a:solidFill>
                <a:latin typeface="+mn-lt"/>
                <a:ea typeface="+mn-ea"/>
              </a:rPr>
              <a:t>2011</a:t>
            </a:r>
            <a:r>
              <a:rPr lang="zh-CN" altLang="en-US" sz="2400" b="1" kern="0" dirty="0">
                <a:solidFill>
                  <a:srgbClr val="007A77"/>
                </a:solidFill>
                <a:latin typeface="+mn-lt"/>
                <a:ea typeface="+mn-ea"/>
              </a:rPr>
              <a:t>年实际发生成本时：</a:t>
            </a:r>
            <a:endParaRPr lang="en-US" altLang="zh-CN" sz="2400" b="1" kern="0" dirty="0">
              <a:solidFill>
                <a:srgbClr val="007A77"/>
              </a:solidFill>
              <a:latin typeface="+mn-lt"/>
              <a:ea typeface="+mn-ea"/>
            </a:endParaRPr>
          </a:p>
          <a:p>
            <a:pPr>
              <a:spcBef>
                <a:spcPct val="20000"/>
              </a:spcBef>
              <a:buClr>
                <a:srgbClr val="DC5900"/>
              </a:buClr>
              <a:buSzPct val="75000"/>
              <a:defRPr/>
            </a:pPr>
            <a:r>
              <a:rPr lang="en-US" altLang="zh-CN" sz="2400" b="1" kern="0" dirty="0">
                <a:solidFill>
                  <a:srgbClr val="007A77"/>
                </a:solidFill>
                <a:latin typeface="+mn-lt"/>
                <a:ea typeface="+mn-ea"/>
              </a:rPr>
              <a:t>         </a:t>
            </a:r>
            <a:r>
              <a:rPr lang="zh-CN" altLang="en-US" sz="2400" b="1" kern="0" dirty="0">
                <a:solidFill>
                  <a:srgbClr val="007A77"/>
                </a:solidFill>
                <a:latin typeface="+mn-lt"/>
                <a:ea typeface="+mn-ea"/>
              </a:rPr>
              <a:t>借：劳务成本                      </a:t>
            </a:r>
            <a:r>
              <a:rPr lang="en-US" altLang="zh-CN" sz="2400" b="1" kern="0" dirty="0">
                <a:solidFill>
                  <a:srgbClr val="007A77"/>
                </a:solidFill>
                <a:latin typeface="+mn-lt"/>
                <a:ea typeface="+mn-ea"/>
              </a:rPr>
              <a:t>40</a:t>
            </a:r>
            <a:r>
              <a:rPr lang="zh-CN" altLang="en-US" sz="2400" b="1" kern="0" dirty="0">
                <a:solidFill>
                  <a:srgbClr val="007A77"/>
                </a:solidFill>
                <a:latin typeface="+mn-lt"/>
                <a:ea typeface="+mn-ea"/>
              </a:rPr>
              <a:t>万</a:t>
            </a:r>
            <a:endParaRPr lang="en-US" altLang="zh-CN" sz="2400" b="1" kern="0" dirty="0">
              <a:solidFill>
                <a:srgbClr val="007A77"/>
              </a:solidFill>
              <a:latin typeface="+mn-lt"/>
              <a:ea typeface="+mn-ea"/>
            </a:endParaRPr>
          </a:p>
          <a:p>
            <a:pPr>
              <a:spcBef>
                <a:spcPct val="20000"/>
              </a:spcBef>
              <a:buClr>
                <a:srgbClr val="DC5900"/>
              </a:buClr>
              <a:buSzPct val="75000"/>
              <a:defRPr/>
            </a:pPr>
            <a:r>
              <a:rPr lang="en-US" altLang="zh-CN" sz="2400" b="1" kern="0" dirty="0">
                <a:solidFill>
                  <a:srgbClr val="007A77"/>
                </a:solidFill>
                <a:latin typeface="+mn-lt"/>
                <a:ea typeface="+mn-ea"/>
              </a:rPr>
              <a:t>            </a:t>
            </a:r>
            <a:r>
              <a:rPr lang="zh-CN" altLang="en-US" sz="2400" b="1" kern="0" dirty="0">
                <a:solidFill>
                  <a:srgbClr val="007A77"/>
                </a:solidFill>
                <a:latin typeface="+mn-lt"/>
                <a:ea typeface="+mn-ea"/>
              </a:rPr>
              <a:t>贷：应付职工薪酬               </a:t>
            </a:r>
            <a:r>
              <a:rPr lang="en-US" altLang="zh-CN" sz="2400" b="1" kern="0" dirty="0">
                <a:solidFill>
                  <a:srgbClr val="007A77"/>
                </a:solidFill>
                <a:latin typeface="+mn-lt"/>
                <a:ea typeface="+mn-ea"/>
              </a:rPr>
              <a:t>40</a:t>
            </a:r>
            <a:r>
              <a:rPr lang="zh-CN" altLang="en-US" sz="2400" b="1" kern="0" dirty="0">
                <a:solidFill>
                  <a:srgbClr val="007A77"/>
                </a:solidFill>
                <a:latin typeface="+mn-lt"/>
                <a:ea typeface="+mn-ea"/>
              </a:rPr>
              <a:t>万</a:t>
            </a:r>
            <a:endParaRPr lang="en-US" altLang="zh-CN" sz="2400" b="1" kern="0" dirty="0">
              <a:solidFill>
                <a:srgbClr val="007A77"/>
              </a:solidFill>
              <a:latin typeface="+mn-lt"/>
              <a:ea typeface="+mn-ea"/>
            </a:endParaRPr>
          </a:p>
        </p:txBody>
      </p:sp>
    </p:spTree>
  </p:cSld>
  <p:clrMapOvr>
    <a:masterClrMapping/>
  </p:clrMapOvr>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D465A741-CB4E-4B92-8E4C-0D354D3F17B2}" type="slidenum">
              <a:rPr lang="en-US" altLang="zh-CN" sz="1400">
                <a:solidFill>
                  <a:srgbClr val="007A77"/>
                </a:solidFill>
              </a:rPr>
              <a:pPr algn="r" eaLnBrk="1" hangingPunct="1">
                <a:spcBef>
                  <a:spcPct val="0"/>
                </a:spcBef>
                <a:buClrTx/>
                <a:buSzTx/>
                <a:buFontTx/>
                <a:buNone/>
              </a:pPr>
              <a:t>219</a:t>
            </a:fld>
            <a:endParaRPr lang="en-US" altLang="zh-CN" sz="1400">
              <a:solidFill>
                <a:srgbClr val="007A77"/>
              </a:solidFill>
            </a:endParaRPr>
          </a:p>
        </p:txBody>
      </p:sp>
      <p:sp>
        <p:nvSpPr>
          <p:cNvPr id="227331" name="Rectangle 3"/>
          <p:cNvSpPr>
            <a:spLocks noGrp="1" noRot="1" noChangeArrowheads="1"/>
          </p:cNvSpPr>
          <p:nvPr>
            <p:ph type="body" idx="4294967295"/>
          </p:nvPr>
        </p:nvSpPr>
        <p:spPr>
          <a:xfrm>
            <a:off x="396875" y="692150"/>
            <a:ext cx="8540750" cy="5407025"/>
          </a:xfrm>
        </p:spPr>
        <p:txBody>
          <a:bodyPr/>
          <a:lstStyle/>
          <a:p>
            <a:pPr marL="0" indent="0" eaLnBrk="1" hangingPunct="1">
              <a:buFont typeface="Wingdings" pitchFamily="2" charset="2"/>
              <a:buNone/>
            </a:pPr>
            <a:r>
              <a:rPr lang="en-US" altLang="zh-CN" sz="2400" b="1" smtClean="0"/>
              <a:t> </a:t>
            </a:r>
          </a:p>
          <a:p>
            <a:pPr marL="0" indent="0" eaLnBrk="1" hangingPunct="1">
              <a:buFont typeface="Wingdings" pitchFamily="2" charset="2"/>
              <a:buNone/>
            </a:pPr>
            <a:r>
              <a:rPr lang="en-US" altLang="zh-CN" sz="2400" b="1" smtClean="0"/>
              <a:t> </a:t>
            </a:r>
            <a:endParaRPr lang="zh-CN" altLang="en-US" sz="2400"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4" name="矩形 3"/>
          <p:cNvSpPr/>
          <p:nvPr/>
        </p:nvSpPr>
        <p:spPr>
          <a:xfrm>
            <a:off x="323850" y="692150"/>
            <a:ext cx="8496300" cy="1349375"/>
          </a:xfrm>
          <a:prstGeom prst="rect">
            <a:avLst/>
          </a:prstGeom>
        </p:spPr>
        <p:txBody>
          <a:bodyPr>
            <a:spAutoFit/>
          </a:bodyPr>
          <a:lstStyle/>
          <a:p>
            <a:pPr>
              <a:spcBef>
                <a:spcPct val="20000"/>
              </a:spcBef>
              <a:buClr>
                <a:srgbClr val="DC5900"/>
              </a:buClr>
              <a:buSzPct val="75000"/>
              <a:defRPr/>
            </a:pPr>
            <a:r>
              <a:rPr lang="zh-CN" altLang="en-US" sz="2400" b="1" kern="0" dirty="0">
                <a:solidFill>
                  <a:srgbClr val="007A77"/>
                </a:solidFill>
                <a:latin typeface="+mn-lt"/>
                <a:ea typeface="+mn-ea"/>
              </a:rPr>
              <a:t>（</a:t>
            </a:r>
            <a:r>
              <a:rPr lang="en-US" altLang="zh-CN" sz="2400" b="1" kern="0" dirty="0">
                <a:solidFill>
                  <a:srgbClr val="007A77"/>
                </a:solidFill>
                <a:latin typeface="+mn-lt"/>
                <a:ea typeface="+mn-ea"/>
              </a:rPr>
              <a:t>5</a:t>
            </a:r>
            <a:r>
              <a:rPr lang="zh-CN" altLang="en-US" sz="2400" b="1" kern="0" dirty="0">
                <a:solidFill>
                  <a:srgbClr val="007A77"/>
                </a:solidFill>
                <a:latin typeface="+mn-lt"/>
                <a:ea typeface="+mn-ea"/>
              </a:rPr>
              <a:t>）</a:t>
            </a:r>
            <a:r>
              <a:rPr lang="en-US" altLang="zh-CN" sz="2400" b="1" kern="0" dirty="0">
                <a:solidFill>
                  <a:srgbClr val="007A77"/>
                </a:solidFill>
                <a:latin typeface="+mn-lt"/>
                <a:ea typeface="+mn-ea"/>
              </a:rPr>
              <a:t>2011</a:t>
            </a:r>
            <a:r>
              <a:rPr lang="zh-CN" altLang="en-US" sz="2400" b="1" kern="0" dirty="0">
                <a:solidFill>
                  <a:srgbClr val="007A77"/>
                </a:solidFill>
                <a:latin typeface="+mn-lt"/>
                <a:ea typeface="+mn-ea"/>
              </a:rPr>
              <a:t>年预收账款时：</a:t>
            </a:r>
            <a:endParaRPr lang="en-US" altLang="zh-CN" sz="2400" b="1" kern="0" dirty="0">
              <a:solidFill>
                <a:srgbClr val="007A77"/>
              </a:solidFill>
              <a:latin typeface="+mn-lt"/>
              <a:ea typeface="+mn-ea"/>
            </a:endParaRPr>
          </a:p>
          <a:p>
            <a:pPr>
              <a:spcBef>
                <a:spcPct val="20000"/>
              </a:spcBef>
              <a:buClr>
                <a:srgbClr val="DC5900"/>
              </a:buClr>
              <a:buSzPct val="75000"/>
              <a:defRPr/>
            </a:pPr>
            <a:r>
              <a:rPr lang="en-US" altLang="zh-CN" sz="2400" b="1" kern="0" dirty="0">
                <a:solidFill>
                  <a:srgbClr val="007A77"/>
                </a:solidFill>
                <a:latin typeface="+mn-lt"/>
                <a:ea typeface="+mn-ea"/>
              </a:rPr>
              <a:t>         </a:t>
            </a:r>
            <a:r>
              <a:rPr lang="zh-CN" altLang="en-US" sz="2400" b="1" kern="0" dirty="0">
                <a:solidFill>
                  <a:srgbClr val="007A77"/>
                </a:solidFill>
                <a:latin typeface="+mn-lt"/>
                <a:ea typeface="+mn-ea"/>
              </a:rPr>
              <a:t>借：银行存款                 </a:t>
            </a:r>
            <a:r>
              <a:rPr lang="en-US" altLang="zh-CN" sz="2400" b="1" kern="0" dirty="0">
                <a:solidFill>
                  <a:srgbClr val="007A77"/>
                </a:solidFill>
                <a:latin typeface="+mn-lt"/>
                <a:ea typeface="+mn-ea"/>
              </a:rPr>
              <a:t>40</a:t>
            </a:r>
            <a:r>
              <a:rPr lang="zh-CN" altLang="en-US" sz="2400" b="1" kern="0" dirty="0">
                <a:solidFill>
                  <a:srgbClr val="007A77"/>
                </a:solidFill>
                <a:latin typeface="+mn-lt"/>
                <a:ea typeface="+mn-ea"/>
              </a:rPr>
              <a:t>万</a:t>
            </a:r>
            <a:endParaRPr lang="en-US" altLang="zh-CN" sz="2400" b="1" kern="0" dirty="0">
              <a:solidFill>
                <a:srgbClr val="007A77"/>
              </a:solidFill>
              <a:latin typeface="+mn-lt"/>
              <a:ea typeface="+mn-ea"/>
            </a:endParaRPr>
          </a:p>
          <a:p>
            <a:pPr>
              <a:spcBef>
                <a:spcPct val="20000"/>
              </a:spcBef>
              <a:buClr>
                <a:srgbClr val="DC5900"/>
              </a:buClr>
              <a:buSzPct val="75000"/>
              <a:defRPr/>
            </a:pPr>
            <a:r>
              <a:rPr lang="en-US" altLang="zh-CN" sz="2400" b="1" kern="0" dirty="0">
                <a:solidFill>
                  <a:srgbClr val="007A77"/>
                </a:solidFill>
                <a:latin typeface="+mn-lt"/>
                <a:ea typeface="+mn-ea"/>
              </a:rPr>
              <a:t>             </a:t>
            </a:r>
            <a:r>
              <a:rPr lang="zh-CN" altLang="en-US" sz="2400" b="1" kern="0" dirty="0">
                <a:solidFill>
                  <a:srgbClr val="007A77"/>
                </a:solidFill>
                <a:latin typeface="+mn-lt"/>
                <a:ea typeface="+mn-ea"/>
              </a:rPr>
              <a:t>贷：预收账款                 </a:t>
            </a:r>
            <a:r>
              <a:rPr lang="en-US" altLang="zh-CN" sz="2400" b="1" kern="0" dirty="0">
                <a:solidFill>
                  <a:srgbClr val="007A77"/>
                </a:solidFill>
                <a:latin typeface="+mn-lt"/>
                <a:ea typeface="+mn-ea"/>
              </a:rPr>
              <a:t>40</a:t>
            </a:r>
            <a:r>
              <a:rPr lang="zh-CN" altLang="en-US" sz="2400" b="1" kern="0" dirty="0">
                <a:solidFill>
                  <a:srgbClr val="007A77"/>
                </a:solidFill>
                <a:latin typeface="+mn-lt"/>
                <a:ea typeface="+mn-ea"/>
              </a:rPr>
              <a:t>万</a:t>
            </a:r>
            <a:endParaRPr lang="en-US" altLang="zh-CN" sz="2400" b="1" kern="0" dirty="0">
              <a:solidFill>
                <a:srgbClr val="007A77"/>
              </a:solidFill>
              <a:latin typeface="+mn-lt"/>
              <a:ea typeface="+mn-ea"/>
            </a:endParaRPr>
          </a:p>
        </p:txBody>
      </p:sp>
      <p:sp>
        <p:nvSpPr>
          <p:cNvPr id="6" name="矩形 5"/>
          <p:cNvSpPr>
            <a:spLocks noRot="1" noChangeAspect="1" noMove="1" noResize="1" noEditPoints="1" noAdjustHandles="1" noChangeArrowheads="1" noChangeShapeType="1" noTextEdit="1"/>
          </p:cNvSpPr>
          <p:nvPr/>
        </p:nvSpPr>
        <p:spPr>
          <a:xfrm>
            <a:off x="329928" y="2123654"/>
            <a:ext cx="8227714" cy="3564053"/>
          </a:xfrm>
          <a:prstGeom prst="rect">
            <a:avLst/>
          </a:prstGeom>
          <a:blipFill rotWithShape="1">
            <a:blip r:embed="rId2"/>
            <a:stretch>
              <a:fillRect l="-1111" t="-1880" r="-370" b="-3077"/>
            </a:stretch>
          </a:blipFill>
        </p:spPr>
        <p:txBody>
          <a:bodyPr/>
          <a:lstStyle/>
          <a:p>
            <a:pPr>
              <a:defRPr/>
            </a:pPr>
            <a:r>
              <a:rPr lang="zh-CN" altLang="en-US">
                <a:noFill/>
                <a:latin typeface="Arial" pitchFamily="34" charset="0"/>
              </a:rPr>
              <a:t> </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3"/>
          <p:cNvSpPr>
            <a:spLocks noGrp="1" noRot="1" noChangeArrowheads="1"/>
          </p:cNvSpPr>
          <p:nvPr>
            <p:ph type="body" idx="1"/>
          </p:nvPr>
        </p:nvSpPr>
        <p:spPr>
          <a:xfrm>
            <a:off x="250825" y="692150"/>
            <a:ext cx="8540750" cy="4194175"/>
          </a:xfrm>
        </p:spPr>
        <p:txBody>
          <a:bodyPr/>
          <a:lstStyle/>
          <a:p>
            <a:pPr eaLnBrk="1" hangingPunct="1"/>
            <a:r>
              <a:rPr lang="en-US" altLang="zh-CN" b="1" smtClean="0"/>
              <a:t>5</a:t>
            </a:r>
            <a:r>
              <a:rPr lang="zh-CN" altLang="en-US" b="1" smtClean="0"/>
              <a:t>、新准则统一采用直线法摊销债券的折价或溢价；</a:t>
            </a:r>
          </a:p>
          <a:p>
            <a:pPr eaLnBrk="1" hangingPunct="1"/>
            <a:r>
              <a:rPr lang="en-US" altLang="zh-CN" b="1" smtClean="0"/>
              <a:t>6</a:t>
            </a:r>
            <a:r>
              <a:rPr lang="zh-CN" altLang="en-US" b="1" smtClean="0"/>
              <a:t>、新准则规定对长期股权投资统一采用成本法，取消原制度中的权益法核算；</a:t>
            </a:r>
          </a:p>
          <a:p>
            <a:pPr eaLnBrk="1" hangingPunct="1"/>
            <a:r>
              <a:rPr lang="en-US" altLang="zh-CN" b="1" smtClean="0"/>
              <a:t>7</a:t>
            </a:r>
            <a:r>
              <a:rPr lang="zh-CN" altLang="en-US" b="1" smtClean="0"/>
              <a:t>、新准则对盘亏盘盈资产均要通过“待处理财产损溢”科目核算</a:t>
            </a:r>
          </a:p>
        </p:txBody>
      </p:sp>
    </p:spTree>
  </p:cSld>
  <p:clrMapOvr>
    <a:masterClrMapping/>
  </p:clrMapOvr>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9DB72AA1-D483-4629-B346-18F261381403}" type="slidenum">
              <a:rPr lang="en-US" altLang="zh-CN" sz="1400">
                <a:solidFill>
                  <a:srgbClr val="007A77"/>
                </a:solidFill>
              </a:rPr>
              <a:pPr algn="r" eaLnBrk="1" hangingPunct="1">
                <a:spcBef>
                  <a:spcPct val="0"/>
                </a:spcBef>
                <a:buClrTx/>
                <a:buSzTx/>
                <a:buFontTx/>
                <a:buNone/>
              </a:pPr>
              <a:t>220</a:t>
            </a:fld>
            <a:endParaRPr lang="en-US" altLang="zh-CN" sz="1400">
              <a:solidFill>
                <a:srgbClr val="007A77"/>
              </a:solidFill>
            </a:endParaRPr>
          </a:p>
        </p:txBody>
      </p:sp>
      <p:sp>
        <p:nvSpPr>
          <p:cNvPr id="228355"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r>
              <a:rPr lang="en-US" altLang="zh-CN" sz="2400" b="1" smtClean="0"/>
              <a:t> </a:t>
            </a:r>
          </a:p>
          <a:p>
            <a:pPr marL="0" indent="0" eaLnBrk="1" hangingPunct="1">
              <a:buFont typeface="Wingdings" pitchFamily="2" charset="2"/>
              <a:buNone/>
            </a:pPr>
            <a:r>
              <a:rPr lang="en-US" altLang="zh-CN" sz="2400" b="1" smtClean="0"/>
              <a:t> </a:t>
            </a:r>
            <a:endParaRPr lang="zh-CN" altLang="en-US" sz="2400"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468313" y="911225"/>
            <a:ext cx="8207375" cy="2678113"/>
          </a:xfrm>
          <a:prstGeom prst="rect">
            <a:avLst/>
          </a:prstGeom>
        </p:spPr>
        <p:txBody>
          <a:bodyPr>
            <a:spAutoFit/>
          </a:bodyPr>
          <a:lstStyle/>
          <a:p>
            <a:pPr>
              <a:spcBef>
                <a:spcPct val="20000"/>
              </a:spcBef>
              <a:buClr>
                <a:srgbClr val="DC5900"/>
              </a:buClr>
              <a:buSzPct val="75000"/>
              <a:defRPr/>
            </a:pPr>
            <a:r>
              <a:rPr lang="zh-CN" altLang="en-US" sz="2400" b="1" kern="0" dirty="0">
                <a:solidFill>
                  <a:srgbClr val="007A77"/>
                </a:solidFill>
                <a:latin typeface="+mn-lt"/>
                <a:ea typeface="+mn-ea"/>
              </a:rPr>
              <a:t>（</a:t>
            </a:r>
            <a:r>
              <a:rPr lang="en-US" altLang="zh-CN" sz="2400" b="1" kern="0" dirty="0">
                <a:solidFill>
                  <a:srgbClr val="007A77"/>
                </a:solidFill>
                <a:latin typeface="+mn-lt"/>
                <a:ea typeface="+mn-ea"/>
              </a:rPr>
              <a:t>7</a:t>
            </a:r>
            <a:r>
              <a:rPr lang="zh-CN" altLang="en-US" sz="2400" b="1" kern="0" dirty="0">
                <a:solidFill>
                  <a:srgbClr val="007A77"/>
                </a:solidFill>
                <a:latin typeface="+mn-lt"/>
                <a:ea typeface="+mn-ea"/>
              </a:rPr>
              <a:t>）</a:t>
            </a:r>
            <a:r>
              <a:rPr lang="en-US" altLang="zh-CN" sz="2400" b="1" kern="0" dirty="0">
                <a:solidFill>
                  <a:srgbClr val="007A77"/>
                </a:solidFill>
                <a:latin typeface="+mn-lt"/>
                <a:ea typeface="+mn-ea"/>
              </a:rPr>
              <a:t>2012</a:t>
            </a:r>
            <a:r>
              <a:rPr lang="zh-CN" altLang="en-US" sz="2400" b="1" kern="0" dirty="0">
                <a:solidFill>
                  <a:srgbClr val="007A77"/>
                </a:solidFill>
                <a:latin typeface="+mn-lt"/>
                <a:ea typeface="+mn-ea"/>
              </a:rPr>
              <a:t>年实际发生成本时：</a:t>
            </a:r>
            <a:endParaRPr lang="en-US" altLang="zh-CN" sz="2400" b="1" kern="0" dirty="0">
              <a:solidFill>
                <a:srgbClr val="007A77"/>
              </a:solidFill>
              <a:latin typeface="+mn-lt"/>
              <a:ea typeface="+mn-ea"/>
            </a:endParaRPr>
          </a:p>
          <a:p>
            <a:pPr>
              <a:spcBef>
                <a:spcPct val="20000"/>
              </a:spcBef>
              <a:buClr>
                <a:srgbClr val="DC5900"/>
              </a:buClr>
              <a:buSzPct val="75000"/>
              <a:defRPr/>
            </a:pPr>
            <a:r>
              <a:rPr lang="en-US" altLang="zh-CN" sz="2400" b="1" kern="0" dirty="0">
                <a:solidFill>
                  <a:srgbClr val="007A77"/>
                </a:solidFill>
                <a:latin typeface="+mn-lt"/>
                <a:ea typeface="+mn-ea"/>
              </a:rPr>
              <a:t>          </a:t>
            </a:r>
            <a:r>
              <a:rPr lang="zh-CN" altLang="en-US" sz="2400" b="1" kern="0" dirty="0">
                <a:solidFill>
                  <a:srgbClr val="007A77"/>
                </a:solidFill>
                <a:latin typeface="+mn-lt"/>
                <a:ea typeface="+mn-ea"/>
              </a:rPr>
              <a:t>借：劳务成本                      </a:t>
            </a:r>
            <a:r>
              <a:rPr lang="en-US" altLang="zh-CN" sz="2400" b="1" kern="0" dirty="0">
                <a:solidFill>
                  <a:srgbClr val="007A77"/>
                </a:solidFill>
                <a:latin typeface="+mn-lt"/>
                <a:ea typeface="+mn-ea"/>
              </a:rPr>
              <a:t>21</a:t>
            </a:r>
            <a:r>
              <a:rPr lang="zh-CN" altLang="en-US" sz="2400" b="1" kern="0" dirty="0">
                <a:solidFill>
                  <a:srgbClr val="007A77"/>
                </a:solidFill>
                <a:latin typeface="+mn-lt"/>
                <a:ea typeface="+mn-ea"/>
              </a:rPr>
              <a:t>万</a:t>
            </a:r>
            <a:endParaRPr lang="en-US" altLang="zh-CN" sz="2400" b="1" kern="0" dirty="0">
              <a:solidFill>
                <a:srgbClr val="007A77"/>
              </a:solidFill>
              <a:latin typeface="+mn-lt"/>
              <a:ea typeface="+mn-ea"/>
            </a:endParaRPr>
          </a:p>
          <a:p>
            <a:pPr>
              <a:spcBef>
                <a:spcPct val="20000"/>
              </a:spcBef>
              <a:buClr>
                <a:srgbClr val="DC5900"/>
              </a:buClr>
              <a:buSzPct val="75000"/>
              <a:defRPr/>
            </a:pPr>
            <a:r>
              <a:rPr lang="en-US" altLang="zh-CN" sz="2400" b="1" kern="0" dirty="0">
                <a:solidFill>
                  <a:srgbClr val="007A77"/>
                </a:solidFill>
                <a:latin typeface="+mn-lt"/>
                <a:ea typeface="+mn-ea"/>
              </a:rPr>
              <a:t>              </a:t>
            </a:r>
            <a:r>
              <a:rPr lang="zh-CN" altLang="en-US" sz="2400" b="1" kern="0" dirty="0">
                <a:solidFill>
                  <a:srgbClr val="007A77"/>
                </a:solidFill>
                <a:latin typeface="+mn-lt"/>
                <a:ea typeface="+mn-ea"/>
              </a:rPr>
              <a:t>贷：应付职工薪酬               </a:t>
            </a:r>
            <a:r>
              <a:rPr lang="en-US" altLang="zh-CN" sz="2400" b="1" kern="0" dirty="0">
                <a:solidFill>
                  <a:srgbClr val="007A77"/>
                </a:solidFill>
                <a:latin typeface="+mn-lt"/>
                <a:ea typeface="+mn-ea"/>
              </a:rPr>
              <a:t>21</a:t>
            </a:r>
            <a:r>
              <a:rPr lang="zh-CN" altLang="en-US" sz="2400" b="1" kern="0" dirty="0">
                <a:solidFill>
                  <a:srgbClr val="007A77"/>
                </a:solidFill>
                <a:latin typeface="+mn-lt"/>
                <a:ea typeface="+mn-ea"/>
              </a:rPr>
              <a:t>万</a:t>
            </a:r>
            <a:endParaRPr lang="en-US" altLang="zh-CN" sz="2400" b="1" kern="0" dirty="0">
              <a:solidFill>
                <a:srgbClr val="007A77"/>
              </a:solidFill>
              <a:latin typeface="+mn-lt"/>
              <a:ea typeface="+mn-ea"/>
            </a:endParaRPr>
          </a:p>
          <a:p>
            <a:pPr>
              <a:spcBef>
                <a:spcPct val="20000"/>
              </a:spcBef>
              <a:buClr>
                <a:srgbClr val="DC5900"/>
              </a:buClr>
              <a:buSzPct val="75000"/>
              <a:defRPr/>
            </a:pPr>
            <a:r>
              <a:rPr lang="zh-CN" altLang="en-US" sz="2400" b="1" kern="0" dirty="0">
                <a:solidFill>
                  <a:srgbClr val="007A77"/>
                </a:solidFill>
                <a:latin typeface="+mn-lt"/>
                <a:ea typeface="+mn-ea"/>
              </a:rPr>
              <a:t>（</a:t>
            </a:r>
            <a:r>
              <a:rPr lang="en-US" altLang="zh-CN" sz="2400" b="1" kern="0" dirty="0">
                <a:solidFill>
                  <a:srgbClr val="007A77"/>
                </a:solidFill>
                <a:latin typeface="+mn-lt"/>
                <a:ea typeface="+mn-ea"/>
              </a:rPr>
              <a:t>8</a:t>
            </a:r>
            <a:r>
              <a:rPr lang="zh-CN" altLang="en-US" sz="2400" b="1" kern="0" dirty="0">
                <a:solidFill>
                  <a:srgbClr val="007A77"/>
                </a:solidFill>
                <a:latin typeface="+mn-lt"/>
                <a:ea typeface="+mn-ea"/>
              </a:rPr>
              <a:t>）</a:t>
            </a:r>
            <a:r>
              <a:rPr lang="en-US" altLang="zh-CN" sz="2400" b="1" kern="0" dirty="0">
                <a:solidFill>
                  <a:srgbClr val="007A77"/>
                </a:solidFill>
                <a:latin typeface="+mn-lt"/>
                <a:ea typeface="+mn-ea"/>
              </a:rPr>
              <a:t>2012</a:t>
            </a:r>
            <a:r>
              <a:rPr lang="zh-CN" altLang="en-US" sz="2400" b="1" kern="0" dirty="0">
                <a:solidFill>
                  <a:srgbClr val="007A77"/>
                </a:solidFill>
                <a:latin typeface="+mn-lt"/>
                <a:ea typeface="+mn-ea"/>
              </a:rPr>
              <a:t>年预收账款时：</a:t>
            </a:r>
            <a:endParaRPr lang="en-US" altLang="zh-CN" sz="2400" b="1" kern="0" dirty="0">
              <a:solidFill>
                <a:srgbClr val="007A77"/>
              </a:solidFill>
              <a:latin typeface="+mn-lt"/>
              <a:ea typeface="+mn-ea"/>
            </a:endParaRPr>
          </a:p>
          <a:p>
            <a:pPr>
              <a:spcBef>
                <a:spcPct val="20000"/>
              </a:spcBef>
              <a:buClr>
                <a:srgbClr val="DC5900"/>
              </a:buClr>
              <a:buSzPct val="75000"/>
              <a:defRPr/>
            </a:pPr>
            <a:r>
              <a:rPr lang="en-US" altLang="zh-CN" sz="2400" b="1" kern="0" dirty="0">
                <a:solidFill>
                  <a:srgbClr val="007A77"/>
                </a:solidFill>
                <a:latin typeface="+mn-lt"/>
                <a:ea typeface="+mn-ea"/>
              </a:rPr>
              <a:t>          </a:t>
            </a:r>
            <a:r>
              <a:rPr lang="zh-CN" altLang="en-US" sz="2400" b="1" kern="0" dirty="0">
                <a:solidFill>
                  <a:srgbClr val="007A77"/>
                </a:solidFill>
                <a:latin typeface="+mn-lt"/>
                <a:ea typeface="+mn-ea"/>
              </a:rPr>
              <a:t>借：银行存款                       </a:t>
            </a:r>
            <a:r>
              <a:rPr lang="en-US" altLang="zh-CN" sz="2400" b="1" kern="0" dirty="0">
                <a:solidFill>
                  <a:srgbClr val="007A77"/>
                </a:solidFill>
                <a:latin typeface="+mn-lt"/>
                <a:ea typeface="+mn-ea"/>
              </a:rPr>
              <a:t>40</a:t>
            </a:r>
            <a:r>
              <a:rPr lang="zh-CN" altLang="en-US" sz="2400" b="1" kern="0" dirty="0">
                <a:solidFill>
                  <a:srgbClr val="007A77"/>
                </a:solidFill>
                <a:latin typeface="+mn-lt"/>
                <a:ea typeface="+mn-ea"/>
              </a:rPr>
              <a:t>万</a:t>
            </a:r>
            <a:endParaRPr lang="en-US" altLang="zh-CN" sz="2400" b="1" kern="0" dirty="0">
              <a:solidFill>
                <a:srgbClr val="007A77"/>
              </a:solidFill>
              <a:latin typeface="+mn-lt"/>
              <a:ea typeface="+mn-ea"/>
            </a:endParaRPr>
          </a:p>
          <a:p>
            <a:pPr>
              <a:spcBef>
                <a:spcPct val="20000"/>
              </a:spcBef>
              <a:buClr>
                <a:srgbClr val="DC5900"/>
              </a:buClr>
              <a:buSzPct val="75000"/>
              <a:defRPr/>
            </a:pPr>
            <a:r>
              <a:rPr lang="en-US" altLang="zh-CN" sz="2400" b="1" kern="0" dirty="0">
                <a:solidFill>
                  <a:srgbClr val="007A77"/>
                </a:solidFill>
                <a:latin typeface="+mn-lt"/>
                <a:ea typeface="+mn-ea"/>
              </a:rPr>
              <a:t>               </a:t>
            </a:r>
            <a:r>
              <a:rPr lang="zh-CN" altLang="en-US" sz="2400" b="1" kern="0" dirty="0">
                <a:solidFill>
                  <a:srgbClr val="007A77"/>
                </a:solidFill>
                <a:latin typeface="+mn-lt"/>
                <a:ea typeface="+mn-ea"/>
              </a:rPr>
              <a:t>贷：预收账款                      </a:t>
            </a:r>
            <a:r>
              <a:rPr lang="en-US" altLang="zh-CN" sz="2400" b="1" kern="0" dirty="0">
                <a:solidFill>
                  <a:srgbClr val="007A77"/>
                </a:solidFill>
                <a:latin typeface="+mn-lt"/>
                <a:ea typeface="+mn-ea"/>
              </a:rPr>
              <a:t>40</a:t>
            </a:r>
            <a:r>
              <a:rPr lang="zh-CN" altLang="en-US" sz="2400" b="1" kern="0" dirty="0">
                <a:solidFill>
                  <a:srgbClr val="007A77"/>
                </a:solidFill>
                <a:latin typeface="+mn-lt"/>
                <a:ea typeface="+mn-ea"/>
              </a:rPr>
              <a:t>万</a:t>
            </a:r>
          </a:p>
        </p:txBody>
      </p:sp>
      <p:sp>
        <p:nvSpPr>
          <p:cNvPr id="4" name="矩形 3"/>
          <p:cNvSpPr/>
          <p:nvPr/>
        </p:nvSpPr>
        <p:spPr>
          <a:xfrm>
            <a:off x="468313" y="3589338"/>
            <a:ext cx="7991475" cy="2233612"/>
          </a:xfrm>
          <a:prstGeom prst="rect">
            <a:avLst/>
          </a:prstGeom>
        </p:spPr>
        <p:txBody>
          <a:bodyPr>
            <a:spAutoFit/>
          </a:bodyPr>
          <a:lstStyle/>
          <a:p>
            <a:pPr>
              <a:spcBef>
                <a:spcPct val="20000"/>
              </a:spcBef>
              <a:buClr>
                <a:srgbClr val="DC5900"/>
              </a:buClr>
              <a:buSzPct val="75000"/>
              <a:defRPr/>
            </a:pPr>
            <a:r>
              <a:rPr lang="zh-CN" altLang="en-US" sz="2400" b="1" kern="0" dirty="0">
                <a:solidFill>
                  <a:srgbClr val="007A77"/>
                </a:solidFill>
                <a:latin typeface="+mn-lt"/>
                <a:ea typeface="+mn-ea"/>
              </a:rPr>
              <a:t>（</a:t>
            </a:r>
            <a:r>
              <a:rPr lang="en-US" altLang="zh-CN" sz="2400" b="1" kern="0" dirty="0">
                <a:solidFill>
                  <a:srgbClr val="007A77"/>
                </a:solidFill>
                <a:latin typeface="+mn-lt"/>
                <a:ea typeface="+mn-ea"/>
              </a:rPr>
              <a:t>9</a:t>
            </a:r>
            <a:r>
              <a:rPr lang="zh-CN" altLang="en-US" sz="2400" b="1" kern="0" dirty="0">
                <a:solidFill>
                  <a:srgbClr val="007A77"/>
                </a:solidFill>
                <a:latin typeface="+mn-lt"/>
                <a:ea typeface="+mn-ea"/>
              </a:rPr>
              <a:t>）</a:t>
            </a:r>
            <a:r>
              <a:rPr lang="en-US" altLang="zh-CN" sz="2400" b="1" kern="0" dirty="0">
                <a:solidFill>
                  <a:srgbClr val="007A77"/>
                </a:solidFill>
                <a:latin typeface="+mn-lt"/>
                <a:ea typeface="+mn-ea"/>
              </a:rPr>
              <a:t>2012</a:t>
            </a:r>
            <a:r>
              <a:rPr lang="zh-CN" altLang="en-US" sz="2400" b="1" kern="0" dirty="0">
                <a:solidFill>
                  <a:srgbClr val="007A77"/>
                </a:solidFill>
                <a:latin typeface="+mn-lt"/>
                <a:ea typeface="+mn-ea"/>
              </a:rPr>
              <a:t>年</a:t>
            </a:r>
            <a:r>
              <a:rPr lang="en-US" altLang="zh-CN" sz="2400" b="1" kern="0" dirty="0">
                <a:solidFill>
                  <a:srgbClr val="007A77"/>
                </a:solidFill>
                <a:latin typeface="+mn-lt"/>
                <a:ea typeface="+mn-ea"/>
              </a:rPr>
              <a:t>7</a:t>
            </a:r>
            <a:r>
              <a:rPr lang="zh-CN" altLang="en-US" sz="2400" b="1" kern="0" dirty="0">
                <a:solidFill>
                  <a:srgbClr val="007A77"/>
                </a:solidFill>
                <a:latin typeface="+mn-lt"/>
                <a:ea typeface="+mn-ea"/>
              </a:rPr>
              <a:t>月</a:t>
            </a:r>
            <a:r>
              <a:rPr lang="en-US" altLang="zh-CN" sz="2400" b="1" kern="0" dirty="0">
                <a:solidFill>
                  <a:srgbClr val="007A77"/>
                </a:solidFill>
                <a:latin typeface="+mn-lt"/>
                <a:ea typeface="+mn-ea"/>
              </a:rPr>
              <a:t>1</a:t>
            </a:r>
            <a:r>
              <a:rPr lang="zh-CN" altLang="en-US" sz="2400" b="1" kern="0" dirty="0">
                <a:solidFill>
                  <a:srgbClr val="007A77"/>
                </a:solidFill>
                <a:latin typeface="+mn-lt"/>
                <a:ea typeface="+mn-ea"/>
              </a:rPr>
              <a:t>日，确认剩余收入和费用：</a:t>
            </a:r>
            <a:endParaRPr lang="en-US" altLang="zh-CN" sz="2400" b="1" kern="0" dirty="0">
              <a:solidFill>
                <a:srgbClr val="007A77"/>
              </a:solidFill>
              <a:latin typeface="+mn-lt"/>
              <a:ea typeface="+mn-ea"/>
            </a:endParaRPr>
          </a:p>
          <a:p>
            <a:pPr>
              <a:spcBef>
                <a:spcPct val="20000"/>
              </a:spcBef>
              <a:buClr>
                <a:srgbClr val="DC5900"/>
              </a:buClr>
              <a:buSzPct val="75000"/>
              <a:defRPr/>
            </a:pPr>
            <a:r>
              <a:rPr lang="zh-CN" altLang="en-US" sz="2400" b="1" kern="0" dirty="0">
                <a:solidFill>
                  <a:srgbClr val="007A77"/>
                </a:solidFill>
                <a:latin typeface="+mn-lt"/>
                <a:ea typeface="+mn-ea"/>
              </a:rPr>
              <a:t>          借：预收账款   </a:t>
            </a:r>
            <a:r>
              <a:rPr lang="en-US" altLang="zh-CN" sz="2400" b="1" kern="0" dirty="0">
                <a:solidFill>
                  <a:srgbClr val="007A77"/>
                </a:solidFill>
                <a:latin typeface="+mn-lt"/>
                <a:ea typeface="+mn-ea"/>
              </a:rPr>
              <a:t>                    30</a:t>
            </a:r>
            <a:r>
              <a:rPr lang="zh-CN" altLang="en-US" sz="2400" b="1" kern="0" dirty="0">
                <a:solidFill>
                  <a:srgbClr val="007A77"/>
                </a:solidFill>
                <a:latin typeface="+mn-lt"/>
                <a:ea typeface="+mn-ea"/>
              </a:rPr>
              <a:t>万</a:t>
            </a:r>
            <a:endParaRPr lang="en-US" altLang="zh-CN" sz="2400" b="1" kern="0" dirty="0">
              <a:solidFill>
                <a:srgbClr val="007A77"/>
              </a:solidFill>
              <a:latin typeface="+mn-lt"/>
              <a:ea typeface="+mn-ea"/>
            </a:endParaRPr>
          </a:p>
          <a:p>
            <a:pPr>
              <a:spcBef>
                <a:spcPct val="20000"/>
              </a:spcBef>
              <a:buClr>
                <a:srgbClr val="DC5900"/>
              </a:buClr>
              <a:buSzPct val="75000"/>
              <a:defRPr/>
            </a:pPr>
            <a:r>
              <a:rPr lang="en-US" altLang="zh-CN" sz="2400" b="1" kern="0" dirty="0">
                <a:solidFill>
                  <a:srgbClr val="007A77"/>
                </a:solidFill>
                <a:latin typeface="+mn-lt"/>
                <a:ea typeface="+mn-ea"/>
              </a:rPr>
              <a:t>               </a:t>
            </a:r>
            <a:r>
              <a:rPr lang="zh-CN" altLang="en-US" sz="2400" b="1" kern="0" dirty="0">
                <a:solidFill>
                  <a:srgbClr val="007A77"/>
                </a:solidFill>
                <a:latin typeface="+mn-lt"/>
                <a:ea typeface="+mn-ea"/>
              </a:rPr>
              <a:t>贷：主营业务收入                </a:t>
            </a:r>
            <a:r>
              <a:rPr lang="en-US" altLang="zh-CN" sz="2400" b="1" kern="0" dirty="0">
                <a:solidFill>
                  <a:srgbClr val="007A77"/>
                </a:solidFill>
                <a:latin typeface="+mn-lt"/>
                <a:ea typeface="+mn-ea"/>
              </a:rPr>
              <a:t>30</a:t>
            </a:r>
            <a:r>
              <a:rPr lang="zh-CN" altLang="en-US" sz="2400" b="1" kern="0" dirty="0">
                <a:solidFill>
                  <a:srgbClr val="007A77"/>
                </a:solidFill>
                <a:latin typeface="+mn-lt"/>
                <a:ea typeface="+mn-ea"/>
              </a:rPr>
              <a:t>万</a:t>
            </a:r>
            <a:endParaRPr lang="en-US" altLang="zh-CN" sz="2400" b="1" kern="0" dirty="0">
              <a:solidFill>
                <a:srgbClr val="007A77"/>
              </a:solidFill>
              <a:latin typeface="+mn-lt"/>
              <a:ea typeface="+mn-ea"/>
            </a:endParaRPr>
          </a:p>
          <a:p>
            <a:pPr>
              <a:spcBef>
                <a:spcPct val="20000"/>
              </a:spcBef>
              <a:buClr>
                <a:srgbClr val="DC5900"/>
              </a:buClr>
              <a:buSzPct val="75000"/>
              <a:defRPr/>
            </a:pPr>
            <a:r>
              <a:rPr lang="en-US" altLang="zh-CN" sz="2400" b="1" kern="0" dirty="0">
                <a:solidFill>
                  <a:srgbClr val="007A77"/>
                </a:solidFill>
                <a:latin typeface="+mn-lt"/>
                <a:ea typeface="+mn-ea"/>
              </a:rPr>
              <a:t>          </a:t>
            </a:r>
            <a:r>
              <a:rPr lang="zh-CN" altLang="en-US" sz="2400" b="1" kern="0" dirty="0">
                <a:solidFill>
                  <a:srgbClr val="007A77"/>
                </a:solidFill>
                <a:latin typeface="+mn-lt"/>
                <a:ea typeface="+mn-ea"/>
              </a:rPr>
              <a:t>借：主营业务成本                </a:t>
            </a:r>
            <a:r>
              <a:rPr lang="en-US" altLang="zh-CN" sz="2400" b="1" kern="0" dirty="0">
                <a:solidFill>
                  <a:srgbClr val="007A77"/>
                </a:solidFill>
                <a:latin typeface="+mn-lt"/>
                <a:ea typeface="+mn-ea"/>
              </a:rPr>
              <a:t>20</a:t>
            </a:r>
            <a:r>
              <a:rPr lang="zh-CN" altLang="en-US" sz="2400" b="1" kern="0" dirty="0">
                <a:solidFill>
                  <a:srgbClr val="007A77"/>
                </a:solidFill>
                <a:latin typeface="+mn-lt"/>
                <a:ea typeface="+mn-ea"/>
              </a:rPr>
              <a:t>万</a:t>
            </a:r>
            <a:endParaRPr lang="en-US" altLang="zh-CN" sz="2400" b="1" kern="0" dirty="0">
              <a:solidFill>
                <a:srgbClr val="007A77"/>
              </a:solidFill>
              <a:latin typeface="+mn-lt"/>
              <a:ea typeface="+mn-ea"/>
            </a:endParaRPr>
          </a:p>
          <a:p>
            <a:pPr>
              <a:spcBef>
                <a:spcPct val="20000"/>
              </a:spcBef>
              <a:buClr>
                <a:srgbClr val="DC5900"/>
              </a:buClr>
              <a:buSzPct val="75000"/>
              <a:defRPr/>
            </a:pPr>
            <a:r>
              <a:rPr lang="en-US" altLang="zh-CN" sz="2400" b="1" kern="0" dirty="0">
                <a:solidFill>
                  <a:srgbClr val="007A77"/>
                </a:solidFill>
                <a:latin typeface="+mn-lt"/>
                <a:ea typeface="+mn-ea"/>
              </a:rPr>
              <a:t>               </a:t>
            </a:r>
            <a:r>
              <a:rPr lang="zh-CN" altLang="en-US" sz="2400" b="1" kern="0" dirty="0">
                <a:solidFill>
                  <a:srgbClr val="007A77"/>
                </a:solidFill>
                <a:latin typeface="+mn-lt"/>
                <a:ea typeface="+mn-ea"/>
              </a:rPr>
              <a:t>贷：劳务成本                       </a:t>
            </a:r>
            <a:r>
              <a:rPr lang="en-US" altLang="zh-CN" sz="2400" b="1" kern="0" dirty="0">
                <a:solidFill>
                  <a:srgbClr val="007A77"/>
                </a:solidFill>
                <a:latin typeface="+mn-lt"/>
                <a:ea typeface="+mn-ea"/>
              </a:rPr>
              <a:t>20</a:t>
            </a:r>
            <a:r>
              <a:rPr lang="zh-CN" altLang="en-US" sz="2400" b="1" kern="0" dirty="0">
                <a:solidFill>
                  <a:srgbClr val="007A77"/>
                </a:solidFill>
                <a:latin typeface="+mn-lt"/>
                <a:ea typeface="+mn-ea"/>
              </a:rPr>
              <a:t>万</a:t>
            </a:r>
            <a:endParaRPr lang="en-US" altLang="zh-CN" sz="2400" b="1" kern="0" dirty="0">
              <a:solidFill>
                <a:srgbClr val="007A77"/>
              </a:solidFill>
              <a:latin typeface="+mn-lt"/>
              <a:ea typeface="+mn-ea"/>
            </a:endParaRPr>
          </a:p>
        </p:txBody>
      </p:sp>
    </p:spTree>
  </p:cSld>
  <p:clrMapOvr>
    <a:masterClrMapping/>
  </p:clrMapOvr>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灯片编号占位符 5"/>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0E08A57B-5092-4D43-B22B-CACB1C0F07F6}" type="slidenum">
              <a:rPr lang="en-US" altLang="zh-CN" sz="1400">
                <a:solidFill>
                  <a:srgbClr val="007A77"/>
                </a:solidFill>
              </a:rPr>
              <a:pPr algn="r" eaLnBrk="1" hangingPunct="1">
                <a:spcBef>
                  <a:spcPct val="0"/>
                </a:spcBef>
                <a:buClrTx/>
                <a:buSzTx/>
                <a:buFontTx/>
                <a:buNone/>
              </a:pPr>
              <a:t>221</a:t>
            </a:fld>
            <a:endParaRPr lang="en-US" altLang="zh-CN" sz="1400">
              <a:solidFill>
                <a:srgbClr val="007A77"/>
              </a:solidFill>
            </a:endParaRPr>
          </a:p>
        </p:txBody>
      </p:sp>
      <p:sp>
        <p:nvSpPr>
          <p:cNvPr id="229379"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lnSpc>
                <a:spcPct val="135000"/>
              </a:lnSpc>
              <a:spcBef>
                <a:spcPct val="0"/>
              </a:spcBef>
              <a:buClrTx/>
              <a:buSzTx/>
              <a:buFont typeface="Wingdings" pitchFamily="2" charset="2"/>
              <a:buNone/>
            </a:pPr>
            <a:endParaRPr lang="en-US" altLang="zh-CN" sz="2800" b="1" smtClean="0">
              <a:solidFill>
                <a:srgbClr val="F70925"/>
              </a:solidFill>
              <a:latin typeface="Verdana" pitchFamily="34" charset="0"/>
            </a:endParaRPr>
          </a:p>
          <a:p>
            <a:pPr marL="0" indent="0" eaLnBrk="1" hangingPunct="1">
              <a:lnSpc>
                <a:spcPct val="135000"/>
              </a:lnSpc>
              <a:spcBef>
                <a:spcPct val="0"/>
              </a:spcBef>
              <a:buClrTx/>
              <a:buSzTx/>
              <a:buFont typeface="Wingdings" pitchFamily="2" charset="2"/>
              <a:buNone/>
            </a:pPr>
            <a:r>
              <a:rPr lang="zh-CN" altLang="en-US" sz="2400" b="1" smtClean="0">
                <a:latin typeface="Verdana" pitchFamily="34" charset="0"/>
              </a:rPr>
              <a:t>   处理原则：</a:t>
            </a:r>
          </a:p>
          <a:p>
            <a:pPr marL="0" indent="0" eaLnBrk="1" hangingPunct="1">
              <a:lnSpc>
                <a:spcPct val="135000"/>
              </a:lnSpc>
              <a:spcBef>
                <a:spcPct val="0"/>
              </a:spcBef>
              <a:buClrTx/>
              <a:buSzTx/>
              <a:buFont typeface="Wingdings" pitchFamily="2" charset="2"/>
              <a:buNone/>
            </a:pPr>
            <a:r>
              <a:rPr lang="zh-CN" altLang="en-US" sz="2400" b="1" smtClean="0">
                <a:latin typeface="Verdana" pitchFamily="34" charset="0"/>
              </a:rPr>
              <a:t>     小企业与其他企业签订的合同或协议包含销售商品和提供劳务时，销售商品部分和提供劳务部分能够区分且能够单独计量的，应当将销售商品的部分作为销售商品处理，将提供劳务的部分作为提供劳务处理。</a:t>
            </a:r>
          </a:p>
          <a:p>
            <a:pPr marL="0" indent="0" eaLnBrk="1" hangingPunct="1">
              <a:lnSpc>
                <a:spcPct val="135000"/>
              </a:lnSpc>
              <a:spcBef>
                <a:spcPct val="0"/>
              </a:spcBef>
              <a:buClrTx/>
              <a:buSzTx/>
              <a:buFont typeface="Wingdings" pitchFamily="2" charset="2"/>
              <a:buNone/>
            </a:pPr>
            <a:r>
              <a:rPr lang="zh-CN" altLang="en-US" sz="2400" b="1" smtClean="0">
                <a:latin typeface="Verdana" pitchFamily="34" charset="0"/>
              </a:rPr>
              <a:t>    销售商品部分和提供劳务部分不能够区分，或虽能区分但不能够单独计量的，应当作为销售商品处理。</a:t>
            </a:r>
            <a:endParaRPr lang="zh-CN" altLang="en-US" sz="2400"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229381" name="矩形 2"/>
          <p:cNvSpPr>
            <a:spLocks noChangeArrowheads="1"/>
          </p:cNvSpPr>
          <p:nvPr/>
        </p:nvSpPr>
        <p:spPr bwMode="auto">
          <a:xfrm>
            <a:off x="468313" y="692150"/>
            <a:ext cx="82073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r>
              <a:rPr lang="zh-CN" altLang="en-US" b="1">
                <a:latin typeface="Verdana" pitchFamily="34" charset="0"/>
              </a:rPr>
              <a:t>               混合销售（第</a:t>
            </a:r>
            <a:r>
              <a:rPr lang="en-US" altLang="zh-CN" b="1">
                <a:latin typeface="Verdana" pitchFamily="34" charset="0"/>
              </a:rPr>
              <a:t>64</a:t>
            </a:r>
            <a:r>
              <a:rPr lang="zh-CN" altLang="en-US" b="1">
                <a:latin typeface="Verdana" pitchFamily="34" charset="0"/>
              </a:rPr>
              <a:t>条） </a:t>
            </a:r>
            <a:endParaRPr lang="zh-CN" altLang="en-US" b="1"/>
          </a:p>
        </p:txBody>
      </p:sp>
    </p:spTree>
  </p:cSld>
  <p:clrMapOvr>
    <a:masterClrMapping/>
  </p:clrMapOvr>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内容占位符 2"/>
          <p:cNvSpPr>
            <a:spLocks noGrp="1"/>
          </p:cNvSpPr>
          <p:nvPr>
            <p:ph idx="4294967295"/>
          </p:nvPr>
        </p:nvSpPr>
        <p:spPr>
          <a:xfrm>
            <a:off x="250825" y="620713"/>
            <a:ext cx="8591550" cy="5478462"/>
          </a:xfrm>
        </p:spPr>
        <p:txBody>
          <a:bodyPr/>
          <a:lstStyle/>
          <a:p>
            <a:pPr marL="0" indent="0" eaLnBrk="1" hangingPunct="1">
              <a:buFont typeface="Wingdings" pitchFamily="2" charset="2"/>
              <a:buNone/>
            </a:pPr>
            <a:r>
              <a:rPr lang="zh-CN" altLang="en-US" sz="2400" b="1" smtClean="0"/>
              <a:t>    例：小企业</a:t>
            </a:r>
            <a:r>
              <a:rPr lang="en-US" altLang="zh-CN" sz="2400" b="1" smtClean="0"/>
              <a:t>A</a:t>
            </a:r>
            <a:r>
              <a:rPr lang="zh-CN" altLang="en-US" sz="2400" b="1" smtClean="0"/>
              <a:t>公司与</a:t>
            </a:r>
            <a:r>
              <a:rPr lang="en-US" altLang="zh-CN" sz="2400" b="1" smtClean="0"/>
              <a:t>B</a:t>
            </a:r>
            <a:r>
              <a:rPr lang="zh-CN" altLang="en-US" sz="2400" b="1" smtClean="0"/>
              <a:t>公司签订合同，向</a:t>
            </a:r>
            <a:r>
              <a:rPr lang="en-US" altLang="zh-CN" sz="2400" b="1" smtClean="0"/>
              <a:t>B</a:t>
            </a:r>
            <a:r>
              <a:rPr lang="zh-CN" altLang="en-US" sz="2400" b="1" smtClean="0"/>
              <a:t>公司销售一部电梯并负责安装。增值税专用发票上注明的价款合计为</a:t>
            </a:r>
            <a:r>
              <a:rPr lang="en-US" altLang="zh-CN" sz="2400" b="1" smtClean="0"/>
              <a:t>100</a:t>
            </a:r>
            <a:r>
              <a:rPr lang="zh-CN" altLang="en-US" sz="2400" b="1" smtClean="0"/>
              <a:t>万元，其中：电梯的销售价格为</a:t>
            </a:r>
            <a:r>
              <a:rPr lang="en-US" altLang="zh-CN" sz="2400" b="1" smtClean="0"/>
              <a:t>98</a:t>
            </a:r>
            <a:r>
              <a:rPr lang="zh-CN" altLang="en-US" sz="2400" b="1" smtClean="0"/>
              <a:t>万元，安装费为</a:t>
            </a:r>
            <a:r>
              <a:rPr lang="en-US" altLang="zh-CN" sz="2400" b="1" smtClean="0"/>
              <a:t>2</a:t>
            </a:r>
            <a:r>
              <a:rPr lang="zh-CN" altLang="en-US" sz="2400" b="1" smtClean="0"/>
              <a:t>万元，增值税额为</a:t>
            </a:r>
            <a:r>
              <a:rPr lang="en-US" altLang="zh-CN" sz="2400" b="1" smtClean="0"/>
              <a:t>17</a:t>
            </a:r>
            <a:r>
              <a:rPr lang="zh-CN" altLang="en-US" sz="2400" b="1" smtClean="0"/>
              <a:t>万元。电梯的成本为</a:t>
            </a:r>
            <a:r>
              <a:rPr lang="en-US" altLang="zh-CN" sz="2400" b="1" smtClean="0"/>
              <a:t>56</a:t>
            </a:r>
            <a:r>
              <a:rPr lang="zh-CN" altLang="en-US" sz="2400" b="1" smtClean="0"/>
              <a:t>万元；电梯安装过程中发生安装费</a:t>
            </a:r>
            <a:r>
              <a:rPr lang="en-US" altLang="zh-CN" sz="2400" b="1" smtClean="0"/>
              <a:t>1.2</a:t>
            </a:r>
            <a:r>
              <a:rPr lang="zh-CN" altLang="en-US" sz="2400" b="1" smtClean="0"/>
              <a:t>万元，均为安装工人工资。假定电梯已经安装完成经验收合格，款项尚未收到；安装工作是销售合同的重要组成部分。则</a:t>
            </a:r>
            <a:r>
              <a:rPr lang="en-US" altLang="zh-CN" sz="2400" b="1" smtClean="0"/>
              <a:t>A</a:t>
            </a:r>
            <a:r>
              <a:rPr lang="zh-CN" altLang="en-US" sz="2400" b="1" smtClean="0"/>
              <a:t>公司的会计处理如下：</a:t>
            </a:r>
            <a:endParaRPr lang="en-US" altLang="zh-CN" sz="2400" b="1" smtClean="0"/>
          </a:p>
          <a:p>
            <a:pPr marL="0" indent="0" eaLnBrk="1" hangingPunct="1">
              <a:buFont typeface="Wingdings" pitchFamily="2" charset="2"/>
              <a:buNone/>
            </a:pPr>
            <a:r>
              <a:rPr lang="en-US" altLang="zh-CN" sz="2400" b="1" smtClean="0"/>
              <a:t>     </a:t>
            </a:r>
            <a:r>
              <a:rPr lang="zh-CN" altLang="en-US" sz="2400" b="1" smtClean="0"/>
              <a:t>（</a:t>
            </a:r>
            <a:r>
              <a:rPr lang="en-US" altLang="zh-CN" sz="2400" b="1" smtClean="0"/>
              <a:t>1</a:t>
            </a:r>
            <a:r>
              <a:rPr lang="zh-CN" altLang="en-US" sz="2400" b="1" smtClean="0"/>
              <a:t>）实际发生安装费用时：</a:t>
            </a:r>
            <a:endParaRPr lang="en-US" altLang="zh-CN" sz="2400" b="1" smtClean="0"/>
          </a:p>
          <a:p>
            <a:pPr marL="0" indent="0" eaLnBrk="1" hangingPunct="1">
              <a:buFont typeface="Wingdings" pitchFamily="2" charset="2"/>
              <a:buNone/>
            </a:pPr>
            <a:r>
              <a:rPr lang="en-US" altLang="zh-CN" sz="2400" b="1" smtClean="0"/>
              <a:t>               </a:t>
            </a:r>
            <a:r>
              <a:rPr lang="zh-CN" altLang="en-US" sz="2400" b="1" smtClean="0"/>
              <a:t>借：劳务成本                          </a:t>
            </a:r>
            <a:r>
              <a:rPr lang="en-US" altLang="zh-CN" sz="2400" b="1" smtClean="0"/>
              <a:t>1.2</a:t>
            </a:r>
          </a:p>
          <a:p>
            <a:pPr marL="0" indent="0" eaLnBrk="1" hangingPunct="1">
              <a:buFont typeface="Wingdings" pitchFamily="2" charset="2"/>
              <a:buNone/>
            </a:pPr>
            <a:r>
              <a:rPr lang="en-US" altLang="zh-CN" sz="2400" b="1" smtClean="0"/>
              <a:t>                   </a:t>
            </a:r>
            <a:r>
              <a:rPr lang="zh-CN" altLang="en-US" sz="2400" b="1" smtClean="0"/>
              <a:t>贷：应付职工薪酬                          </a:t>
            </a:r>
            <a:r>
              <a:rPr lang="en-US" altLang="zh-CN" sz="2400" b="1" smtClean="0"/>
              <a:t>1.2</a:t>
            </a:r>
          </a:p>
          <a:p>
            <a:pPr marL="0" indent="0" eaLnBrk="1" hangingPunct="1">
              <a:buFont typeface="Wingdings" pitchFamily="2" charset="2"/>
              <a:buNone/>
            </a:pPr>
            <a:r>
              <a:rPr lang="en-US" altLang="zh-CN" sz="2400" b="1" smtClean="0"/>
              <a:t>      </a:t>
            </a:r>
            <a:r>
              <a:rPr lang="zh-CN" altLang="en-US" sz="2400" b="1" smtClean="0"/>
              <a:t>（</a:t>
            </a:r>
            <a:r>
              <a:rPr lang="en-US" altLang="zh-CN" sz="2400" b="1" smtClean="0"/>
              <a:t>2</a:t>
            </a:r>
            <a:r>
              <a:rPr lang="zh-CN" altLang="en-US" sz="2400" b="1" smtClean="0"/>
              <a:t>）电梯销售实现确认收入时：</a:t>
            </a:r>
            <a:endParaRPr lang="en-US" altLang="zh-CN" sz="2400" b="1" smtClean="0"/>
          </a:p>
          <a:p>
            <a:pPr marL="0" indent="0" eaLnBrk="1" hangingPunct="1">
              <a:buFont typeface="Wingdings" pitchFamily="2" charset="2"/>
              <a:buNone/>
            </a:pPr>
            <a:r>
              <a:rPr lang="en-US" altLang="zh-CN" sz="2400" b="1" smtClean="0"/>
              <a:t>               </a:t>
            </a:r>
            <a:r>
              <a:rPr lang="zh-CN" altLang="en-US" sz="2400" b="1" smtClean="0"/>
              <a:t>借：应付账款</a:t>
            </a:r>
            <a:r>
              <a:rPr lang="en-US" altLang="zh-CN" sz="2400" b="1" smtClean="0"/>
              <a:t>——B</a:t>
            </a:r>
            <a:r>
              <a:rPr lang="zh-CN" altLang="en-US" sz="2400" b="1" smtClean="0"/>
              <a:t>公司                 </a:t>
            </a:r>
            <a:r>
              <a:rPr lang="en-US" altLang="zh-CN" sz="2400" b="1" smtClean="0"/>
              <a:t>114.66</a:t>
            </a:r>
          </a:p>
          <a:p>
            <a:pPr marL="0" indent="0" eaLnBrk="1" hangingPunct="1">
              <a:buFont typeface="Wingdings" pitchFamily="2" charset="2"/>
              <a:buNone/>
            </a:pPr>
            <a:r>
              <a:rPr lang="en-US" altLang="zh-CN" sz="2400" b="1" smtClean="0"/>
              <a:t>                    </a:t>
            </a:r>
            <a:r>
              <a:rPr lang="zh-CN" altLang="en-US" sz="2400" b="1" smtClean="0"/>
              <a:t>贷：主营业务收入                                     </a:t>
            </a:r>
            <a:r>
              <a:rPr lang="en-US" altLang="zh-CN" sz="2400" b="1" smtClean="0"/>
              <a:t>98</a:t>
            </a:r>
          </a:p>
          <a:p>
            <a:pPr marL="0" indent="0" eaLnBrk="1" hangingPunct="1">
              <a:buFont typeface="Wingdings" pitchFamily="2" charset="2"/>
              <a:buNone/>
            </a:pPr>
            <a:r>
              <a:rPr lang="en-US" altLang="zh-CN" sz="2400" b="1" smtClean="0"/>
              <a:t>                         </a:t>
            </a:r>
            <a:r>
              <a:rPr lang="zh-CN" altLang="en-US" sz="2400" b="1" smtClean="0"/>
              <a:t>应交税费</a:t>
            </a:r>
            <a:r>
              <a:rPr lang="en-US" altLang="zh-CN" sz="2400" b="1" smtClean="0"/>
              <a:t>——</a:t>
            </a:r>
            <a:r>
              <a:rPr lang="zh-CN" altLang="en-US" sz="2400" b="1" smtClean="0"/>
              <a:t>应交增值税（销项税额）</a:t>
            </a:r>
            <a:r>
              <a:rPr lang="en-US" altLang="zh-CN" sz="2400" b="1" smtClean="0"/>
              <a:t>16.66</a:t>
            </a:r>
            <a:endParaRPr lang="zh-CN" altLang="en-US" sz="2400" b="1" smtClean="0"/>
          </a:p>
        </p:txBody>
      </p:sp>
      <p:sp>
        <p:nvSpPr>
          <p:cNvPr id="230403" name="灯片编号占位符 3"/>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BE7C0382-CFFA-4C1A-BB95-B3A655FA7A80}" type="slidenum">
              <a:rPr lang="en-US" altLang="zh-CN" sz="1400">
                <a:solidFill>
                  <a:srgbClr val="007A77"/>
                </a:solidFill>
              </a:rPr>
              <a:pPr algn="r" eaLnBrk="1" hangingPunct="1">
                <a:spcBef>
                  <a:spcPct val="0"/>
                </a:spcBef>
                <a:buClrTx/>
                <a:buSzTx/>
                <a:buFontTx/>
                <a:buNone/>
              </a:pPr>
              <a:t>222</a:t>
            </a:fld>
            <a:endParaRPr lang="en-US" altLang="zh-CN" sz="1400">
              <a:solidFill>
                <a:srgbClr val="007A77"/>
              </a:solidFill>
            </a:endParaRPr>
          </a:p>
        </p:txBody>
      </p:sp>
    </p:spTree>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内容占位符 2"/>
          <p:cNvSpPr>
            <a:spLocks noGrp="1"/>
          </p:cNvSpPr>
          <p:nvPr>
            <p:ph idx="4294967295"/>
          </p:nvPr>
        </p:nvSpPr>
        <p:spPr>
          <a:xfrm>
            <a:off x="250825" y="620713"/>
            <a:ext cx="8591550" cy="5478462"/>
          </a:xfrm>
        </p:spPr>
        <p:txBody>
          <a:bodyPr/>
          <a:lstStyle/>
          <a:p>
            <a:pPr marL="0" indent="0" eaLnBrk="1" hangingPunct="1">
              <a:buFont typeface="Wingdings" pitchFamily="2" charset="2"/>
              <a:buNone/>
            </a:pPr>
            <a:r>
              <a:rPr lang="en-US" altLang="zh-CN" sz="2400" b="1" smtClean="0"/>
              <a:t>             </a:t>
            </a:r>
            <a:r>
              <a:rPr lang="zh-CN" altLang="en-US" sz="2400" b="1" smtClean="0"/>
              <a:t>借：主营业务成本                    </a:t>
            </a:r>
            <a:r>
              <a:rPr lang="en-US" altLang="zh-CN" sz="2400" b="1" smtClean="0"/>
              <a:t>56</a:t>
            </a:r>
          </a:p>
          <a:p>
            <a:pPr marL="0" indent="0" eaLnBrk="1" hangingPunct="1">
              <a:buFont typeface="Wingdings" pitchFamily="2" charset="2"/>
              <a:buNone/>
            </a:pPr>
            <a:r>
              <a:rPr lang="en-US" altLang="zh-CN" sz="2400" b="1" smtClean="0"/>
              <a:t>                 </a:t>
            </a:r>
            <a:r>
              <a:rPr lang="zh-CN" altLang="en-US" sz="2400" b="1" smtClean="0"/>
              <a:t>贷：库存商品                                     </a:t>
            </a:r>
            <a:r>
              <a:rPr lang="en-US" altLang="zh-CN" sz="2400" b="1" smtClean="0"/>
              <a:t>56</a:t>
            </a:r>
          </a:p>
          <a:p>
            <a:pPr marL="0" indent="0" eaLnBrk="1" hangingPunct="1">
              <a:buFont typeface="Wingdings" pitchFamily="2" charset="2"/>
              <a:buNone/>
            </a:pPr>
            <a:r>
              <a:rPr lang="zh-CN" altLang="en-US" sz="2400" b="1" smtClean="0"/>
              <a:t>    （</a:t>
            </a:r>
            <a:r>
              <a:rPr lang="en-US" altLang="zh-CN" sz="2400" b="1" smtClean="0"/>
              <a:t>3</a:t>
            </a:r>
            <a:r>
              <a:rPr lang="zh-CN" altLang="en-US" sz="2400" b="1" smtClean="0"/>
              <a:t>）确认安装费收入，并结转安装成本时：</a:t>
            </a:r>
            <a:endParaRPr lang="en-US" altLang="zh-CN" sz="2400" b="1" smtClean="0"/>
          </a:p>
          <a:p>
            <a:pPr marL="0" indent="0" eaLnBrk="1" hangingPunct="1">
              <a:buFont typeface="Wingdings" pitchFamily="2" charset="2"/>
              <a:buNone/>
            </a:pPr>
            <a:r>
              <a:rPr lang="en-US" altLang="zh-CN" sz="2400" b="1" smtClean="0"/>
              <a:t>             </a:t>
            </a:r>
            <a:r>
              <a:rPr lang="zh-CN" altLang="en-US" sz="2400" b="1" smtClean="0"/>
              <a:t>借：应收账款</a:t>
            </a:r>
            <a:r>
              <a:rPr lang="en-US" altLang="zh-CN" sz="2400" b="1" smtClean="0"/>
              <a:t>——B</a:t>
            </a:r>
            <a:r>
              <a:rPr lang="zh-CN" altLang="en-US" sz="2400" b="1" smtClean="0"/>
              <a:t>公司                    </a:t>
            </a:r>
            <a:r>
              <a:rPr lang="en-US" altLang="zh-CN" sz="2400" b="1" smtClean="0"/>
              <a:t>2.34</a:t>
            </a:r>
          </a:p>
          <a:p>
            <a:pPr marL="0" indent="0" eaLnBrk="1" hangingPunct="1">
              <a:buFont typeface="Wingdings" pitchFamily="2" charset="2"/>
              <a:buNone/>
            </a:pPr>
            <a:r>
              <a:rPr lang="en-US" altLang="zh-CN" sz="2400" b="1" smtClean="0"/>
              <a:t>                 </a:t>
            </a:r>
            <a:r>
              <a:rPr lang="zh-CN" altLang="en-US" sz="2400" b="1" smtClean="0"/>
              <a:t>贷：主营业务收入                                         </a:t>
            </a:r>
            <a:r>
              <a:rPr lang="en-US" altLang="zh-CN" sz="2400" b="1" smtClean="0"/>
              <a:t>2</a:t>
            </a:r>
          </a:p>
          <a:p>
            <a:pPr marL="0" indent="0" eaLnBrk="1" hangingPunct="1">
              <a:buFont typeface="Wingdings" pitchFamily="2" charset="2"/>
              <a:buNone/>
            </a:pPr>
            <a:r>
              <a:rPr lang="en-US" altLang="zh-CN" sz="2400" b="1" smtClean="0"/>
              <a:t>                        </a:t>
            </a:r>
            <a:r>
              <a:rPr lang="zh-CN" altLang="en-US" sz="2400" b="1" smtClean="0"/>
              <a:t>应交税费</a:t>
            </a:r>
            <a:r>
              <a:rPr lang="en-US" altLang="zh-CN" sz="2400" b="1" smtClean="0"/>
              <a:t>——</a:t>
            </a:r>
            <a:r>
              <a:rPr lang="zh-CN" altLang="en-US" sz="2400" b="1" smtClean="0"/>
              <a:t>应交增值税（销项税额）  </a:t>
            </a:r>
            <a:r>
              <a:rPr lang="en-US" altLang="zh-CN" sz="2400" b="1" smtClean="0"/>
              <a:t>0.34</a:t>
            </a:r>
          </a:p>
          <a:p>
            <a:pPr marL="0" indent="0" eaLnBrk="1" hangingPunct="1">
              <a:buFont typeface="Wingdings" pitchFamily="2" charset="2"/>
              <a:buNone/>
            </a:pPr>
            <a:r>
              <a:rPr lang="en-US" altLang="zh-CN" sz="2400" b="1" smtClean="0"/>
              <a:t>              </a:t>
            </a:r>
            <a:r>
              <a:rPr lang="zh-CN" altLang="en-US" sz="2400" b="1" smtClean="0"/>
              <a:t>借：主营业务成本                   </a:t>
            </a:r>
            <a:r>
              <a:rPr lang="en-US" altLang="zh-CN" sz="2400" b="1" smtClean="0"/>
              <a:t>1.2</a:t>
            </a:r>
          </a:p>
          <a:p>
            <a:pPr marL="0" indent="0" eaLnBrk="1" hangingPunct="1">
              <a:buFont typeface="Wingdings" pitchFamily="2" charset="2"/>
              <a:buNone/>
            </a:pPr>
            <a:r>
              <a:rPr lang="en-US" altLang="zh-CN" sz="2400" b="1" smtClean="0"/>
              <a:t>                 </a:t>
            </a:r>
            <a:r>
              <a:rPr lang="zh-CN" altLang="en-US" sz="2400" b="1" smtClean="0"/>
              <a:t>贷：劳务成本                                   </a:t>
            </a:r>
            <a:r>
              <a:rPr lang="en-US" altLang="zh-CN" sz="2400" b="1" smtClean="0"/>
              <a:t>1.2</a:t>
            </a:r>
          </a:p>
          <a:p>
            <a:pPr marL="0" indent="0" eaLnBrk="1" hangingPunct="1">
              <a:buFont typeface="Wingdings" pitchFamily="2" charset="2"/>
              <a:buNone/>
            </a:pPr>
            <a:endParaRPr lang="zh-CN" altLang="en-US" sz="2400" b="1" smtClean="0"/>
          </a:p>
        </p:txBody>
      </p:sp>
      <p:sp>
        <p:nvSpPr>
          <p:cNvPr id="231427" name="灯片编号占位符 3"/>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79700367-10AB-4664-A499-BEA50B19AE04}" type="slidenum">
              <a:rPr lang="en-US" altLang="zh-CN" sz="1400">
                <a:solidFill>
                  <a:srgbClr val="007A77"/>
                </a:solidFill>
              </a:rPr>
              <a:pPr algn="r" eaLnBrk="1" hangingPunct="1">
                <a:spcBef>
                  <a:spcPct val="0"/>
                </a:spcBef>
                <a:buClrTx/>
                <a:buSzTx/>
                <a:buFontTx/>
                <a:buNone/>
              </a:pPr>
              <a:t>223</a:t>
            </a:fld>
            <a:endParaRPr lang="en-US" altLang="zh-CN" sz="1400">
              <a:solidFill>
                <a:srgbClr val="007A77"/>
              </a:solidFill>
            </a:endParaRPr>
          </a:p>
        </p:txBody>
      </p:sp>
    </p:spTree>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内容占位符 2"/>
          <p:cNvSpPr>
            <a:spLocks noGrp="1"/>
          </p:cNvSpPr>
          <p:nvPr>
            <p:ph idx="4294967295"/>
          </p:nvPr>
        </p:nvSpPr>
        <p:spPr>
          <a:xfrm>
            <a:off x="323850" y="692150"/>
            <a:ext cx="8518525" cy="5407025"/>
          </a:xfrm>
        </p:spPr>
        <p:txBody>
          <a:bodyPr/>
          <a:lstStyle/>
          <a:p>
            <a:pPr marL="0" indent="0" eaLnBrk="1" hangingPunct="1">
              <a:buFont typeface="Wingdings" pitchFamily="2" charset="2"/>
              <a:buNone/>
            </a:pPr>
            <a:r>
              <a:rPr lang="zh-CN" altLang="en-US" sz="2400" b="1" smtClean="0"/>
              <a:t>例：沿用上例题的资料，假定电梯销售价格和安装费用无法区分。则</a:t>
            </a:r>
            <a:r>
              <a:rPr lang="en-US" altLang="zh-CN" sz="2400" b="1" smtClean="0"/>
              <a:t>A</a:t>
            </a:r>
            <a:r>
              <a:rPr lang="zh-CN" altLang="en-US" sz="2400" b="1" smtClean="0"/>
              <a:t>公司会计处理如下：</a:t>
            </a:r>
            <a:endParaRPr lang="en-US" altLang="zh-CN" sz="2400" b="1" smtClean="0"/>
          </a:p>
          <a:p>
            <a:pPr marL="0" indent="0" eaLnBrk="1" hangingPunct="1">
              <a:buFont typeface="Wingdings" pitchFamily="2" charset="2"/>
              <a:buNone/>
            </a:pPr>
            <a:r>
              <a:rPr lang="en-US" altLang="zh-CN" sz="2400" b="1" smtClean="0"/>
              <a:t>      </a:t>
            </a:r>
            <a:r>
              <a:rPr lang="zh-CN" altLang="en-US" sz="2400" b="1" smtClean="0"/>
              <a:t>（</a:t>
            </a:r>
            <a:r>
              <a:rPr lang="en-US" altLang="zh-CN" sz="2400" b="1" smtClean="0"/>
              <a:t>1</a:t>
            </a:r>
            <a:r>
              <a:rPr lang="zh-CN" altLang="en-US" sz="2400" b="1" smtClean="0"/>
              <a:t>）发生安装费用时：</a:t>
            </a:r>
            <a:endParaRPr lang="en-US" altLang="zh-CN" sz="2400" b="1" smtClean="0"/>
          </a:p>
          <a:p>
            <a:pPr marL="0" indent="0" eaLnBrk="1" hangingPunct="1">
              <a:buFont typeface="Wingdings" pitchFamily="2" charset="2"/>
              <a:buNone/>
            </a:pPr>
            <a:r>
              <a:rPr lang="en-US" altLang="zh-CN" sz="2400" b="1" smtClean="0"/>
              <a:t>               </a:t>
            </a:r>
            <a:r>
              <a:rPr lang="zh-CN" altLang="en-US" sz="2400" b="1" smtClean="0"/>
              <a:t>借：劳务成本                 </a:t>
            </a:r>
            <a:r>
              <a:rPr lang="en-US" altLang="zh-CN" sz="2400" b="1" smtClean="0"/>
              <a:t>1.2</a:t>
            </a:r>
          </a:p>
          <a:p>
            <a:pPr marL="0" indent="0" eaLnBrk="1" hangingPunct="1">
              <a:buFont typeface="Wingdings" pitchFamily="2" charset="2"/>
              <a:buNone/>
            </a:pPr>
            <a:r>
              <a:rPr lang="en-US" altLang="zh-CN" sz="2400" b="1" smtClean="0"/>
              <a:t>                   </a:t>
            </a:r>
            <a:r>
              <a:rPr lang="zh-CN" altLang="en-US" sz="2400" b="1" smtClean="0"/>
              <a:t>贷：应付职工薪酬                    </a:t>
            </a:r>
            <a:r>
              <a:rPr lang="en-US" altLang="zh-CN" sz="2400" b="1" smtClean="0"/>
              <a:t>1.2</a:t>
            </a:r>
          </a:p>
          <a:p>
            <a:pPr marL="0" indent="0" eaLnBrk="1" hangingPunct="1">
              <a:buFont typeface="Wingdings" pitchFamily="2" charset="2"/>
              <a:buNone/>
            </a:pPr>
            <a:r>
              <a:rPr lang="en-US" altLang="zh-CN" sz="2400" b="1" smtClean="0"/>
              <a:t>      </a:t>
            </a:r>
            <a:r>
              <a:rPr lang="zh-CN" altLang="en-US" sz="2400" b="1" smtClean="0"/>
              <a:t>（</a:t>
            </a:r>
            <a:r>
              <a:rPr lang="en-US" altLang="zh-CN" sz="2400" b="1" smtClean="0"/>
              <a:t>2</a:t>
            </a:r>
            <a:r>
              <a:rPr lang="zh-CN" altLang="en-US" sz="2400" b="1" smtClean="0"/>
              <a:t>）销售实现，确认收入并结转成本时：</a:t>
            </a:r>
            <a:endParaRPr lang="en-US" altLang="zh-CN" sz="2400" b="1" smtClean="0"/>
          </a:p>
          <a:p>
            <a:pPr marL="0" indent="0" eaLnBrk="1" hangingPunct="1">
              <a:buFont typeface="Wingdings" pitchFamily="2" charset="2"/>
              <a:buNone/>
            </a:pPr>
            <a:r>
              <a:rPr lang="en-US" altLang="zh-CN" sz="2400" b="1" smtClean="0"/>
              <a:t>               </a:t>
            </a:r>
            <a:r>
              <a:rPr lang="zh-CN" altLang="en-US" sz="2400" b="1" smtClean="0"/>
              <a:t>借：应收账款                                  </a:t>
            </a:r>
            <a:r>
              <a:rPr lang="en-US" altLang="zh-CN" sz="2400" b="1" smtClean="0"/>
              <a:t>117</a:t>
            </a:r>
          </a:p>
          <a:p>
            <a:pPr marL="0" indent="0" eaLnBrk="1" hangingPunct="1">
              <a:buFont typeface="Wingdings" pitchFamily="2" charset="2"/>
              <a:buNone/>
            </a:pPr>
            <a:r>
              <a:rPr lang="en-US" altLang="zh-CN" sz="2400" b="1" smtClean="0"/>
              <a:t>                    </a:t>
            </a:r>
            <a:r>
              <a:rPr lang="zh-CN" altLang="en-US" sz="2400" b="1" smtClean="0"/>
              <a:t>贷</a:t>
            </a:r>
            <a:r>
              <a:rPr lang="en-US" altLang="zh-CN" sz="2400" b="1" smtClean="0"/>
              <a:t>:  </a:t>
            </a:r>
            <a:r>
              <a:rPr lang="zh-CN" altLang="en-US" sz="2400" b="1" smtClean="0"/>
              <a:t>主营业务收入                                     </a:t>
            </a:r>
            <a:r>
              <a:rPr lang="en-US" altLang="zh-CN" sz="2400" b="1" smtClean="0"/>
              <a:t>100</a:t>
            </a:r>
          </a:p>
          <a:p>
            <a:pPr marL="0" indent="0" eaLnBrk="1" hangingPunct="1">
              <a:buFont typeface="Wingdings" pitchFamily="2" charset="2"/>
              <a:buNone/>
            </a:pPr>
            <a:r>
              <a:rPr lang="en-US" altLang="zh-CN" sz="2400" b="1" smtClean="0"/>
              <a:t>                           </a:t>
            </a:r>
            <a:r>
              <a:rPr lang="zh-CN" altLang="en-US" sz="2400" b="1" smtClean="0"/>
              <a:t>应交税费</a:t>
            </a:r>
            <a:r>
              <a:rPr lang="en-US" altLang="zh-CN" sz="2400" b="1" smtClean="0"/>
              <a:t>——</a:t>
            </a:r>
            <a:r>
              <a:rPr lang="zh-CN" altLang="en-US" sz="2400" b="1" smtClean="0"/>
              <a:t>应交增值税（销项税额）</a:t>
            </a:r>
            <a:r>
              <a:rPr lang="en-US" altLang="zh-CN" sz="2400" b="1" smtClean="0"/>
              <a:t>17</a:t>
            </a:r>
          </a:p>
          <a:p>
            <a:pPr marL="0" indent="0" eaLnBrk="1" hangingPunct="1">
              <a:buFont typeface="Wingdings" pitchFamily="2" charset="2"/>
              <a:buNone/>
            </a:pPr>
            <a:r>
              <a:rPr lang="en-US" altLang="zh-CN" sz="2400" b="1" smtClean="0"/>
              <a:t>               </a:t>
            </a:r>
            <a:r>
              <a:rPr lang="zh-CN" altLang="en-US" sz="2400" b="1" smtClean="0"/>
              <a:t>借：主营业务成本             </a:t>
            </a:r>
            <a:r>
              <a:rPr lang="en-US" altLang="zh-CN" sz="2400" b="1" smtClean="0"/>
              <a:t>57.2</a:t>
            </a:r>
          </a:p>
          <a:p>
            <a:pPr marL="0" indent="0" eaLnBrk="1" hangingPunct="1">
              <a:buFont typeface="Wingdings" pitchFamily="2" charset="2"/>
              <a:buNone/>
            </a:pPr>
            <a:r>
              <a:rPr lang="en-US" altLang="zh-CN" sz="2400" b="1" smtClean="0"/>
              <a:t>                    </a:t>
            </a:r>
            <a:r>
              <a:rPr lang="zh-CN" altLang="en-US" sz="2400" b="1" smtClean="0"/>
              <a:t>贷：库存商品                               </a:t>
            </a:r>
            <a:r>
              <a:rPr lang="en-US" altLang="zh-CN" sz="2400" b="1" smtClean="0"/>
              <a:t>56</a:t>
            </a:r>
          </a:p>
          <a:p>
            <a:pPr marL="0" indent="0" eaLnBrk="1" hangingPunct="1">
              <a:buFont typeface="Wingdings" pitchFamily="2" charset="2"/>
              <a:buNone/>
            </a:pPr>
            <a:r>
              <a:rPr lang="en-US" altLang="zh-CN" sz="2400" b="1" smtClean="0"/>
              <a:t>                            </a:t>
            </a:r>
            <a:r>
              <a:rPr lang="zh-CN" altLang="en-US" sz="2400" b="1" smtClean="0"/>
              <a:t>劳务成本                                </a:t>
            </a:r>
            <a:r>
              <a:rPr lang="en-US" altLang="zh-CN" sz="2400" b="1" smtClean="0"/>
              <a:t>1.2</a:t>
            </a:r>
          </a:p>
          <a:p>
            <a:pPr marL="0" indent="0" eaLnBrk="1" hangingPunct="1">
              <a:buFont typeface="Wingdings" pitchFamily="2" charset="2"/>
              <a:buNone/>
            </a:pPr>
            <a:endParaRPr lang="zh-CN" altLang="en-US" sz="2400" b="1" smtClean="0"/>
          </a:p>
        </p:txBody>
      </p:sp>
      <p:sp>
        <p:nvSpPr>
          <p:cNvPr id="232451" name="灯片编号占位符 3"/>
          <p:cNvSpPr txBox="1">
            <a:spLocks noGrp="1"/>
          </p:cNvSpPr>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algn="r" eaLnBrk="1" hangingPunct="1">
              <a:spcBef>
                <a:spcPct val="0"/>
              </a:spcBef>
              <a:buClrTx/>
              <a:buSzTx/>
              <a:buFontTx/>
              <a:buNone/>
            </a:pPr>
            <a:fld id="{EE294A24-A24B-4838-8E92-9484B92DA5DB}" type="slidenum">
              <a:rPr lang="en-US" altLang="zh-CN" sz="1400">
                <a:solidFill>
                  <a:srgbClr val="007A77"/>
                </a:solidFill>
              </a:rPr>
              <a:pPr algn="r" eaLnBrk="1" hangingPunct="1">
                <a:spcBef>
                  <a:spcPct val="0"/>
                </a:spcBef>
                <a:buClrTx/>
                <a:buSzTx/>
                <a:buFontTx/>
                <a:buNone/>
              </a:pPr>
              <a:t>224</a:t>
            </a:fld>
            <a:endParaRPr lang="en-US" altLang="zh-CN" sz="1400">
              <a:solidFill>
                <a:srgbClr val="007A77"/>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1C452386-9140-487B-B5EA-DE0D5B771BEF}" type="slidenum">
              <a:rPr lang="en-US" altLang="zh-CN" sz="1400" smtClean="0"/>
              <a:pPr eaLnBrk="1" hangingPunct="1">
                <a:spcBef>
                  <a:spcPct val="0"/>
                </a:spcBef>
                <a:buClrTx/>
                <a:buSzTx/>
                <a:buFontTx/>
                <a:buNone/>
              </a:pPr>
              <a:t>23</a:t>
            </a:fld>
            <a:endParaRPr lang="en-US" altLang="zh-CN" sz="1400" smtClean="0"/>
          </a:p>
        </p:txBody>
      </p:sp>
      <p:sp>
        <p:nvSpPr>
          <p:cNvPr id="26627" name="Rectangle 2"/>
          <p:cNvSpPr>
            <a:spLocks noGrp="1" noRot="1" noChangeArrowheads="1"/>
          </p:cNvSpPr>
          <p:nvPr>
            <p:ph type="title"/>
          </p:nvPr>
        </p:nvSpPr>
        <p:spPr>
          <a:xfrm>
            <a:off x="323850" y="836613"/>
            <a:ext cx="8540750" cy="803275"/>
          </a:xfrm>
        </p:spPr>
        <p:txBody>
          <a:bodyPr/>
          <a:lstStyle/>
          <a:p>
            <a:pPr algn="l" eaLnBrk="1" hangingPunct="1"/>
            <a:r>
              <a:rPr lang="zh-CN" altLang="en-US" sz="2800" b="1" smtClean="0">
                <a:ea typeface="黑体" pitchFamily="2" charset="-122"/>
              </a:rPr>
              <a:t>二、资产的定义与分类（第</a:t>
            </a:r>
            <a:r>
              <a:rPr lang="en-US" altLang="zh-CN" sz="2800" b="1" smtClean="0">
                <a:ea typeface="黑体" pitchFamily="2" charset="-122"/>
              </a:rPr>
              <a:t>5</a:t>
            </a:r>
            <a:r>
              <a:rPr lang="zh-CN" altLang="en-US" sz="2800" b="1" smtClean="0">
                <a:ea typeface="黑体" pitchFamily="2" charset="-122"/>
              </a:rPr>
              <a:t>条）</a:t>
            </a:r>
          </a:p>
        </p:txBody>
      </p:sp>
      <p:sp>
        <p:nvSpPr>
          <p:cNvPr id="26628" name="Rectangle 3"/>
          <p:cNvSpPr>
            <a:spLocks noGrp="1" noRot="1" noChangeArrowheads="1"/>
          </p:cNvSpPr>
          <p:nvPr>
            <p:ph type="body" idx="1"/>
          </p:nvPr>
        </p:nvSpPr>
        <p:spPr>
          <a:xfrm>
            <a:off x="323850" y="1844675"/>
            <a:ext cx="8540750" cy="4176713"/>
          </a:xfrm>
        </p:spPr>
        <p:txBody>
          <a:bodyPr/>
          <a:lstStyle/>
          <a:p>
            <a:pPr eaLnBrk="1" hangingPunct="1">
              <a:lnSpc>
                <a:spcPct val="90000"/>
              </a:lnSpc>
            </a:pPr>
            <a:endParaRPr lang="zh-CN" altLang="en-US" sz="2400" b="1" smtClean="0"/>
          </a:p>
          <a:p>
            <a:pPr eaLnBrk="1" hangingPunct="1">
              <a:lnSpc>
                <a:spcPct val="90000"/>
              </a:lnSpc>
            </a:pPr>
            <a:r>
              <a:rPr lang="zh-CN" altLang="en-US" sz="2400" b="1" smtClean="0"/>
              <a:t>资产，是指小企业过去的交易或者事项形成的、由小企业拥有或者控制的、预期会给小企业带来经济利益的资源。</a:t>
            </a:r>
          </a:p>
          <a:p>
            <a:pPr eaLnBrk="1" hangingPunct="1">
              <a:lnSpc>
                <a:spcPct val="90000"/>
              </a:lnSpc>
            </a:pPr>
            <a:endParaRPr lang="zh-CN" altLang="en-US" sz="2400" b="1" smtClean="0"/>
          </a:p>
          <a:p>
            <a:pPr eaLnBrk="1" hangingPunct="1">
              <a:lnSpc>
                <a:spcPct val="90000"/>
              </a:lnSpc>
            </a:pPr>
            <a:r>
              <a:rPr lang="zh-CN" altLang="en-US" sz="2400" b="1" smtClean="0"/>
              <a:t>将资源确认为资产</a:t>
            </a:r>
            <a:r>
              <a:rPr lang="en-US" altLang="zh-CN" sz="2400" b="1" smtClean="0"/>
              <a:t>,</a:t>
            </a:r>
            <a:r>
              <a:rPr lang="zh-CN" altLang="en-US" sz="2400" b="1" smtClean="0"/>
              <a:t>需符合资产定义 </a:t>
            </a:r>
            <a:r>
              <a:rPr lang="en-US" altLang="zh-CN" sz="2400" b="1" smtClean="0"/>
              <a:t>,</a:t>
            </a:r>
            <a:r>
              <a:rPr lang="zh-CN" altLang="en-US" sz="2400" b="1" smtClean="0"/>
              <a:t>还同时满足两个条件</a:t>
            </a:r>
            <a:r>
              <a:rPr lang="en-US" altLang="zh-CN" sz="2400" b="1" smtClean="0"/>
              <a:t>:</a:t>
            </a:r>
          </a:p>
          <a:p>
            <a:pPr eaLnBrk="1" hangingPunct="1">
              <a:lnSpc>
                <a:spcPct val="90000"/>
              </a:lnSpc>
              <a:buFont typeface="Wingdings" pitchFamily="2" charset="2"/>
              <a:buNone/>
            </a:pPr>
            <a:r>
              <a:rPr lang="en-US" altLang="zh-CN" sz="2400" b="1" smtClean="0"/>
              <a:t>1</a:t>
            </a:r>
            <a:r>
              <a:rPr lang="zh-CN" altLang="en-US" sz="2400" b="1" smtClean="0"/>
              <a:t>、与该资源有关的经济利益很可能流入企业。</a:t>
            </a:r>
            <a:endParaRPr lang="en-US" altLang="zh-CN" sz="2400" b="1" smtClean="0"/>
          </a:p>
          <a:p>
            <a:pPr eaLnBrk="1" hangingPunct="1">
              <a:lnSpc>
                <a:spcPct val="90000"/>
              </a:lnSpc>
              <a:buFont typeface="Wingdings" pitchFamily="2" charset="2"/>
              <a:buNone/>
            </a:pPr>
            <a:r>
              <a:rPr lang="en-US" altLang="zh-CN" sz="2400" b="1" smtClean="0"/>
              <a:t>2</a:t>
            </a:r>
            <a:r>
              <a:rPr lang="zh-CN" altLang="en-US" sz="2400" b="1" smtClean="0"/>
              <a:t>、该资源的成本或者价值能够可靠计量。</a:t>
            </a:r>
            <a:endParaRPr lang="en-US" altLang="zh-CN" sz="2400" b="1" smtClean="0"/>
          </a:p>
          <a:p>
            <a:pPr eaLnBrk="1" hangingPunct="1">
              <a:lnSpc>
                <a:spcPct val="90000"/>
              </a:lnSpc>
            </a:pPr>
            <a:endParaRPr lang="zh-CN" altLang="en-US" sz="2400" b="1" smtClean="0"/>
          </a:p>
          <a:p>
            <a:pPr eaLnBrk="1" hangingPunct="1">
              <a:lnSpc>
                <a:spcPct val="90000"/>
              </a:lnSpc>
            </a:pPr>
            <a:r>
              <a:rPr lang="zh-CN" altLang="en-US" sz="2400" b="1" smtClean="0"/>
              <a:t>小企业的资产按照流动性，可分为流动资产和非流动资产。</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1"/>
          <p:cNvSpPr>
            <a:spLocks noGrp="1"/>
          </p:cNvSpPr>
          <p:nvPr>
            <p:ph type="title"/>
          </p:nvPr>
        </p:nvSpPr>
        <p:spPr>
          <a:xfrm>
            <a:off x="250825" y="765175"/>
            <a:ext cx="8540750" cy="731838"/>
          </a:xfrm>
        </p:spPr>
        <p:txBody>
          <a:bodyPr/>
          <a:lstStyle/>
          <a:p>
            <a:pPr algn="l" eaLnBrk="1" hangingPunct="1"/>
            <a:r>
              <a:rPr lang="zh-CN" altLang="en-US" sz="2800" b="1" smtClean="0">
                <a:ea typeface="黑体" pitchFamily="2" charset="-122"/>
              </a:rPr>
              <a:t>三、资产的计量属性（第</a:t>
            </a:r>
            <a:r>
              <a:rPr lang="en-US" altLang="zh-CN" sz="2800" b="1" smtClean="0">
                <a:ea typeface="黑体" pitchFamily="2" charset="-122"/>
              </a:rPr>
              <a:t>6</a:t>
            </a:r>
            <a:r>
              <a:rPr lang="zh-CN" altLang="en-US" sz="2800" b="1" smtClean="0">
                <a:ea typeface="黑体" pitchFamily="2" charset="-122"/>
              </a:rPr>
              <a:t>条）</a:t>
            </a:r>
          </a:p>
        </p:txBody>
      </p:sp>
      <p:sp>
        <p:nvSpPr>
          <p:cNvPr id="27651" name="内容占位符 2"/>
          <p:cNvSpPr>
            <a:spLocks noGrp="1"/>
          </p:cNvSpPr>
          <p:nvPr>
            <p:ph idx="1"/>
          </p:nvPr>
        </p:nvSpPr>
        <p:spPr>
          <a:xfrm>
            <a:off x="323850" y="1628775"/>
            <a:ext cx="8540750" cy="4608513"/>
          </a:xfrm>
        </p:spPr>
        <p:txBody>
          <a:bodyPr/>
          <a:lstStyle/>
          <a:p>
            <a:pPr eaLnBrk="1" hangingPunct="1">
              <a:lnSpc>
                <a:spcPct val="90000"/>
              </a:lnSpc>
            </a:pPr>
            <a:r>
              <a:rPr lang="zh-CN" altLang="en-US" sz="2400" b="1" smtClean="0"/>
              <a:t>小企业的资产应当按照成本计量，</a:t>
            </a:r>
            <a:r>
              <a:rPr lang="zh-CN" altLang="en-US" sz="2400" b="1" smtClean="0">
                <a:solidFill>
                  <a:schemeClr val="hlink"/>
                </a:solidFill>
              </a:rPr>
              <a:t>不计提资产减值准备。</a:t>
            </a:r>
            <a:r>
              <a:rPr lang="zh-CN" altLang="en-US" sz="2400" b="1" smtClean="0"/>
              <a:t>（注：协调税法规定，缩小税会差异！）</a:t>
            </a:r>
            <a:endParaRPr lang="en-US" altLang="zh-CN" sz="2400" b="1" smtClean="0"/>
          </a:p>
          <a:p>
            <a:pPr eaLnBrk="1" hangingPunct="1">
              <a:lnSpc>
                <a:spcPct val="90000"/>
              </a:lnSpc>
              <a:buFont typeface="Wingdings" pitchFamily="2" charset="2"/>
              <a:buNone/>
            </a:pPr>
            <a:endParaRPr lang="en-US" altLang="zh-CN" sz="2400" b="1" smtClean="0"/>
          </a:p>
          <a:p>
            <a:pPr eaLnBrk="1" hangingPunct="1">
              <a:lnSpc>
                <a:spcPct val="90000"/>
              </a:lnSpc>
              <a:buFont typeface="Wingdings" pitchFamily="2" charset="2"/>
              <a:buNone/>
            </a:pPr>
            <a:r>
              <a:rPr lang="en-US" altLang="zh-CN" sz="2400" b="1" smtClean="0"/>
              <a:t>1</a:t>
            </a:r>
            <a:r>
              <a:rPr lang="zh-CN" altLang="en-US" sz="2400" b="1" smtClean="0"/>
              <a:t>、取得资产时，按照实际发生的支出作为历史成本。</a:t>
            </a:r>
            <a:endParaRPr lang="en-US" altLang="zh-CN" sz="2400" b="1" smtClean="0"/>
          </a:p>
          <a:p>
            <a:pPr eaLnBrk="1" hangingPunct="1">
              <a:lnSpc>
                <a:spcPct val="90000"/>
              </a:lnSpc>
              <a:buFont typeface="Wingdings" pitchFamily="2" charset="2"/>
              <a:buNone/>
            </a:pPr>
            <a:endParaRPr lang="en-US" altLang="zh-CN" sz="2400" b="1" smtClean="0"/>
          </a:p>
          <a:p>
            <a:pPr eaLnBrk="1" hangingPunct="1">
              <a:lnSpc>
                <a:spcPct val="90000"/>
              </a:lnSpc>
              <a:buFont typeface="Wingdings" pitchFamily="2" charset="2"/>
              <a:buNone/>
            </a:pPr>
            <a:r>
              <a:rPr lang="en-US" altLang="zh-CN" sz="2400" b="1" smtClean="0"/>
              <a:t>2</a:t>
            </a:r>
            <a:r>
              <a:rPr lang="zh-CN" altLang="en-US" sz="2400" b="1" smtClean="0"/>
              <a:t>、在持有资产期间，资产的增值或减值在会计上不进行调整，仍维持取得时的历史成本金额。</a:t>
            </a:r>
            <a:endParaRPr lang="en-US" altLang="zh-CN" sz="2400" b="1" smtClean="0"/>
          </a:p>
          <a:p>
            <a:pPr eaLnBrk="1" hangingPunct="1">
              <a:lnSpc>
                <a:spcPct val="90000"/>
              </a:lnSpc>
              <a:buFont typeface="Wingdings" pitchFamily="2" charset="2"/>
              <a:buNone/>
            </a:pPr>
            <a:endParaRPr lang="en-US" altLang="zh-CN" sz="2400" b="1" smtClean="0"/>
          </a:p>
          <a:p>
            <a:pPr eaLnBrk="1" hangingPunct="1">
              <a:lnSpc>
                <a:spcPct val="90000"/>
              </a:lnSpc>
              <a:buFont typeface="Wingdings" pitchFamily="2" charset="2"/>
              <a:buNone/>
            </a:pPr>
            <a:r>
              <a:rPr lang="en-US" altLang="zh-CN" sz="2400" b="1" smtClean="0"/>
              <a:t>3</a:t>
            </a:r>
            <a:r>
              <a:rPr lang="zh-CN" altLang="en-US" sz="2400" b="1" smtClean="0"/>
              <a:t>、在资产实际发生损失时，根据本准则第</a:t>
            </a:r>
            <a:r>
              <a:rPr lang="en-US" altLang="zh-CN" sz="2400" b="1" smtClean="0"/>
              <a:t>10</a:t>
            </a:r>
            <a:r>
              <a:rPr lang="zh-CN" altLang="en-US" sz="2400" b="1" smtClean="0"/>
              <a:t>（坏账）、</a:t>
            </a:r>
            <a:r>
              <a:rPr lang="en-US" altLang="zh-CN" sz="2400" b="1" smtClean="0"/>
              <a:t>15</a:t>
            </a:r>
            <a:r>
              <a:rPr lang="zh-CN" altLang="en-US" sz="2400" b="1" smtClean="0"/>
              <a:t>（存货）、</a:t>
            </a:r>
            <a:r>
              <a:rPr lang="en-US" altLang="zh-CN" sz="2400" b="1" smtClean="0"/>
              <a:t>21</a:t>
            </a:r>
            <a:r>
              <a:rPr lang="zh-CN" altLang="en-US" sz="2400" b="1" smtClean="0"/>
              <a:t>（长期债券投资）、</a:t>
            </a:r>
            <a:r>
              <a:rPr lang="en-US" altLang="zh-CN" sz="2400" b="1" smtClean="0"/>
              <a:t>26</a:t>
            </a:r>
            <a:r>
              <a:rPr lang="zh-CN" altLang="en-US" sz="2400" b="1" smtClean="0"/>
              <a:t>（长期股权投资）、</a:t>
            </a:r>
            <a:r>
              <a:rPr lang="en-US" altLang="zh-CN" sz="2400" b="1" smtClean="0"/>
              <a:t>34</a:t>
            </a:r>
            <a:r>
              <a:rPr lang="zh-CN" altLang="en-US" sz="2400" b="1" smtClean="0"/>
              <a:t>（固定资产）、</a:t>
            </a:r>
            <a:r>
              <a:rPr lang="en-US" altLang="zh-CN" sz="2400" b="1" smtClean="0"/>
              <a:t>42</a:t>
            </a:r>
            <a:r>
              <a:rPr lang="zh-CN" altLang="en-US" sz="2400" b="1" smtClean="0"/>
              <a:t>（无形资产）条的规定确认资产损失，并进行会计处理。</a:t>
            </a:r>
            <a:endParaRPr lang="zh-CN" altLang="en-US" sz="2400" smtClean="0"/>
          </a:p>
        </p:txBody>
      </p:sp>
      <p:sp>
        <p:nvSpPr>
          <p:cNvPr id="27652" name="灯片编号占位符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9C2FB40F-E675-4589-B264-2FEC58237503}" type="slidenum">
              <a:rPr lang="en-US" altLang="zh-CN" sz="1400" smtClean="0"/>
              <a:pPr eaLnBrk="1" hangingPunct="1">
                <a:spcBef>
                  <a:spcPct val="0"/>
                </a:spcBef>
                <a:buClrTx/>
                <a:buSzTx/>
                <a:buFontTx/>
                <a:buNone/>
              </a:pPr>
              <a:t>24</a:t>
            </a:fld>
            <a:endParaRPr lang="en-US" altLang="zh-CN" sz="1400"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F54CB192-009E-422D-A58A-7D802F175A05}" type="slidenum">
              <a:rPr lang="en-US" altLang="zh-CN" sz="1400" smtClean="0"/>
              <a:pPr eaLnBrk="1" hangingPunct="1">
                <a:spcBef>
                  <a:spcPct val="0"/>
                </a:spcBef>
                <a:buClrTx/>
                <a:buSzTx/>
                <a:buFontTx/>
                <a:buNone/>
              </a:pPr>
              <a:t>25</a:t>
            </a:fld>
            <a:endParaRPr lang="en-US" altLang="zh-CN" sz="1400" smtClean="0"/>
          </a:p>
        </p:txBody>
      </p:sp>
      <p:sp>
        <p:nvSpPr>
          <p:cNvPr id="28675" name="Rectangle 2"/>
          <p:cNvSpPr>
            <a:spLocks noGrp="1" noRot="1" noChangeArrowheads="1"/>
          </p:cNvSpPr>
          <p:nvPr>
            <p:ph type="title"/>
          </p:nvPr>
        </p:nvSpPr>
        <p:spPr>
          <a:xfrm>
            <a:off x="250825" y="692150"/>
            <a:ext cx="8540750" cy="658813"/>
          </a:xfrm>
        </p:spPr>
        <p:txBody>
          <a:bodyPr/>
          <a:lstStyle/>
          <a:p>
            <a:pPr eaLnBrk="1" hangingPunct="1"/>
            <a:r>
              <a:rPr lang="zh-CN" altLang="en-US" sz="3600" b="1" smtClean="0">
                <a:latin typeface="华文中宋" pitchFamily="2" charset="-122"/>
                <a:ea typeface="华文中宋" pitchFamily="2" charset="-122"/>
              </a:rPr>
              <a:t>第一节   流动资产</a:t>
            </a:r>
          </a:p>
        </p:txBody>
      </p:sp>
      <p:sp>
        <p:nvSpPr>
          <p:cNvPr id="28676" name="Rectangle 3"/>
          <p:cNvSpPr>
            <a:spLocks noGrp="1" noRot="1" noChangeArrowheads="1"/>
          </p:cNvSpPr>
          <p:nvPr>
            <p:ph type="body" idx="1"/>
          </p:nvPr>
        </p:nvSpPr>
        <p:spPr>
          <a:xfrm>
            <a:off x="323850" y="1412875"/>
            <a:ext cx="8540750" cy="5256213"/>
          </a:xfrm>
        </p:spPr>
        <p:txBody>
          <a:bodyPr/>
          <a:lstStyle/>
          <a:p>
            <a:pPr eaLnBrk="1" hangingPunct="1">
              <a:lnSpc>
                <a:spcPct val="115000"/>
              </a:lnSpc>
              <a:buFont typeface="Wingdings" pitchFamily="2" charset="2"/>
              <a:buNone/>
            </a:pPr>
            <a:r>
              <a:rPr lang="zh-CN" altLang="en-US" sz="2400" b="1" smtClean="0">
                <a:solidFill>
                  <a:schemeClr val="tx2"/>
                </a:solidFill>
                <a:ea typeface="黑体" pitchFamily="2" charset="-122"/>
              </a:rPr>
              <a:t>一、流动资产的定义和构成（第</a:t>
            </a:r>
            <a:r>
              <a:rPr lang="en-US" altLang="zh-CN" sz="2400" b="1" smtClean="0">
                <a:solidFill>
                  <a:schemeClr val="tx2"/>
                </a:solidFill>
                <a:ea typeface="黑体" pitchFamily="2" charset="-122"/>
              </a:rPr>
              <a:t>7</a:t>
            </a:r>
            <a:r>
              <a:rPr lang="zh-CN" altLang="en-US" sz="2400" b="1" smtClean="0">
                <a:solidFill>
                  <a:schemeClr val="tx2"/>
                </a:solidFill>
                <a:ea typeface="黑体" pitchFamily="2" charset="-122"/>
              </a:rPr>
              <a:t>条 ）</a:t>
            </a:r>
            <a:endParaRPr lang="en-US" altLang="zh-CN" sz="2400" b="1" smtClean="0">
              <a:solidFill>
                <a:schemeClr val="tx2"/>
              </a:solidFill>
              <a:ea typeface="黑体" pitchFamily="2" charset="-122"/>
            </a:endParaRPr>
          </a:p>
          <a:p>
            <a:pPr eaLnBrk="1" hangingPunct="1">
              <a:lnSpc>
                <a:spcPct val="115000"/>
              </a:lnSpc>
            </a:pPr>
            <a:r>
              <a:rPr lang="zh-CN" altLang="en-US" sz="2400" b="1" smtClean="0"/>
              <a:t> 小企业的流动资产，是指预计在</a:t>
            </a:r>
            <a:r>
              <a:rPr lang="en-US" altLang="zh-CN" sz="2400" b="1" smtClean="0"/>
              <a:t>1</a:t>
            </a:r>
            <a:r>
              <a:rPr lang="zh-CN" altLang="en-US" sz="2400" b="1" smtClean="0"/>
              <a:t>年内（含</a:t>
            </a:r>
            <a:r>
              <a:rPr lang="en-US" altLang="zh-CN" sz="2400" b="1" smtClean="0"/>
              <a:t>1</a:t>
            </a:r>
            <a:r>
              <a:rPr lang="zh-CN" altLang="en-US" sz="2400" b="1" smtClean="0"/>
              <a:t>年，下同）或超过</a:t>
            </a:r>
            <a:r>
              <a:rPr lang="en-US" altLang="zh-CN" sz="2400" b="1" smtClean="0"/>
              <a:t>1</a:t>
            </a:r>
            <a:r>
              <a:rPr lang="zh-CN" altLang="en-US" sz="2400" b="1" smtClean="0"/>
              <a:t>年的一个正常营业周期内变现、出售或耗用的资产。</a:t>
            </a:r>
            <a:endParaRPr lang="en-US" altLang="zh-CN" sz="2400" b="1" smtClean="0"/>
          </a:p>
          <a:p>
            <a:pPr eaLnBrk="1" hangingPunct="1">
              <a:lnSpc>
                <a:spcPct val="115000"/>
              </a:lnSpc>
              <a:buFont typeface="Wingdings" pitchFamily="2" charset="2"/>
              <a:buNone/>
            </a:pPr>
            <a:r>
              <a:rPr lang="zh-CN" altLang="en-US" sz="2400" b="1" smtClean="0">
                <a:solidFill>
                  <a:schemeClr val="hlink"/>
                </a:solidFill>
              </a:rPr>
              <a:t>    正常营业周期</a:t>
            </a:r>
            <a:r>
              <a:rPr lang="zh-CN" altLang="en-US" sz="2400" b="1" smtClean="0"/>
              <a:t>：指小企业从购买用于加工的资产起至最终实现现金止的期间，通常短于</a:t>
            </a:r>
            <a:r>
              <a:rPr lang="en-US" altLang="zh-CN" sz="2400" b="1" smtClean="0"/>
              <a:t>1</a:t>
            </a:r>
            <a:r>
              <a:rPr lang="zh-CN" altLang="en-US" sz="2400" b="1" smtClean="0"/>
              <a:t>年。</a:t>
            </a:r>
            <a:endParaRPr lang="en-US" altLang="zh-CN" sz="2400" b="1" smtClean="0"/>
          </a:p>
          <a:p>
            <a:pPr eaLnBrk="1" hangingPunct="1">
              <a:lnSpc>
                <a:spcPct val="115000"/>
              </a:lnSpc>
              <a:buFont typeface="Wingdings" pitchFamily="2" charset="2"/>
              <a:buNone/>
            </a:pPr>
            <a:r>
              <a:rPr lang="zh-CN" altLang="en-US" sz="2400" b="1" smtClean="0">
                <a:solidFill>
                  <a:schemeClr val="hlink"/>
                </a:solidFill>
              </a:rPr>
              <a:t>    变现</a:t>
            </a:r>
            <a:r>
              <a:rPr lang="zh-CN" altLang="en-US" sz="2400" b="1" smtClean="0"/>
              <a:t>：将资产变为现金，如应收及预付款、短期投资。</a:t>
            </a:r>
            <a:endParaRPr lang="en-US" altLang="zh-CN" sz="2400" b="1" smtClean="0"/>
          </a:p>
          <a:p>
            <a:pPr eaLnBrk="1" hangingPunct="1">
              <a:lnSpc>
                <a:spcPct val="115000"/>
              </a:lnSpc>
              <a:buFont typeface="Wingdings" pitchFamily="2" charset="2"/>
              <a:buNone/>
            </a:pPr>
            <a:r>
              <a:rPr lang="zh-CN" altLang="en-US" sz="2400" b="1" smtClean="0">
                <a:solidFill>
                  <a:schemeClr val="hlink"/>
                </a:solidFill>
              </a:rPr>
              <a:t>    出售</a:t>
            </a:r>
            <a:r>
              <a:rPr lang="zh-CN" altLang="en-US" sz="2400" b="1" smtClean="0"/>
              <a:t>：产品存货（如产成品）对外销售。</a:t>
            </a:r>
            <a:endParaRPr lang="en-US" altLang="zh-CN" sz="2400" b="1" smtClean="0"/>
          </a:p>
          <a:p>
            <a:pPr eaLnBrk="1" hangingPunct="1">
              <a:lnSpc>
                <a:spcPct val="115000"/>
              </a:lnSpc>
              <a:buFont typeface="Wingdings" pitchFamily="2" charset="2"/>
              <a:buNone/>
            </a:pPr>
            <a:r>
              <a:rPr lang="zh-CN" altLang="en-US" sz="2400" b="1" smtClean="0">
                <a:solidFill>
                  <a:schemeClr val="hlink"/>
                </a:solidFill>
              </a:rPr>
              <a:t>    耗用</a:t>
            </a:r>
            <a:r>
              <a:rPr lang="zh-CN" altLang="en-US" sz="2400" b="1" smtClean="0"/>
              <a:t>：将存货由一种形态（如原材料）转变为另一种形态（如产成品）过程。</a:t>
            </a:r>
          </a:p>
          <a:p>
            <a:pPr eaLnBrk="1" hangingPunct="1">
              <a:lnSpc>
                <a:spcPct val="115000"/>
              </a:lnSpc>
            </a:pPr>
            <a:r>
              <a:rPr lang="zh-CN" altLang="en-US" sz="2400" b="1" smtClean="0"/>
              <a:t>小企业的流动资产包括：货币资金、短期投资、应收及预付款项、存货等。</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rrowheads="1"/>
          </p:cNvSpPr>
          <p:nvPr>
            <p:ph type="title"/>
          </p:nvPr>
        </p:nvSpPr>
        <p:spPr>
          <a:xfrm>
            <a:off x="301625" y="609600"/>
            <a:ext cx="8540750" cy="731838"/>
          </a:xfrm>
        </p:spPr>
        <p:txBody>
          <a:bodyPr/>
          <a:lstStyle/>
          <a:p>
            <a:pPr algn="l" eaLnBrk="1" hangingPunct="1"/>
            <a:r>
              <a:rPr lang="zh-CN" altLang="en-US" sz="2800" b="1" smtClean="0">
                <a:ea typeface="黑体" pitchFamily="2" charset="-122"/>
              </a:rPr>
              <a:t>二、货币资金</a:t>
            </a:r>
            <a:r>
              <a:rPr lang="zh-CN" altLang="en-US" sz="2800" b="1" smtClean="0"/>
              <a:t>            </a:t>
            </a:r>
          </a:p>
        </p:txBody>
      </p:sp>
      <p:sp>
        <p:nvSpPr>
          <p:cNvPr id="29699" name="Rectangle 3"/>
          <p:cNvSpPr>
            <a:spLocks noGrp="1" noRot="1" noChangeArrowheads="1"/>
          </p:cNvSpPr>
          <p:nvPr>
            <p:ph type="body" idx="1"/>
          </p:nvPr>
        </p:nvSpPr>
        <p:spPr>
          <a:xfrm>
            <a:off x="323850" y="1341438"/>
            <a:ext cx="8540750" cy="4768850"/>
          </a:xfrm>
        </p:spPr>
        <p:txBody>
          <a:bodyPr/>
          <a:lstStyle/>
          <a:p>
            <a:pPr eaLnBrk="1" hangingPunct="1">
              <a:buFont typeface="Wingdings" pitchFamily="2" charset="2"/>
              <a:buNone/>
            </a:pPr>
            <a:r>
              <a:rPr lang="zh-CN" altLang="en-US" sz="2400" b="1" smtClean="0"/>
              <a:t>（一）库存现金新旧制度的变化</a:t>
            </a:r>
          </a:p>
          <a:p>
            <a:pPr eaLnBrk="1" hangingPunct="1">
              <a:buFont typeface="Wingdings" pitchFamily="2" charset="2"/>
              <a:buNone/>
            </a:pPr>
            <a:endParaRPr lang="zh-CN" altLang="en-US" sz="2400" b="1" smtClean="0"/>
          </a:p>
          <a:p>
            <a:pPr eaLnBrk="1" hangingPunct="1"/>
            <a:r>
              <a:rPr lang="zh-CN" altLang="en-US" sz="2400" b="1" smtClean="0"/>
              <a:t>    </a:t>
            </a:r>
            <a:r>
              <a:rPr lang="en-US" altLang="zh-CN" sz="2400" b="1" smtClean="0"/>
              <a:t>1</a:t>
            </a:r>
            <a:r>
              <a:rPr lang="zh-CN" altLang="en-US" sz="2400" b="1" smtClean="0"/>
              <a:t>、原科目“现金”改为：“</a:t>
            </a:r>
            <a:r>
              <a:rPr lang="zh-CN" altLang="en-US" sz="2400" b="1" smtClean="0">
                <a:solidFill>
                  <a:schemeClr val="hlink"/>
                </a:solidFill>
              </a:rPr>
              <a:t>库存现金</a:t>
            </a:r>
            <a:r>
              <a:rPr lang="zh-CN" altLang="en-US" sz="2400" b="1" smtClean="0"/>
              <a:t>”</a:t>
            </a:r>
          </a:p>
          <a:p>
            <a:pPr eaLnBrk="1" hangingPunct="1">
              <a:buFont typeface="Wingdings" pitchFamily="2" charset="2"/>
              <a:buNone/>
            </a:pPr>
            <a:r>
              <a:rPr lang="zh-CN" altLang="en-US" sz="2400" b="1" smtClean="0"/>
              <a:t>           调整分录：   </a:t>
            </a:r>
          </a:p>
          <a:p>
            <a:pPr eaLnBrk="1" hangingPunct="1">
              <a:buFont typeface="Wingdings" pitchFamily="2" charset="2"/>
              <a:buNone/>
            </a:pPr>
            <a:r>
              <a:rPr lang="zh-CN" altLang="en-US" sz="2400" b="1" smtClean="0"/>
              <a:t>                         借：库存现金</a:t>
            </a:r>
          </a:p>
          <a:p>
            <a:pPr eaLnBrk="1" hangingPunct="1">
              <a:buFont typeface="Wingdings" pitchFamily="2" charset="2"/>
              <a:buNone/>
            </a:pPr>
            <a:r>
              <a:rPr lang="zh-CN" altLang="en-US" sz="2400" b="1" smtClean="0"/>
              <a:t>                                贷：现金</a:t>
            </a:r>
          </a:p>
          <a:p>
            <a:pPr eaLnBrk="1" hangingPunct="1">
              <a:buFont typeface="Wingdings" pitchFamily="2" charset="2"/>
              <a:buNone/>
            </a:pPr>
            <a:r>
              <a:rPr lang="zh-CN" altLang="en-US" sz="2400" b="1" smtClean="0"/>
              <a:t>        </a:t>
            </a:r>
            <a:r>
              <a:rPr lang="en-US" altLang="zh-CN" sz="2400" b="1" smtClean="0"/>
              <a:t>2</a:t>
            </a:r>
            <a:r>
              <a:rPr lang="zh-CN" altLang="en-US" sz="2400" b="1" smtClean="0"/>
              <a:t>、对现金短缺或溢余的核算增加科目：</a:t>
            </a:r>
          </a:p>
          <a:p>
            <a:pPr eaLnBrk="1" hangingPunct="1">
              <a:buFont typeface="Wingdings" pitchFamily="2" charset="2"/>
              <a:buNone/>
            </a:pPr>
            <a:r>
              <a:rPr lang="zh-CN" altLang="en-US" sz="2400" b="1" smtClean="0"/>
              <a:t>                </a:t>
            </a:r>
            <a:r>
              <a:rPr lang="zh-CN" altLang="en-US" sz="2400" b="1" smtClean="0">
                <a:solidFill>
                  <a:schemeClr val="hlink"/>
                </a:solidFill>
              </a:rPr>
              <a:t>“待处理财产损溢”</a:t>
            </a:r>
          </a:p>
          <a:p>
            <a:pPr eaLnBrk="1" hangingPunct="1">
              <a:buFont typeface="Wingdings" pitchFamily="2" charset="2"/>
              <a:buNone/>
            </a:pPr>
            <a:r>
              <a:rPr lang="zh-CN" altLang="en-US" sz="2400" b="1" smtClean="0"/>
              <a:t> </a:t>
            </a:r>
          </a:p>
          <a:p>
            <a:pPr eaLnBrk="1" hangingPunct="1">
              <a:buFont typeface="Wingdings" pitchFamily="2" charset="2"/>
              <a:buNone/>
            </a:pPr>
            <a:endParaRPr lang="zh-CN" altLang="en-US" sz="2400" b="1" smtClean="0"/>
          </a:p>
          <a:p>
            <a:pPr eaLnBrk="1" hangingPunct="1"/>
            <a:endParaRPr lang="zh-CN" altLang="en-US" sz="2400" b="1" smtClean="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
          <p:cNvSpPr>
            <a:spLocks noGrp="1" noRot="1" noChangeArrowheads="1"/>
          </p:cNvSpPr>
          <p:nvPr>
            <p:ph type="body" idx="1"/>
          </p:nvPr>
        </p:nvSpPr>
        <p:spPr>
          <a:xfrm>
            <a:off x="179388" y="765175"/>
            <a:ext cx="8540750" cy="4194175"/>
          </a:xfrm>
        </p:spPr>
        <p:txBody>
          <a:bodyPr/>
          <a:lstStyle/>
          <a:p>
            <a:pPr eaLnBrk="1" hangingPunct="1">
              <a:buFont typeface="Wingdings" pitchFamily="2" charset="2"/>
              <a:buNone/>
            </a:pPr>
            <a:r>
              <a:rPr lang="zh-CN" altLang="en-US" sz="2400" b="1" smtClean="0"/>
              <a:t> （二）银行存款新旧制度的变化</a:t>
            </a:r>
          </a:p>
          <a:p>
            <a:pPr eaLnBrk="1" hangingPunct="1"/>
            <a:endParaRPr lang="zh-CN" altLang="en-US" sz="2400" b="1" smtClean="0"/>
          </a:p>
          <a:p>
            <a:pPr eaLnBrk="1" hangingPunct="1"/>
            <a:r>
              <a:rPr lang="zh-CN" altLang="en-US" sz="2400" b="1" smtClean="0"/>
              <a:t>  新准则增加了“银行存款日记账”与“银行对账单”应至少</a:t>
            </a:r>
          </a:p>
          <a:p>
            <a:pPr eaLnBrk="1" hangingPunct="1">
              <a:buFont typeface="Wingdings" pitchFamily="2" charset="2"/>
              <a:buNone/>
            </a:pPr>
            <a:r>
              <a:rPr lang="zh-CN" altLang="en-US" sz="2400" b="1" smtClean="0"/>
              <a:t>                      每月核对一次的规定。</a:t>
            </a:r>
            <a:endParaRPr lang="en-US" altLang="zh-CN" sz="2400" b="1" smtClean="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
          <p:cNvSpPr>
            <a:spLocks noGrp="1" noRot="1" noChangeArrowheads="1"/>
          </p:cNvSpPr>
          <p:nvPr>
            <p:ph type="body" idx="1"/>
          </p:nvPr>
        </p:nvSpPr>
        <p:spPr>
          <a:xfrm>
            <a:off x="323850" y="620713"/>
            <a:ext cx="8540750" cy="4194175"/>
          </a:xfrm>
        </p:spPr>
        <p:txBody>
          <a:bodyPr/>
          <a:lstStyle/>
          <a:p>
            <a:pPr eaLnBrk="1" hangingPunct="1">
              <a:buFont typeface="Wingdings" pitchFamily="2" charset="2"/>
              <a:buNone/>
            </a:pPr>
            <a:r>
              <a:rPr lang="zh-CN" altLang="en-US" sz="2400" b="1" smtClean="0"/>
              <a:t>  （三）其他货币资金新旧制度的变化</a:t>
            </a:r>
          </a:p>
          <a:p>
            <a:pPr eaLnBrk="1" hangingPunct="1"/>
            <a:endParaRPr lang="zh-CN" altLang="en-US" sz="2400" b="1" smtClean="0"/>
          </a:p>
          <a:p>
            <a:pPr eaLnBrk="1" hangingPunct="1"/>
            <a:r>
              <a:rPr lang="zh-CN" altLang="en-US" sz="2400" b="1" smtClean="0"/>
              <a:t> </a:t>
            </a:r>
            <a:r>
              <a:rPr lang="en-US" altLang="zh-CN" sz="2400" b="1" smtClean="0"/>
              <a:t>1</a:t>
            </a:r>
            <a:r>
              <a:rPr lang="zh-CN" altLang="en-US" sz="2400" b="1" smtClean="0"/>
              <a:t>、将备用金纳入其他货币资金核算范围：</a:t>
            </a:r>
          </a:p>
          <a:p>
            <a:pPr eaLnBrk="1" hangingPunct="1">
              <a:buFont typeface="Wingdings" pitchFamily="2" charset="2"/>
              <a:buNone/>
            </a:pPr>
            <a:r>
              <a:rPr lang="zh-CN" altLang="en-US" sz="2400" b="1" smtClean="0"/>
              <a:t>         原制度在：“其他应收款</a:t>
            </a:r>
            <a:r>
              <a:rPr lang="en-US" altLang="zh-CN" sz="2400" b="1" smtClean="0"/>
              <a:t>——</a:t>
            </a:r>
            <a:r>
              <a:rPr lang="zh-CN" altLang="en-US" sz="2400" b="1" smtClean="0"/>
              <a:t>备用金” 科目核算</a:t>
            </a:r>
          </a:p>
          <a:p>
            <a:pPr eaLnBrk="1" hangingPunct="1">
              <a:buFont typeface="Wingdings" pitchFamily="2" charset="2"/>
              <a:buNone/>
            </a:pPr>
            <a:r>
              <a:rPr lang="zh-CN" altLang="en-US" sz="2400" b="1" smtClean="0"/>
              <a:t>         新准则在：“其他货币资金</a:t>
            </a:r>
            <a:r>
              <a:rPr lang="en-US" altLang="zh-CN" sz="2400" b="1" smtClean="0"/>
              <a:t>——</a:t>
            </a:r>
            <a:r>
              <a:rPr lang="zh-CN" altLang="en-US" sz="2400" b="1" smtClean="0"/>
              <a:t>备用金” 科目核算</a:t>
            </a:r>
          </a:p>
          <a:p>
            <a:pPr eaLnBrk="1" hangingPunct="1">
              <a:buFont typeface="Wingdings" pitchFamily="2" charset="2"/>
              <a:buNone/>
            </a:pPr>
            <a:endParaRPr lang="zh-CN" altLang="en-US" sz="2400" b="1" smtClean="0"/>
          </a:p>
          <a:p>
            <a:pPr eaLnBrk="1" hangingPunct="1">
              <a:buFont typeface="Wingdings" pitchFamily="2" charset="2"/>
              <a:buNone/>
            </a:pPr>
            <a:r>
              <a:rPr lang="zh-CN" altLang="en-US" sz="2400" b="1" smtClean="0"/>
              <a:t>       调整分录： </a:t>
            </a:r>
          </a:p>
          <a:p>
            <a:pPr eaLnBrk="1" hangingPunct="1">
              <a:buFont typeface="Wingdings" pitchFamily="2" charset="2"/>
              <a:buNone/>
            </a:pPr>
            <a:r>
              <a:rPr lang="zh-CN" altLang="en-US" sz="2400" b="1" smtClean="0"/>
              <a:t>                    借：其他货币资金</a:t>
            </a:r>
            <a:r>
              <a:rPr lang="en-US" altLang="zh-CN" sz="2400" b="1" smtClean="0"/>
              <a:t>——</a:t>
            </a:r>
            <a:r>
              <a:rPr lang="zh-CN" altLang="en-US" sz="2400" b="1" smtClean="0"/>
              <a:t>备用金</a:t>
            </a:r>
          </a:p>
          <a:p>
            <a:pPr eaLnBrk="1" hangingPunct="1">
              <a:buFont typeface="Wingdings" pitchFamily="2" charset="2"/>
              <a:buNone/>
            </a:pPr>
            <a:r>
              <a:rPr lang="zh-CN" altLang="en-US" sz="2400" b="1" smtClean="0"/>
              <a:t>                           贷：其他应收款</a:t>
            </a:r>
            <a:r>
              <a:rPr lang="en-US" altLang="zh-CN" sz="2400" b="1" smtClean="0"/>
              <a:t>——</a:t>
            </a:r>
            <a:r>
              <a:rPr lang="zh-CN" altLang="en-US" sz="2400" b="1" smtClean="0"/>
              <a:t>备用金</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标题 1"/>
          <p:cNvSpPr>
            <a:spLocks noGrp="1"/>
          </p:cNvSpPr>
          <p:nvPr>
            <p:ph type="title"/>
          </p:nvPr>
        </p:nvSpPr>
        <p:spPr>
          <a:xfrm>
            <a:off x="250825" y="981075"/>
            <a:ext cx="8540750" cy="658813"/>
          </a:xfrm>
        </p:spPr>
        <p:txBody>
          <a:bodyPr/>
          <a:lstStyle/>
          <a:p>
            <a:pPr algn="l" eaLnBrk="1" hangingPunct="1"/>
            <a:r>
              <a:rPr lang="zh-CN" altLang="en-US" sz="2800" b="1" smtClean="0">
                <a:ea typeface="黑体" pitchFamily="2" charset="-122"/>
              </a:rPr>
              <a:t>三、短期投资的会计处理（第</a:t>
            </a:r>
            <a:r>
              <a:rPr lang="en-US" altLang="zh-CN" sz="2800" b="1" smtClean="0">
                <a:ea typeface="黑体" pitchFamily="2" charset="-122"/>
              </a:rPr>
              <a:t>8</a:t>
            </a:r>
            <a:r>
              <a:rPr lang="zh-CN" altLang="en-US" sz="2800" b="1" smtClean="0">
                <a:ea typeface="黑体" pitchFamily="2" charset="-122"/>
              </a:rPr>
              <a:t>条）</a:t>
            </a:r>
          </a:p>
        </p:txBody>
      </p:sp>
      <p:sp>
        <p:nvSpPr>
          <p:cNvPr id="32771" name="内容占位符 2"/>
          <p:cNvSpPr>
            <a:spLocks noGrp="1"/>
          </p:cNvSpPr>
          <p:nvPr>
            <p:ph idx="1"/>
          </p:nvPr>
        </p:nvSpPr>
        <p:spPr>
          <a:xfrm>
            <a:off x="250825" y="1844675"/>
            <a:ext cx="8540750" cy="4249738"/>
          </a:xfrm>
        </p:spPr>
        <p:txBody>
          <a:bodyPr/>
          <a:lstStyle/>
          <a:p>
            <a:pPr eaLnBrk="1" hangingPunct="1">
              <a:buFont typeface="Wingdings" pitchFamily="2" charset="2"/>
              <a:buNone/>
            </a:pPr>
            <a:r>
              <a:rPr lang="zh-CN" altLang="en-US" sz="2400" b="1" smtClean="0">
                <a:solidFill>
                  <a:schemeClr val="tx2"/>
                </a:solidFill>
                <a:ea typeface="黑体" pitchFamily="2" charset="-122"/>
              </a:rPr>
              <a:t>（一）短期投资的定义</a:t>
            </a:r>
          </a:p>
          <a:p>
            <a:pPr eaLnBrk="1" hangingPunct="1"/>
            <a:r>
              <a:rPr lang="zh-CN" altLang="en-US" sz="2400" b="1" smtClean="0"/>
              <a:t>短期投资，是指小企业购入的能随时变现并且持有时间不准备超过</a:t>
            </a:r>
            <a:r>
              <a:rPr lang="en-US" altLang="zh-CN" sz="2400" b="1" smtClean="0"/>
              <a:t>1</a:t>
            </a:r>
            <a:r>
              <a:rPr lang="zh-CN" altLang="en-US" sz="2400" b="1" smtClean="0"/>
              <a:t>年（含</a:t>
            </a:r>
            <a:r>
              <a:rPr lang="en-US" altLang="zh-CN" sz="2400" b="1" smtClean="0"/>
              <a:t>1</a:t>
            </a:r>
            <a:r>
              <a:rPr lang="zh-CN" altLang="en-US" sz="2400" b="1" smtClean="0"/>
              <a:t>年，下同）的投资，如小企业以赚取差价为目的从二级市场购入的股票、债券、基金等。</a:t>
            </a:r>
            <a:endParaRPr lang="en-US" altLang="zh-CN" sz="2400" b="1" smtClean="0"/>
          </a:p>
          <a:p>
            <a:pPr eaLnBrk="1" hangingPunct="1"/>
            <a:endParaRPr lang="zh-CN" altLang="en-US" sz="2400" b="1" smtClean="0"/>
          </a:p>
          <a:p>
            <a:pPr eaLnBrk="1" hangingPunct="1"/>
            <a:r>
              <a:rPr lang="zh-CN" altLang="en-US" sz="2400" b="1" smtClean="0"/>
              <a:t>短期投资相对于长期债券投资和长期股权投资，通常具有三个特征：</a:t>
            </a:r>
            <a:endParaRPr lang="en-US" altLang="zh-CN" sz="2400" b="1" smtClean="0"/>
          </a:p>
          <a:p>
            <a:pPr eaLnBrk="1" hangingPunct="1">
              <a:buFont typeface="Wingdings" pitchFamily="2" charset="2"/>
              <a:buNone/>
            </a:pPr>
            <a:r>
              <a:rPr lang="en-US" altLang="zh-CN" sz="2400" b="1" smtClean="0"/>
              <a:t>        1</a:t>
            </a:r>
            <a:r>
              <a:rPr lang="zh-CN" altLang="en-US" sz="2400" b="1" smtClean="0"/>
              <a:t>、投资目的明确；</a:t>
            </a:r>
            <a:endParaRPr lang="en-US" altLang="zh-CN" sz="2400" b="1" smtClean="0"/>
          </a:p>
          <a:p>
            <a:pPr eaLnBrk="1" hangingPunct="1">
              <a:buFont typeface="Wingdings" pitchFamily="2" charset="2"/>
              <a:buNone/>
            </a:pPr>
            <a:r>
              <a:rPr lang="en-US" altLang="zh-CN" sz="2400" b="1" smtClean="0"/>
              <a:t>        2</a:t>
            </a:r>
            <a:r>
              <a:rPr lang="zh-CN" altLang="en-US" sz="2400" b="1" smtClean="0"/>
              <a:t>、投资时间比较短；</a:t>
            </a:r>
            <a:endParaRPr lang="en-US" altLang="zh-CN" sz="2400" b="1" smtClean="0"/>
          </a:p>
          <a:p>
            <a:pPr eaLnBrk="1" hangingPunct="1">
              <a:buFont typeface="Wingdings" pitchFamily="2" charset="2"/>
              <a:buNone/>
            </a:pPr>
            <a:r>
              <a:rPr lang="en-US" altLang="zh-CN" sz="2400" b="1" smtClean="0"/>
              <a:t>        3</a:t>
            </a:r>
            <a:r>
              <a:rPr lang="zh-CN" altLang="en-US" sz="2400" b="1" smtClean="0"/>
              <a:t>、投资品种易变现。</a:t>
            </a:r>
          </a:p>
        </p:txBody>
      </p:sp>
      <p:sp>
        <p:nvSpPr>
          <p:cNvPr id="32772" name="灯片编号占位符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0BC6C851-FF99-4063-A89B-24FF1E4F6638}" type="slidenum">
              <a:rPr lang="en-US" altLang="zh-CN" sz="1400" smtClean="0"/>
              <a:pPr eaLnBrk="1" hangingPunct="1">
                <a:spcBef>
                  <a:spcPct val="0"/>
                </a:spcBef>
                <a:buClrTx/>
                <a:buSzTx/>
                <a:buFontTx/>
                <a:buNone/>
              </a:pPr>
              <a:t>29</a:t>
            </a:fld>
            <a:endParaRPr lang="en-US" altLang="zh-CN" sz="140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rrowheads="1"/>
          </p:cNvSpPr>
          <p:nvPr>
            <p:ph type="title"/>
          </p:nvPr>
        </p:nvSpPr>
        <p:spPr/>
        <p:txBody>
          <a:bodyPr/>
          <a:lstStyle/>
          <a:p>
            <a:pPr eaLnBrk="1" hangingPunct="1"/>
            <a:r>
              <a:rPr lang="zh-CN" altLang="en-US" sz="3200" b="1" smtClean="0"/>
              <a:t>第一节    小企业准则制定的背景与意义</a:t>
            </a:r>
          </a:p>
        </p:txBody>
      </p:sp>
      <p:sp>
        <p:nvSpPr>
          <p:cNvPr id="6147" name="Rectangle 3"/>
          <p:cNvSpPr>
            <a:spLocks noGrp="1" noRot="1" noChangeArrowheads="1"/>
          </p:cNvSpPr>
          <p:nvPr>
            <p:ph type="body" idx="1"/>
          </p:nvPr>
        </p:nvSpPr>
        <p:spPr/>
        <p:txBody>
          <a:bodyPr/>
          <a:lstStyle/>
          <a:p>
            <a:pPr eaLnBrk="1" hangingPunct="1"/>
            <a:r>
              <a:rPr lang="zh-CN" altLang="en-US" b="1" smtClean="0"/>
              <a:t>一、背景</a:t>
            </a:r>
          </a:p>
          <a:p>
            <a:pPr eaLnBrk="1" hangingPunct="1"/>
            <a:r>
              <a:rPr lang="en-US" altLang="zh-CN" b="1" smtClean="0"/>
              <a:t>1</a:t>
            </a:r>
            <a:r>
              <a:rPr lang="zh-CN" altLang="en-US" b="1" smtClean="0"/>
              <a:t>、原制度的滞后性和不适应性</a:t>
            </a:r>
          </a:p>
          <a:p>
            <a:pPr eaLnBrk="1" hangingPunct="1"/>
            <a:r>
              <a:rPr lang="en-US" altLang="zh-CN" b="1" smtClean="0"/>
              <a:t>2</a:t>
            </a:r>
            <a:r>
              <a:rPr lang="zh-CN" altLang="en-US" b="1" smtClean="0"/>
              <a:t>、是深化小企业财务管理体制改革的需要</a:t>
            </a:r>
          </a:p>
          <a:p>
            <a:pPr eaLnBrk="1" hangingPunct="1"/>
            <a:r>
              <a:rPr lang="en-US" altLang="zh-CN" b="1" smtClean="0"/>
              <a:t>3</a:t>
            </a:r>
            <a:r>
              <a:rPr lang="zh-CN" altLang="en-US" b="1" smtClean="0"/>
              <a:t>、国际中小企业会计准则改革背景的推动</a:t>
            </a:r>
          </a:p>
          <a:p>
            <a:pPr eaLnBrk="1" hangingPunct="1"/>
            <a:r>
              <a:rPr lang="en-US" altLang="zh-CN" b="1" smtClean="0"/>
              <a:t>4</a:t>
            </a:r>
            <a:r>
              <a:rPr lang="zh-CN" altLang="en-US" b="1" smtClean="0"/>
              <a:t>、与国内</a:t>
            </a:r>
            <a:r>
              <a:rPr lang="en-US" altLang="zh-CN" b="1" smtClean="0"/>
              <a:t>《</a:t>
            </a:r>
            <a:r>
              <a:rPr lang="zh-CN" altLang="en-US" b="1" smtClean="0"/>
              <a:t>企业会计准则</a:t>
            </a:r>
            <a:r>
              <a:rPr lang="en-US" altLang="zh-CN" b="1" smtClean="0"/>
              <a:t>》</a:t>
            </a:r>
            <a:r>
              <a:rPr lang="zh-CN" altLang="en-US" b="1" smtClean="0"/>
              <a:t>实行有序衔接的          </a:t>
            </a:r>
          </a:p>
          <a:p>
            <a:pPr eaLnBrk="1" hangingPunct="1">
              <a:buFont typeface="Wingdings" pitchFamily="2" charset="2"/>
              <a:buNone/>
            </a:pPr>
            <a:r>
              <a:rPr lang="zh-CN" altLang="en-US" b="1" smtClean="0"/>
              <a:t>          需要</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93A2136E-D6FE-4A48-B54F-275745DF1320}" type="slidenum">
              <a:rPr lang="en-US" altLang="zh-CN" sz="1400" smtClean="0"/>
              <a:pPr eaLnBrk="1" hangingPunct="1">
                <a:spcBef>
                  <a:spcPct val="0"/>
                </a:spcBef>
                <a:buClrTx/>
                <a:buSzTx/>
                <a:buFontTx/>
                <a:buNone/>
              </a:pPr>
              <a:t>30</a:t>
            </a:fld>
            <a:endParaRPr lang="en-US" altLang="zh-CN" sz="1400" smtClean="0"/>
          </a:p>
        </p:txBody>
      </p:sp>
      <p:sp>
        <p:nvSpPr>
          <p:cNvPr id="33795" name="Rectangle 2"/>
          <p:cNvSpPr>
            <a:spLocks noGrp="1" noRot="1" noChangeArrowheads="1"/>
          </p:cNvSpPr>
          <p:nvPr>
            <p:ph type="title"/>
          </p:nvPr>
        </p:nvSpPr>
        <p:spPr>
          <a:xfrm>
            <a:off x="323850" y="549275"/>
            <a:ext cx="8540750" cy="433388"/>
          </a:xfrm>
        </p:spPr>
        <p:txBody>
          <a:bodyPr/>
          <a:lstStyle/>
          <a:p>
            <a:pPr algn="l" eaLnBrk="1" hangingPunct="1"/>
            <a:r>
              <a:rPr lang="zh-CN" altLang="en-US" sz="3200" b="1" smtClean="0">
                <a:ea typeface="黑体" pitchFamily="2" charset="-122"/>
              </a:rPr>
              <a:t/>
            </a:r>
            <a:br>
              <a:rPr lang="zh-CN" altLang="en-US" sz="3200" b="1" smtClean="0">
                <a:ea typeface="黑体" pitchFamily="2" charset="-122"/>
              </a:rPr>
            </a:br>
            <a:r>
              <a:rPr lang="zh-CN" altLang="en-US" sz="2400" b="1" smtClean="0">
                <a:ea typeface="黑体" pitchFamily="2" charset="-122"/>
              </a:rPr>
              <a:t>（二）短期投资的会计处理</a:t>
            </a:r>
            <a:endParaRPr lang="zh-CN" altLang="zh-CN" sz="2400" smtClean="0"/>
          </a:p>
        </p:txBody>
      </p:sp>
      <p:sp>
        <p:nvSpPr>
          <p:cNvPr id="33796" name="Rectangle 3"/>
          <p:cNvSpPr>
            <a:spLocks noGrp="1" noRot="1" noChangeArrowheads="1"/>
          </p:cNvSpPr>
          <p:nvPr>
            <p:ph type="body" idx="1"/>
          </p:nvPr>
        </p:nvSpPr>
        <p:spPr>
          <a:xfrm>
            <a:off x="323850" y="1268413"/>
            <a:ext cx="8540750" cy="5256212"/>
          </a:xfrm>
        </p:spPr>
        <p:txBody>
          <a:bodyPr/>
          <a:lstStyle/>
          <a:p>
            <a:pPr marL="609600" indent="-609600" eaLnBrk="1" hangingPunct="1">
              <a:lnSpc>
                <a:spcPct val="110000"/>
              </a:lnSpc>
              <a:buFont typeface="Wingdings" pitchFamily="2" charset="2"/>
              <a:buNone/>
            </a:pPr>
            <a:r>
              <a:rPr lang="en-US" altLang="zh-CN" sz="2400" b="1" smtClean="0">
                <a:solidFill>
                  <a:schemeClr val="tx2"/>
                </a:solidFill>
                <a:ea typeface="黑体" pitchFamily="2" charset="-122"/>
              </a:rPr>
              <a:t>1</a:t>
            </a:r>
            <a:r>
              <a:rPr lang="zh-CN" altLang="en-US" sz="2400" b="1" smtClean="0">
                <a:solidFill>
                  <a:schemeClr val="tx2"/>
                </a:solidFill>
                <a:ea typeface="黑体" pitchFamily="2" charset="-122"/>
              </a:rPr>
              <a:t>、取得短期投资</a:t>
            </a:r>
            <a:endParaRPr lang="en-US" altLang="zh-CN" sz="2400" b="1" smtClean="0">
              <a:solidFill>
                <a:schemeClr val="tx2"/>
              </a:solidFill>
              <a:ea typeface="黑体" pitchFamily="2" charset="-122"/>
            </a:endParaRPr>
          </a:p>
          <a:p>
            <a:pPr marL="609600" indent="-609600" eaLnBrk="1" hangingPunct="1">
              <a:lnSpc>
                <a:spcPct val="110000"/>
              </a:lnSpc>
            </a:pPr>
            <a:r>
              <a:rPr lang="zh-CN" altLang="en-US" sz="2000" b="1" smtClean="0"/>
              <a:t>以支付现金取得的短期投资，应当按照</a:t>
            </a:r>
            <a:r>
              <a:rPr lang="zh-CN" altLang="en-US" sz="2000" b="1" smtClean="0">
                <a:solidFill>
                  <a:schemeClr val="hlink"/>
                </a:solidFill>
              </a:rPr>
              <a:t>购买价款和相关税费作为成本</a:t>
            </a:r>
            <a:r>
              <a:rPr lang="zh-CN" altLang="en-US" sz="2000" b="1" smtClean="0"/>
              <a:t>进行计量。实际支付价款中包含的已宣告但尚未发放的现金股利或已到付息期但尚未领取的债券利息，应当单独确认为应收股利或应收利息，</a:t>
            </a:r>
            <a:r>
              <a:rPr lang="zh-CN" altLang="en-US" sz="2000" b="1" smtClean="0">
                <a:solidFill>
                  <a:schemeClr val="hlink"/>
                </a:solidFill>
              </a:rPr>
              <a:t>不计入短期投资的成本。</a:t>
            </a:r>
            <a:endParaRPr lang="en-US" altLang="zh-CN" sz="2000" b="1" smtClean="0">
              <a:solidFill>
                <a:schemeClr val="hlink"/>
              </a:solidFill>
            </a:endParaRPr>
          </a:p>
          <a:p>
            <a:pPr marL="609600" indent="-609600" eaLnBrk="1" hangingPunct="1">
              <a:lnSpc>
                <a:spcPct val="110000"/>
              </a:lnSpc>
              <a:buFont typeface="Wingdings" pitchFamily="2" charset="2"/>
              <a:buNone/>
            </a:pPr>
            <a:endParaRPr lang="zh-CN" altLang="en-US" sz="2000" b="1" smtClean="0"/>
          </a:p>
          <a:p>
            <a:pPr marL="609600" indent="-609600" eaLnBrk="1" hangingPunct="1">
              <a:lnSpc>
                <a:spcPct val="110000"/>
              </a:lnSpc>
              <a:buFont typeface="Wingdings" pitchFamily="2" charset="2"/>
              <a:buNone/>
            </a:pPr>
            <a:r>
              <a:rPr lang="zh-CN" altLang="en-US" sz="2000" b="1" smtClean="0"/>
              <a:t>注：</a:t>
            </a:r>
            <a:r>
              <a:rPr lang="zh-CN" altLang="en-US" sz="2000" b="1" smtClean="0">
                <a:solidFill>
                  <a:schemeClr val="hlink"/>
                </a:solidFill>
              </a:rPr>
              <a:t>本准则中，</a:t>
            </a:r>
            <a:r>
              <a:rPr lang="zh-CN" altLang="en-US" sz="2000" b="1" smtClean="0"/>
              <a:t>相关税费 统一指小企业交易过程中按照规定应负担的各种税款、行政事业性收费以及手续费、佣金等。</a:t>
            </a:r>
            <a:endParaRPr lang="en-US" altLang="zh-CN" sz="2000" b="1" smtClean="0"/>
          </a:p>
          <a:p>
            <a:pPr marL="609600" indent="-609600" eaLnBrk="1" hangingPunct="1">
              <a:lnSpc>
                <a:spcPct val="115000"/>
              </a:lnSpc>
              <a:buFont typeface="Wingdings" pitchFamily="2" charset="2"/>
              <a:buNone/>
            </a:pPr>
            <a:r>
              <a:rPr lang="zh-CN" altLang="en-US" sz="2000" b="1" smtClean="0"/>
              <a:t>小企业购入各种股票、债券、基金等作为短期投资的：</a:t>
            </a:r>
          </a:p>
          <a:p>
            <a:pPr marL="609600" indent="-609600" eaLnBrk="1" hangingPunct="1">
              <a:lnSpc>
                <a:spcPct val="115000"/>
              </a:lnSpc>
              <a:buFont typeface="Wingdings" pitchFamily="2" charset="2"/>
              <a:buNone/>
            </a:pPr>
            <a:r>
              <a:rPr lang="zh-CN" altLang="en-US" sz="2000" b="1" smtClean="0"/>
              <a:t>       借：短期投资</a:t>
            </a:r>
          </a:p>
          <a:p>
            <a:pPr marL="609600" indent="-609600" eaLnBrk="1" hangingPunct="1">
              <a:lnSpc>
                <a:spcPct val="115000"/>
              </a:lnSpc>
              <a:buFont typeface="Wingdings" pitchFamily="2" charset="2"/>
              <a:buNone/>
            </a:pPr>
            <a:r>
              <a:rPr lang="zh-CN" altLang="en-US" sz="2000" b="1" smtClean="0"/>
              <a:t>              应收股利（股票，已宣告但尚未发放的现金股利 ）</a:t>
            </a:r>
          </a:p>
          <a:p>
            <a:pPr marL="609600" indent="-609600" eaLnBrk="1" hangingPunct="1">
              <a:lnSpc>
                <a:spcPct val="115000"/>
              </a:lnSpc>
              <a:buFont typeface="Wingdings" pitchFamily="2" charset="2"/>
              <a:buNone/>
            </a:pPr>
            <a:r>
              <a:rPr lang="zh-CN" altLang="en-US" sz="2000" b="1" smtClean="0"/>
              <a:t>              应收利息（债券，已到付息期但尚未领取的债券利息 ）</a:t>
            </a:r>
          </a:p>
          <a:p>
            <a:pPr marL="609600" indent="-609600" eaLnBrk="1" hangingPunct="1">
              <a:lnSpc>
                <a:spcPct val="115000"/>
              </a:lnSpc>
              <a:buFont typeface="Wingdings" pitchFamily="2" charset="2"/>
              <a:buNone/>
            </a:pPr>
            <a:r>
              <a:rPr lang="zh-CN" altLang="en-US" sz="2000" b="1" smtClean="0"/>
              <a:t>           贷：银行存款（实际支付的购买价款和相关税费 ）</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标题 1"/>
          <p:cNvSpPr>
            <a:spLocks noGrp="1"/>
          </p:cNvSpPr>
          <p:nvPr>
            <p:ph type="title"/>
          </p:nvPr>
        </p:nvSpPr>
        <p:spPr>
          <a:xfrm>
            <a:off x="323850" y="476250"/>
            <a:ext cx="8540750" cy="504825"/>
          </a:xfrm>
        </p:spPr>
        <p:txBody>
          <a:bodyPr/>
          <a:lstStyle/>
          <a:p>
            <a:pPr algn="l" eaLnBrk="1" hangingPunct="1"/>
            <a:r>
              <a:rPr lang="en-US" altLang="zh-CN" sz="2400" b="1" smtClean="0">
                <a:ea typeface="黑体" pitchFamily="2" charset="-122"/>
              </a:rPr>
              <a:t>2</a:t>
            </a:r>
            <a:r>
              <a:rPr lang="zh-CN" altLang="en-US" sz="2400" b="1" smtClean="0">
                <a:ea typeface="黑体" pitchFamily="2" charset="-122"/>
              </a:rPr>
              <a:t>、短期投资持有期间取得现金股利或利息</a:t>
            </a:r>
          </a:p>
        </p:txBody>
      </p:sp>
      <p:sp>
        <p:nvSpPr>
          <p:cNvPr id="34819" name="内容占位符 2"/>
          <p:cNvSpPr>
            <a:spLocks noGrp="1"/>
          </p:cNvSpPr>
          <p:nvPr>
            <p:ph idx="1"/>
          </p:nvPr>
        </p:nvSpPr>
        <p:spPr>
          <a:xfrm>
            <a:off x="323850" y="908050"/>
            <a:ext cx="8540750" cy="5472113"/>
          </a:xfrm>
        </p:spPr>
        <p:txBody>
          <a:bodyPr/>
          <a:lstStyle/>
          <a:p>
            <a:pPr eaLnBrk="1" hangingPunct="1">
              <a:lnSpc>
                <a:spcPct val="110000"/>
              </a:lnSpc>
            </a:pPr>
            <a:r>
              <a:rPr lang="zh-CN" altLang="en-US" sz="2400" b="1" dirty="0" smtClean="0"/>
              <a:t>在短期投资持有期间，被投资单位宣告分派的现金股利或在债务人</a:t>
            </a:r>
            <a:r>
              <a:rPr lang="zh-CN" altLang="en-US" sz="2400" b="1" dirty="0" smtClean="0">
                <a:solidFill>
                  <a:schemeClr val="hlink"/>
                </a:solidFill>
              </a:rPr>
              <a:t>应付利息日</a:t>
            </a:r>
            <a:r>
              <a:rPr lang="zh-CN" altLang="en-US" sz="2400" b="1" dirty="0" smtClean="0"/>
              <a:t>按照分期付息、一次还本债券投资的</a:t>
            </a:r>
            <a:r>
              <a:rPr lang="zh-CN" altLang="en-US" sz="2400" b="1" dirty="0" smtClean="0">
                <a:solidFill>
                  <a:schemeClr val="hlink"/>
                </a:solidFill>
              </a:rPr>
              <a:t>票面利率</a:t>
            </a:r>
            <a:r>
              <a:rPr lang="zh-CN" altLang="en-US" sz="2400" b="1" dirty="0" smtClean="0"/>
              <a:t>计算的利息收入，应当计入</a:t>
            </a:r>
            <a:r>
              <a:rPr lang="zh-CN" altLang="en-US" sz="2400" b="1" dirty="0" smtClean="0">
                <a:solidFill>
                  <a:schemeClr val="hlink"/>
                </a:solidFill>
              </a:rPr>
              <a:t>投资收益。</a:t>
            </a:r>
          </a:p>
          <a:p>
            <a:pPr eaLnBrk="1" hangingPunct="1">
              <a:lnSpc>
                <a:spcPct val="110000"/>
              </a:lnSpc>
              <a:buFont typeface="Wingdings" pitchFamily="2" charset="2"/>
              <a:buNone/>
            </a:pPr>
            <a:r>
              <a:rPr lang="zh-CN" altLang="en-US" sz="2000" b="1" dirty="0" smtClean="0"/>
              <a:t>（</a:t>
            </a:r>
            <a:r>
              <a:rPr lang="en-US" altLang="zh-CN" sz="2000" b="1" dirty="0" smtClean="0"/>
              <a:t>1</a:t>
            </a:r>
            <a:r>
              <a:rPr lang="zh-CN" altLang="en-US" sz="2000" b="1" dirty="0" smtClean="0"/>
              <a:t>）短期投资持有期间，被投资单位宣告分派的现金股利：</a:t>
            </a:r>
          </a:p>
          <a:p>
            <a:pPr eaLnBrk="1" hangingPunct="1">
              <a:lnSpc>
                <a:spcPct val="110000"/>
              </a:lnSpc>
              <a:buFont typeface="Wingdings" pitchFamily="2" charset="2"/>
              <a:buNone/>
            </a:pPr>
            <a:r>
              <a:rPr lang="zh-CN" altLang="en-US" sz="2000" b="1" dirty="0" smtClean="0"/>
              <a:t>                 借：应收股利</a:t>
            </a:r>
          </a:p>
          <a:p>
            <a:pPr eaLnBrk="1" hangingPunct="1">
              <a:lnSpc>
                <a:spcPct val="110000"/>
              </a:lnSpc>
              <a:buFont typeface="Wingdings" pitchFamily="2" charset="2"/>
              <a:buNone/>
            </a:pPr>
            <a:r>
              <a:rPr lang="zh-CN" altLang="en-US" sz="2000" b="1" dirty="0" smtClean="0"/>
              <a:t>                     贷：投资收益</a:t>
            </a:r>
          </a:p>
          <a:p>
            <a:pPr eaLnBrk="1" hangingPunct="1">
              <a:lnSpc>
                <a:spcPct val="110000"/>
              </a:lnSpc>
              <a:buFont typeface="Wingdings" pitchFamily="2" charset="2"/>
              <a:buNone/>
            </a:pPr>
            <a:r>
              <a:rPr lang="zh-CN" altLang="en-US" sz="2000" b="1" dirty="0" smtClean="0"/>
              <a:t>（</a:t>
            </a:r>
            <a:r>
              <a:rPr lang="en-US" altLang="zh-CN" sz="2000" b="1" dirty="0" smtClean="0"/>
              <a:t>2</a:t>
            </a:r>
            <a:r>
              <a:rPr lang="zh-CN" altLang="en-US" sz="2000" b="1" dirty="0" smtClean="0"/>
              <a:t>）在债务人应付利息日，按照分期付息、一次还本债券投资的票面利率计算的利息收入：</a:t>
            </a:r>
          </a:p>
          <a:p>
            <a:pPr eaLnBrk="1" hangingPunct="1">
              <a:lnSpc>
                <a:spcPct val="110000"/>
              </a:lnSpc>
              <a:buFont typeface="Wingdings" pitchFamily="2" charset="2"/>
              <a:buNone/>
            </a:pPr>
            <a:r>
              <a:rPr lang="zh-CN" altLang="en-US" sz="2000" b="1" dirty="0" smtClean="0"/>
              <a:t>                 借：应收利息</a:t>
            </a:r>
          </a:p>
          <a:p>
            <a:pPr eaLnBrk="1" hangingPunct="1">
              <a:lnSpc>
                <a:spcPct val="110000"/>
              </a:lnSpc>
              <a:buFont typeface="Wingdings" pitchFamily="2" charset="2"/>
              <a:buNone/>
            </a:pPr>
            <a:r>
              <a:rPr lang="zh-CN" altLang="en-US" sz="2000" b="1" dirty="0" smtClean="0"/>
              <a:t>                     贷：投资收益</a:t>
            </a:r>
          </a:p>
          <a:p>
            <a:pPr eaLnBrk="1" hangingPunct="1"/>
            <a:r>
              <a:rPr lang="zh-CN" altLang="en-US" sz="2400" b="1" dirty="0" smtClean="0"/>
              <a:t>注：会计上要求计入投资收益但税法上允许免税的，需要进行所得税纳税调整，如国债利息收入、直接投资于其他居民企业取得的符合条件的股息或红利等权益性收益。两者构成永久性差异。</a:t>
            </a:r>
          </a:p>
        </p:txBody>
      </p:sp>
      <p:sp>
        <p:nvSpPr>
          <p:cNvPr id="34820" name="灯片编号占位符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D3D546DC-E0D4-49FF-AE58-900A5E9252D7}" type="slidenum">
              <a:rPr lang="en-US" altLang="zh-CN" sz="1400" smtClean="0"/>
              <a:pPr eaLnBrk="1" hangingPunct="1">
                <a:spcBef>
                  <a:spcPct val="0"/>
                </a:spcBef>
                <a:buClrTx/>
                <a:buSzTx/>
                <a:buFontTx/>
                <a:buNone/>
              </a:pPr>
              <a:t>31</a:t>
            </a:fld>
            <a:endParaRPr lang="en-US" altLang="zh-CN" sz="1400" smtClean="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8A34304D-AE2E-4E83-9B7E-553E46954F84}" type="slidenum">
              <a:rPr lang="en-US" altLang="zh-CN" sz="1400" smtClean="0"/>
              <a:pPr eaLnBrk="1" hangingPunct="1">
                <a:spcBef>
                  <a:spcPct val="0"/>
                </a:spcBef>
                <a:buClrTx/>
                <a:buSzTx/>
                <a:buFontTx/>
                <a:buNone/>
              </a:pPr>
              <a:t>32</a:t>
            </a:fld>
            <a:endParaRPr lang="en-US" altLang="zh-CN" sz="1400" smtClean="0"/>
          </a:p>
        </p:txBody>
      </p:sp>
      <p:sp>
        <p:nvSpPr>
          <p:cNvPr id="35843" name="Rectangle 2"/>
          <p:cNvSpPr>
            <a:spLocks noGrp="1" noRot="1" noChangeArrowheads="1"/>
          </p:cNvSpPr>
          <p:nvPr>
            <p:ph type="title"/>
          </p:nvPr>
        </p:nvSpPr>
        <p:spPr>
          <a:xfrm>
            <a:off x="179388" y="692150"/>
            <a:ext cx="8540750" cy="792163"/>
          </a:xfrm>
        </p:spPr>
        <p:txBody>
          <a:bodyPr/>
          <a:lstStyle/>
          <a:p>
            <a:pPr algn="l" eaLnBrk="1" hangingPunct="1"/>
            <a:r>
              <a:rPr lang="en-US" altLang="zh-CN" sz="2400" b="1" smtClean="0">
                <a:ea typeface="黑体" pitchFamily="2" charset="-122"/>
              </a:rPr>
              <a:t>3</a:t>
            </a:r>
            <a:r>
              <a:rPr lang="zh-CN" altLang="en-US" sz="2400" b="1" smtClean="0">
                <a:ea typeface="黑体" pitchFamily="2" charset="-122"/>
              </a:rPr>
              <a:t>、出售短期投资</a:t>
            </a:r>
            <a:endParaRPr lang="zh-CN" altLang="zh-CN" sz="2400" b="1" smtClean="0">
              <a:ea typeface="黑体" pitchFamily="2" charset="-122"/>
            </a:endParaRPr>
          </a:p>
        </p:txBody>
      </p:sp>
      <p:sp>
        <p:nvSpPr>
          <p:cNvPr id="35844" name="Rectangle 3"/>
          <p:cNvSpPr>
            <a:spLocks noGrp="1" noRot="1" noChangeArrowheads="1"/>
          </p:cNvSpPr>
          <p:nvPr>
            <p:ph type="body" idx="1"/>
          </p:nvPr>
        </p:nvSpPr>
        <p:spPr>
          <a:xfrm>
            <a:off x="301625" y="1557338"/>
            <a:ext cx="8540750" cy="4541837"/>
          </a:xfrm>
        </p:spPr>
        <p:txBody>
          <a:bodyPr/>
          <a:lstStyle/>
          <a:p>
            <a:pPr eaLnBrk="1" hangingPunct="1">
              <a:lnSpc>
                <a:spcPct val="115000"/>
              </a:lnSpc>
            </a:pPr>
            <a:r>
              <a:rPr lang="zh-CN" altLang="en-US" sz="2400" b="1" smtClean="0"/>
              <a:t>出售短期投资，出售价款扣除其账面余额、相关税费后的净额，应当计入</a:t>
            </a:r>
            <a:r>
              <a:rPr lang="zh-CN" altLang="en-US" sz="2400" b="1" smtClean="0">
                <a:solidFill>
                  <a:schemeClr val="hlink"/>
                </a:solidFill>
              </a:rPr>
              <a:t>投资收益</a:t>
            </a:r>
            <a:r>
              <a:rPr lang="zh-CN" altLang="en-US" sz="2400" b="1" smtClean="0"/>
              <a:t>。</a:t>
            </a:r>
            <a:endParaRPr lang="en-US" altLang="zh-CN" sz="2400" b="1" smtClean="0"/>
          </a:p>
          <a:p>
            <a:pPr eaLnBrk="1" hangingPunct="1">
              <a:lnSpc>
                <a:spcPct val="110000"/>
              </a:lnSpc>
              <a:buFont typeface="Wingdings" pitchFamily="2" charset="2"/>
              <a:buNone/>
            </a:pPr>
            <a:endParaRPr lang="zh-CN" altLang="en-US" sz="2400" b="1" smtClean="0"/>
          </a:p>
          <a:p>
            <a:pPr eaLnBrk="1" hangingPunct="1">
              <a:lnSpc>
                <a:spcPct val="110000"/>
              </a:lnSpc>
              <a:buFont typeface="Wingdings" pitchFamily="2" charset="2"/>
              <a:buNone/>
            </a:pPr>
            <a:r>
              <a:rPr lang="zh-CN" altLang="en-US" sz="2400" b="1" smtClean="0"/>
              <a:t>        借：银行存款（实际收到价款）</a:t>
            </a:r>
          </a:p>
          <a:p>
            <a:pPr eaLnBrk="1" hangingPunct="1">
              <a:lnSpc>
                <a:spcPct val="110000"/>
              </a:lnSpc>
              <a:buFont typeface="Wingdings" pitchFamily="2" charset="2"/>
              <a:buNone/>
            </a:pPr>
            <a:r>
              <a:rPr lang="zh-CN" altLang="en-US" sz="2400" b="1" smtClean="0"/>
              <a:t>             贷：短期投资（账面余额）</a:t>
            </a:r>
          </a:p>
          <a:p>
            <a:pPr eaLnBrk="1" hangingPunct="1">
              <a:lnSpc>
                <a:spcPct val="110000"/>
              </a:lnSpc>
              <a:buFont typeface="Wingdings" pitchFamily="2" charset="2"/>
              <a:buNone/>
            </a:pPr>
            <a:r>
              <a:rPr lang="zh-CN" altLang="en-US" sz="2400" b="1" smtClean="0"/>
              <a:t>                     应收股利（尚未收到的现金股利）</a:t>
            </a:r>
          </a:p>
          <a:p>
            <a:pPr eaLnBrk="1" hangingPunct="1">
              <a:lnSpc>
                <a:spcPct val="110000"/>
              </a:lnSpc>
              <a:buFont typeface="Wingdings" pitchFamily="2" charset="2"/>
              <a:buNone/>
            </a:pPr>
            <a:r>
              <a:rPr lang="zh-CN" altLang="en-US" sz="2400" b="1" smtClean="0"/>
              <a:t>                     应收利息（尚未收到的债券利息）</a:t>
            </a:r>
          </a:p>
          <a:p>
            <a:pPr eaLnBrk="1" hangingPunct="1">
              <a:lnSpc>
                <a:spcPct val="110000"/>
              </a:lnSpc>
              <a:buFont typeface="Wingdings" pitchFamily="2" charset="2"/>
              <a:buNone/>
            </a:pPr>
            <a:r>
              <a:rPr lang="zh-CN" altLang="en-US" sz="2400" b="1" smtClean="0"/>
              <a:t>                     投资收益（差额，亏损则在借方）</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3"/>
          <p:cNvSpPr>
            <a:spLocks noGrp="1" noRot="1" noChangeArrowheads="1"/>
          </p:cNvSpPr>
          <p:nvPr>
            <p:ph type="body" idx="1"/>
          </p:nvPr>
        </p:nvSpPr>
        <p:spPr>
          <a:xfrm>
            <a:off x="323850" y="620713"/>
            <a:ext cx="8820150" cy="5329237"/>
          </a:xfrm>
        </p:spPr>
        <p:txBody>
          <a:bodyPr/>
          <a:lstStyle/>
          <a:p>
            <a:pPr>
              <a:buFont typeface="Wingdings" pitchFamily="2" charset="2"/>
              <a:buNone/>
            </a:pPr>
            <a:r>
              <a:rPr lang="en-US" altLang="zh-CN" sz="2400" b="1" smtClean="0">
                <a:latin typeface="黑体" pitchFamily="2" charset="-122"/>
                <a:ea typeface="黑体" pitchFamily="2" charset="-122"/>
              </a:rPr>
              <a:t>   4</a:t>
            </a:r>
            <a:r>
              <a:rPr lang="zh-CN" altLang="en-US" sz="2400" b="1" smtClean="0">
                <a:latin typeface="黑体" pitchFamily="2" charset="-122"/>
                <a:ea typeface="黑体" pitchFamily="2" charset="-122"/>
              </a:rPr>
              <a:t>、短期投资的新旧制度变化</a:t>
            </a:r>
          </a:p>
          <a:p>
            <a:pPr>
              <a:buFont typeface="Wingdings" pitchFamily="2" charset="2"/>
              <a:buNone/>
            </a:pPr>
            <a:endParaRPr lang="zh-CN" altLang="en-US" sz="2400" b="1" smtClean="0">
              <a:latin typeface="黑体" pitchFamily="2" charset="-122"/>
              <a:ea typeface="黑体" pitchFamily="2" charset="-122"/>
            </a:endParaRPr>
          </a:p>
          <a:p>
            <a:r>
              <a:rPr lang="zh-CN" altLang="en-US" sz="2400" b="1" smtClean="0">
                <a:latin typeface="黑体" pitchFamily="2" charset="-122"/>
                <a:ea typeface="黑体" pitchFamily="2" charset="-122"/>
              </a:rPr>
              <a:t> </a:t>
            </a:r>
            <a:r>
              <a:rPr lang="en-US" altLang="zh-CN" sz="2400" b="1" smtClean="0">
                <a:latin typeface="黑体" pitchFamily="2" charset="-122"/>
                <a:ea typeface="黑体" pitchFamily="2" charset="-122"/>
              </a:rPr>
              <a:t>1</a:t>
            </a:r>
            <a:r>
              <a:rPr lang="zh-CN" altLang="en-US" sz="2400" b="1" smtClean="0">
                <a:latin typeface="黑体" pitchFamily="2" charset="-122"/>
                <a:ea typeface="黑体" pitchFamily="2" charset="-122"/>
              </a:rPr>
              <a:t>）持有期间取得现金股利或利息的核算不同： </a:t>
            </a:r>
          </a:p>
          <a:p>
            <a:pPr>
              <a:buFont typeface="Wingdings" pitchFamily="2" charset="2"/>
              <a:buNone/>
            </a:pPr>
            <a:r>
              <a:rPr lang="zh-CN" altLang="en-US" sz="2400" b="1" smtClean="0">
                <a:latin typeface="黑体" pitchFamily="2" charset="-122"/>
                <a:ea typeface="黑体" pitchFamily="2" charset="-122"/>
              </a:rPr>
              <a:t>      新准则</a:t>
            </a:r>
            <a:r>
              <a:rPr lang="zh-CN" altLang="en-US" sz="2400" b="1" smtClean="0">
                <a:solidFill>
                  <a:schemeClr val="hlink"/>
                </a:solidFill>
                <a:latin typeface="黑体" pitchFamily="2" charset="-122"/>
                <a:ea typeface="黑体" pitchFamily="2" charset="-122"/>
                <a:sym typeface="Wingdings" pitchFamily="2" charset="2"/>
              </a:rPr>
              <a:t>：（计入投资收益）</a:t>
            </a:r>
            <a:endParaRPr lang="zh-CN" altLang="en-US" sz="2400" b="1" smtClean="0">
              <a:solidFill>
                <a:schemeClr val="hlink"/>
              </a:solidFill>
              <a:latin typeface="黑体" pitchFamily="2" charset="-122"/>
              <a:ea typeface="黑体" pitchFamily="2" charset="-122"/>
            </a:endParaRPr>
          </a:p>
          <a:p>
            <a:pPr>
              <a:buFont typeface="Wingdings" pitchFamily="2" charset="2"/>
              <a:buNone/>
            </a:pPr>
            <a:r>
              <a:rPr lang="zh-CN" altLang="en-US" sz="2400" b="1" smtClean="0">
                <a:latin typeface="黑体" pitchFamily="2" charset="-122"/>
                <a:ea typeface="黑体" pitchFamily="2" charset="-122"/>
              </a:rPr>
              <a:t>             借：应收股利（或应收利息）</a:t>
            </a:r>
          </a:p>
          <a:p>
            <a:pPr>
              <a:buFont typeface="Wingdings" pitchFamily="2" charset="2"/>
              <a:buNone/>
            </a:pPr>
            <a:r>
              <a:rPr lang="zh-CN" altLang="en-US" sz="2400" b="1" smtClean="0">
                <a:latin typeface="黑体" pitchFamily="2" charset="-122"/>
                <a:ea typeface="黑体" pitchFamily="2" charset="-122"/>
              </a:rPr>
              <a:t>                 贷：投资收益</a:t>
            </a:r>
          </a:p>
          <a:p>
            <a:pPr>
              <a:buFont typeface="Wingdings" pitchFamily="2" charset="2"/>
              <a:buNone/>
            </a:pPr>
            <a:r>
              <a:rPr lang="zh-CN" altLang="en-US" sz="2400" b="1" smtClean="0">
                <a:latin typeface="黑体" pitchFamily="2" charset="-122"/>
                <a:ea typeface="黑体" pitchFamily="2" charset="-122"/>
              </a:rPr>
              <a:t>      原制度</a:t>
            </a:r>
            <a:r>
              <a:rPr lang="zh-CN" altLang="en-US" sz="2400" b="1" smtClean="0">
                <a:solidFill>
                  <a:schemeClr val="hlink"/>
                </a:solidFill>
                <a:latin typeface="黑体" pitchFamily="2" charset="-122"/>
                <a:ea typeface="黑体" pitchFamily="2" charset="-122"/>
              </a:rPr>
              <a:t>：（不确认投资收益，而是冲减投资成本）</a:t>
            </a:r>
          </a:p>
          <a:p>
            <a:pPr>
              <a:buFont typeface="Wingdings" pitchFamily="2" charset="2"/>
              <a:buNone/>
            </a:pPr>
            <a:r>
              <a:rPr lang="zh-CN" altLang="en-US" sz="2400" b="1" smtClean="0">
                <a:latin typeface="黑体" pitchFamily="2" charset="-122"/>
                <a:ea typeface="黑体" pitchFamily="2" charset="-122"/>
              </a:rPr>
              <a:t>             借：银行存款</a:t>
            </a:r>
          </a:p>
          <a:p>
            <a:pPr>
              <a:buFont typeface="Wingdings" pitchFamily="2" charset="2"/>
              <a:buNone/>
            </a:pPr>
            <a:r>
              <a:rPr lang="zh-CN" altLang="en-US" sz="2400" b="1" smtClean="0">
                <a:latin typeface="黑体" pitchFamily="2" charset="-122"/>
                <a:ea typeface="黑体" pitchFamily="2" charset="-122"/>
              </a:rPr>
              <a:t>                 贷：短期投资</a:t>
            </a:r>
          </a:p>
          <a:p>
            <a:pPr>
              <a:buFont typeface="Wingdings" pitchFamily="2" charset="2"/>
              <a:buNone/>
            </a:pPr>
            <a:r>
              <a:rPr lang="zh-CN" altLang="en-US" sz="2400" b="1" smtClean="0">
                <a:latin typeface="黑体" pitchFamily="2" charset="-122"/>
                <a:ea typeface="黑体" pitchFamily="2" charset="-122"/>
              </a:rPr>
              <a:t>    </a:t>
            </a:r>
            <a:r>
              <a:rPr lang="en-US" altLang="zh-CN" sz="2400" b="1" smtClean="0">
                <a:latin typeface="黑体" pitchFamily="2" charset="-122"/>
                <a:ea typeface="黑体" pitchFamily="2" charset="-122"/>
              </a:rPr>
              <a:t>2</a:t>
            </a:r>
            <a:r>
              <a:rPr lang="zh-CN" altLang="en-US" sz="2400" b="1" smtClean="0">
                <a:latin typeface="黑体" pitchFamily="2" charset="-122"/>
                <a:ea typeface="黑体" pitchFamily="2" charset="-122"/>
              </a:rPr>
              <a:t>）新准则取消了期末对短期投资按成本与市价孰低计量，不再计提短期投资跌价准备。</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8FAA2E31-E989-4341-874F-9AF92DE327D3}" type="slidenum">
              <a:rPr lang="en-US" altLang="zh-CN" sz="1400" smtClean="0"/>
              <a:pPr eaLnBrk="1" hangingPunct="1">
                <a:spcBef>
                  <a:spcPct val="0"/>
                </a:spcBef>
                <a:buClrTx/>
                <a:buSzTx/>
                <a:buFontTx/>
                <a:buNone/>
              </a:pPr>
              <a:t>34</a:t>
            </a:fld>
            <a:endParaRPr lang="en-US" altLang="zh-CN" sz="1400" smtClean="0"/>
          </a:p>
        </p:txBody>
      </p:sp>
      <p:sp>
        <p:nvSpPr>
          <p:cNvPr id="37891" name="Rectangle 2"/>
          <p:cNvSpPr>
            <a:spLocks noGrp="1" noRot="1" noChangeArrowheads="1"/>
          </p:cNvSpPr>
          <p:nvPr>
            <p:ph type="title"/>
          </p:nvPr>
        </p:nvSpPr>
        <p:spPr>
          <a:xfrm>
            <a:off x="323850" y="404813"/>
            <a:ext cx="8540750" cy="360362"/>
          </a:xfrm>
        </p:spPr>
        <p:txBody>
          <a:bodyPr/>
          <a:lstStyle/>
          <a:p>
            <a:pPr algn="l" eaLnBrk="1" hangingPunct="1"/>
            <a:r>
              <a:rPr lang="zh-CN" altLang="en-US" sz="2400" b="1" smtClean="0"/>
              <a:t>例</a:t>
            </a:r>
            <a:r>
              <a:rPr lang="en-US" altLang="zh-CN" sz="2400" b="1" smtClean="0"/>
              <a:t>1</a:t>
            </a:r>
            <a:r>
              <a:rPr lang="zh-CN" altLang="en-US" sz="2400" b="1" smtClean="0"/>
              <a:t>：</a:t>
            </a:r>
            <a:endParaRPr lang="zh-CN" altLang="zh-CN" sz="2400" b="1" smtClean="0"/>
          </a:p>
        </p:txBody>
      </p:sp>
      <p:sp>
        <p:nvSpPr>
          <p:cNvPr id="37892" name="Rectangle 3"/>
          <p:cNvSpPr>
            <a:spLocks noGrp="1" noRot="1" noChangeArrowheads="1"/>
          </p:cNvSpPr>
          <p:nvPr>
            <p:ph type="body" idx="1"/>
          </p:nvPr>
        </p:nvSpPr>
        <p:spPr>
          <a:xfrm>
            <a:off x="250825" y="908050"/>
            <a:ext cx="8540750" cy="5689600"/>
          </a:xfrm>
        </p:spPr>
        <p:txBody>
          <a:bodyPr/>
          <a:lstStyle/>
          <a:p>
            <a:pPr eaLnBrk="1" hangingPunct="1">
              <a:lnSpc>
                <a:spcPct val="110000"/>
              </a:lnSpc>
            </a:pPr>
            <a:r>
              <a:rPr lang="en-US" altLang="zh-CN" sz="2000" b="1" smtClean="0"/>
              <a:t>3</a:t>
            </a:r>
            <a:r>
              <a:rPr lang="zh-CN" altLang="en-US" sz="2000" b="1" smtClean="0"/>
              <a:t>月</a:t>
            </a:r>
            <a:r>
              <a:rPr lang="en-US" altLang="zh-CN" sz="2000" b="1" smtClean="0"/>
              <a:t>1</a:t>
            </a:r>
            <a:r>
              <a:rPr lang="zh-CN" altLang="en-US" sz="2000" b="1" smtClean="0"/>
              <a:t>日，某小企业以银行存款购入某上市公司股票</a:t>
            </a:r>
            <a:r>
              <a:rPr lang="en-US" altLang="zh-CN" sz="2000" b="1" smtClean="0"/>
              <a:t>100000</a:t>
            </a:r>
            <a:r>
              <a:rPr lang="zh-CN" altLang="en-US" sz="2000" b="1" smtClean="0"/>
              <a:t>股，每股成交价</a:t>
            </a:r>
            <a:r>
              <a:rPr lang="en-US" altLang="zh-CN" sz="2000" b="1" smtClean="0"/>
              <a:t>9.8</a:t>
            </a:r>
            <a:r>
              <a:rPr lang="zh-CN" altLang="en-US" sz="2000" b="1" smtClean="0"/>
              <a:t>元，其中包括</a:t>
            </a:r>
            <a:r>
              <a:rPr lang="en-US" altLang="zh-CN" sz="2000" b="1" smtClean="0"/>
              <a:t>0.2</a:t>
            </a:r>
            <a:r>
              <a:rPr lang="zh-CN" altLang="en-US" sz="2000" b="1" smtClean="0"/>
              <a:t>元为已宣告但尚未分派的现金股利，另支付手续费</a:t>
            </a:r>
            <a:r>
              <a:rPr lang="en-US" altLang="zh-CN" sz="2000" b="1" smtClean="0"/>
              <a:t>4000</a:t>
            </a:r>
            <a:r>
              <a:rPr lang="zh-CN" altLang="en-US" sz="2000" b="1" smtClean="0"/>
              <a:t>元。</a:t>
            </a:r>
            <a:r>
              <a:rPr lang="en-US" altLang="zh-CN" sz="2000" b="1" smtClean="0"/>
              <a:t>5</a:t>
            </a:r>
            <a:r>
              <a:rPr lang="zh-CN" altLang="en-US" sz="2000" b="1" smtClean="0"/>
              <a:t>月</a:t>
            </a:r>
            <a:r>
              <a:rPr lang="en-US" altLang="zh-CN" sz="2000" b="1" smtClean="0"/>
              <a:t>9</a:t>
            </a:r>
            <a:r>
              <a:rPr lang="zh-CN" altLang="en-US" sz="2000" b="1" smtClean="0"/>
              <a:t>日，收到上市公司发放的现金股利。</a:t>
            </a:r>
            <a:r>
              <a:rPr lang="en-US" altLang="zh-CN" sz="2000" b="1" smtClean="0"/>
              <a:t>10</a:t>
            </a:r>
            <a:r>
              <a:rPr lang="zh-CN" altLang="en-US" sz="2000" b="1" smtClean="0"/>
              <a:t>月</a:t>
            </a:r>
            <a:r>
              <a:rPr lang="en-US" altLang="zh-CN" sz="2000" b="1" smtClean="0"/>
              <a:t>15</a:t>
            </a:r>
            <a:r>
              <a:rPr lang="zh-CN" altLang="en-US" sz="2000" b="1" smtClean="0"/>
              <a:t>日，出售上述股票，售价</a:t>
            </a:r>
            <a:r>
              <a:rPr lang="en-US" altLang="zh-CN" sz="2000" b="1" smtClean="0"/>
              <a:t>1100000</a:t>
            </a:r>
            <a:r>
              <a:rPr lang="zh-CN" altLang="en-US" sz="2000" b="1" smtClean="0"/>
              <a:t>元，支付手续费</a:t>
            </a:r>
            <a:r>
              <a:rPr lang="en-US" altLang="zh-CN" sz="2000" b="1" smtClean="0"/>
              <a:t>6000</a:t>
            </a:r>
            <a:r>
              <a:rPr lang="zh-CN" altLang="en-US" sz="2000" b="1" smtClean="0"/>
              <a:t>元。</a:t>
            </a:r>
          </a:p>
          <a:p>
            <a:pPr eaLnBrk="1" hangingPunct="1">
              <a:lnSpc>
                <a:spcPct val="110000"/>
              </a:lnSpc>
              <a:buFont typeface="Wingdings" pitchFamily="2" charset="2"/>
              <a:buNone/>
            </a:pPr>
            <a:r>
              <a:rPr lang="zh-CN" altLang="en-US" sz="2000" b="1" smtClean="0"/>
              <a:t>（</a:t>
            </a:r>
            <a:r>
              <a:rPr lang="en-US" altLang="zh-CN" sz="2000" b="1" smtClean="0"/>
              <a:t>1</a:t>
            </a:r>
            <a:r>
              <a:rPr lang="zh-CN" altLang="en-US" sz="2000" b="1" smtClean="0"/>
              <a:t>）购入短期投资：</a:t>
            </a:r>
            <a:endParaRPr lang="en-US" altLang="zh-CN" sz="2000" b="1" smtClean="0"/>
          </a:p>
          <a:p>
            <a:pPr eaLnBrk="1" hangingPunct="1">
              <a:lnSpc>
                <a:spcPct val="110000"/>
              </a:lnSpc>
              <a:buFont typeface="Wingdings" pitchFamily="2" charset="2"/>
              <a:buNone/>
            </a:pPr>
            <a:r>
              <a:rPr lang="en-US" altLang="zh-CN" sz="2000" b="1" smtClean="0"/>
              <a:t>       </a:t>
            </a:r>
            <a:r>
              <a:rPr lang="zh-CN" altLang="en-US" sz="2000" b="1" smtClean="0"/>
              <a:t>借：短期投资      </a:t>
            </a:r>
            <a:r>
              <a:rPr lang="en-US" altLang="zh-CN" sz="2000" b="1" smtClean="0"/>
              <a:t>964 000</a:t>
            </a:r>
          </a:p>
          <a:p>
            <a:pPr eaLnBrk="1" hangingPunct="1">
              <a:lnSpc>
                <a:spcPct val="110000"/>
              </a:lnSpc>
              <a:buFont typeface="Wingdings" pitchFamily="2" charset="2"/>
              <a:buNone/>
            </a:pPr>
            <a:r>
              <a:rPr lang="en-US" altLang="zh-CN" sz="2000" b="1" smtClean="0"/>
              <a:t>              </a:t>
            </a:r>
            <a:r>
              <a:rPr lang="zh-CN" altLang="en-US" sz="2000" b="1" smtClean="0"/>
              <a:t>应收股利        </a:t>
            </a:r>
            <a:r>
              <a:rPr lang="en-US" altLang="zh-CN" sz="2000" b="1" smtClean="0"/>
              <a:t>20 000</a:t>
            </a:r>
          </a:p>
          <a:p>
            <a:pPr eaLnBrk="1" hangingPunct="1">
              <a:lnSpc>
                <a:spcPct val="110000"/>
              </a:lnSpc>
              <a:buFont typeface="Wingdings" pitchFamily="2" charset="2"/>
              <a:buNone/>
            </a:pPr>
            <a:r>
              <a:rPr lang="zh-CN" altLang="en-US" sz="2000" b="1" smtClean="0"/>
              <a:t>            贷：银行存款          </a:t>
            </a:r>
            <a:r>
              <a:rPr lang="en-US" altLang="zh-CN" sz="2000" b="1" smtClean="0"/>
              <a:t>984 000</a:t>
            </a:r>
          </a:p>
          <a:p>
            <a:pPr eaLnBrk="1" hangingPunct="1">
              <a:lnSpc>
                <a:spcPct val="110000"/>
              </a:lnSpc>
              <a:buFont typeface="Wingdings" pitchFamily="2" charset="2"/>
              <a:buNone/>
            </a:pPr>
            <a:r>
              <a:rPr lang="zh-CN" altLang="en-US" sz="2000" b="1" smtClean="0"/>
              <a:t>（</a:t>
            </a:r>
            <a:r>
              <a:rPr lang="en-US" altLang="zh-CN" sz="2000" b="1" smtClean="0"/>
              <a:t>2</a:t>
            </a:r>
            <a:r>
              <a:rPr lang="zh-CN" altLang="en-US" sz="2000" b="1" smtClean="0"/>
              <a:t>）收到现金股利时：</a:t>
            </a:r>
            <a:endParaRPr lang="en-US" altLang="zh-CN" sz="2000" b="1" smtClean="0"/>
          </a:p>
          <a:p>
            <a:pPr eaLnBrk="1" hangingPunct="1">
              <a:lnSpc>
                <a:spcPct val="110000"/>
              </a:lnSpc>
              <a:buFont typeface="Wingdings" pitchFamily="2" charset="2"/>
              <a:buNone/>
            </a:pPr>
            <a:r>
              <a:rPr lang="en-US" altLang="zh-CN" sz="2000" b="1" smtClean="0"/>
              <a:t>        </a:t>
            </a:r>
            <a:r>
              <a:rPr lang="zh-CN" altLang="en-US" sz="2000" b="1" smtClean="0"/>
              <a:t>借：银行存款       </a:t>
            </a:r>
            <a:r>
              <a:rPr lang="en-US" altLang="zh-CN" sz="2000" b="1" smtClean="0"/>
              <a:t>20 000</a:t>
            </a:r>
          </a:p>
          <a:p>
            <a:pPr eaLnBrk="1" hangingPunct="1">
              <a:lnSpc>
                <a:spcPct val="110000"/>
              </a:lnSpc>
              <a:buFont typeface="Wingdings" pitchFamily="2" charset="2"/>
              <a:buNone/>
            </a:pPr>
            <a:r>
              <a:rPr lang="en-US" altLang="zh-CN" sz="2000" b="1" smtClean="0"/>
              <a:t>            </a:t>
            </a:r>
            <a:r>
              <a:rPr lang="zh-CN" altLang="en-US" sz="2000" b="1" smtClean="0"/>
              <a:t>贷：应收股利        </a:t>
            </a:r>
            <a:r>
              <a:rPr lang="en-US" altLang="zh-CN" sz="2000" b="1" smtClean="0"/>
              <a:t>20 000</a:t>
            </a:r>
          </a:p>
          <a:p>
            <a:pPr eaLnBrk="1" hangingPunct="1">
              <a:lnSpc>
                <a:spcPct val="110000"/>
              </a:lnSpc>
              <a:buFont typeface="Wingdings" pitchFamily="2" charset="2"/>
              <a:buNone/>
            </a:pPr>
            <a:r>
              <a:rPr lang="zh-CN" altLang="en-US" sz="2000" b="1" smtClean="0"/>
              <a:t>（</a:t>
            </a:r>
            <a:r>
              <a:rPr lang="en-US" altLang="zh-CN" sz="2000" b="1" smtClean="0"/>
              <a:t>3</a:t>
            </a:r>
            <a:r>
              <a:rPr lang="zh-CN" altLang="en-US" sz="2000" b="1" smtClean="0"/>
              <a:t>）出售短期投资时：</a:t>
            </a:r>
            <a:endParaRPr lang="en-US" altLang="zh-CN" sz="2000" b="1" smtClean="0"/>
          </a:p>
          <a:p>
            <a:pPr eaLnBrk="1" hangingPunct="1">
              <a:lnSpc>
                <a:spcPct val="110000"/>
              </a:lnSpc>
              <a:buFont typeface="Wingdings" pitchFamily="2" charset="2"/>
              <a:buNone/>
            </a:pPr>
            <a:r>
              <a:rPr lang="en-US" altLang="zh-CN" sz="2000" b="1" smtClean="0"/>
              <a:t>        </a:t>
            </a:r>
            <a:r>
              <a:rPr lang="zh-CN" altLang="en-US" sz="2000" b="1" smtClean="0"/>
              <a:t>借：银行存款          </a:t>
            </a:r>
            <a:r>
              <a:rPr lang="en-US" altLang="zh-CN" sz="2000" b="1" smtClean="0"/>
              <a:t>1 094 000</a:t>
            </a:r>
          </a:p>
          <a:p>
            <a:pPr eaLnBrk="1" hangingPunct="1">
              <a:lnSpc>
                <a:spcPct val="110000"/>
              </a:lnSpc>
              <a:buFont typeface="Wingdings" pitchFamily="2" charset="2"/>
              <a:buNone/>
            </a:pPr>
            <a:r>
              <a:rPr lang="en-US" altLang="zh-CN" sz="2000" b="1" smtClean="0"/>
              <a:t>             </a:t>
            </a:r>
            <a:r>
              <a:rPr lang="zh-CN" altLang="en-US" sz="2000" b="1" smtClean="0"/>
              <a:t>贷：短期投资         </a:t>
            </a:r>
            <a:r>
              <a:rPr lang="en-US" altLang="zh-CN" sz="2000" b="1" smtClean="0"/>
              <a:t>964 000</a:t>
            </a:r>
          </a:p>
          <a:p>
            <a:pPr eaLnBrk="1" hangingPunct="1">
              <a:lnSpc>
                <a:spcPct val="110000"/>
              </a:lnSpc>
              <a:buFont typeface="Wingdings" pitchFamily="2" charset="2"/>
              <a:buNone/>
            </a:pPr>
            <a:r>
              <a:rPr lang="en-US" altLang="zh-CN" sz="2000" b="1" smtClean="0"/>
              <a:t>                       </a:t>
            </a:r>
            <a:r>
              <a:rPr lang="zh-CN" altLang="en-US" sz="2000" b="1" smtClean="0"/>
              <a:t>投资收益         </a:t>
            </a:r>
            <a:r>
              <a:rPr lang="en-US" altLang="zh-CN" sz="2000" b="1" smtClean="0"/>
              <a:t>130 000</a:t>
            </a:r>
            <a:r>
              <a:rPr lang="zh-CN" altLang="en-US" sz="2000" b="1" smtClean="0"/>
              <a:t> </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AC6D90A9-F5C3-40DE-89AC-6C9D6A8C1DC0}" type="slidenum">
              <a:rPr lang="en-US" altLang="zh-CN" sz="1400" smtClean="0"/>
              <a:pPr eaLnBrk="1" hangingPunct="1">
                <a:spcBef>
                  <a:spcPct val="0"/>
                </a:spcBef>
                <a:buClrTx/>
                <a:buSzTx/>
                <a:buFontTx/>
                <a:buNone/>
              </a:pPr>
              <a:t>35</a:t>
            </a:fld>
            <a:endParaRPr lang="en-US" altLang="zh-CN" sz="1400" smtClean="0"/>
          </a:p>
        </p:txBody>
      </p:sp>
      <p:sp>
        <p:nvSpPr>
          <p:cNvPr id="38915" name="Rectangle 2"/>
          <p:cNvSpPr>
            <a:spLocks noGrp="1" noRot="1" noChangeArrowheads="1"/>
          </p:cNvSpPr>
          <p:nvPr>
            <p:ph type="title"/>
          </p:nvPr>
        </p:nvSpPr>
        <p:spPr>
          <a:xfrm>
            <a:off x="323850" y="765175"/>
            <a:ext cx="8540750" cy="504825"/>
          </a:xfrm>
        </p:spPr>
        <p:txBody>
          <a:bodyPr/>
          <a:lstStyle/>
          <a:p>
            <a:pPr algn="l" eaLnBrk="1" hangingPunct="1"/>
            <a:r>
              <a:rPr lang="zh-CN" altLang="en-US" sz="2400" b="1" smtClean="0">
                <a:ea typeface="黑体" pitchFamily="2" charset="-122"/>
              </a:rPr>
              <a:t>四、应收及预付账款的会计处理（第</a:t>
            </a:r>
            <a:r>
              <a:rPr lang="en-US" altLang="zh-CN" sz="2400" b="1" smtClean="0">
                <a:ea typeface="黑体" pitchFamily="2" charset="-122"/>
              </a:rPr>
              <a:t>9</a:t>
            </a:r>
            <a:r>
              <a:rPr lang="zh-CN" altLang="en-US" sz="2400" b="1" smtClean="0">
                <a:ea typeface="黑体" pitchFamily="2" charset="-122"/>
              </a:rPr>
              <a:t>条）</a:t>
            </a:r>
            <a:endParaRPr lang="zh-CN" altLang="zh-CN" sz="2400" b="1" smtClean="0">
              <a:ea typeface="黑体" pitchFamily="2" charset="-122"/>
            </a:endParaRPr>
          </a:p>
        </p:txBody>
      </p:sp>
      <p:sp>
        <p:nvSpPr>
          <p:cNvPr id="38916" name="Rectangle 3"/>
          <p:cNvSpPr>
            <a:spLocks noGrp="1" noRot="1" noChangeArrowheads="1"/>
          </p:cNvSpPr>
          <p:nvPr>
            <p:ph type="body" idx="1"/>
          </p:nvPr>
        </p:nvSpPr>
        <p:spPr>
          <a:xfrm>
            <a:off x="323850" y="1196975"/>
            <a:ext cx="8540750" cy="5327650"/>
          </a:xfrm>
        </p:spPr>
        <p:txBody>
          <a:bodyPr/>
          <a:lstStyle/>
          <a:p>
            <a:pPr eaLnBrk="1" hangingPunct="1">
              <a:lnSpc>
                <a:spcPct val="125000"/>
              </a:lnSpc>
            </a:pPr>
            <a:r>
              <a:rPr lang="zh-CN" altLang="en-US" sz="2000" b="1" smtClean="0"/>
              <a:t>（一）应收及预付款项，是指小企业</a:t>
            </a:r>
            <a:r>
              <a:rPr lang="zh-CN" altLang="en-US" sz="2000" b="1" smtClean="0">
                <a:solidFill>
                  <a:schemeClr val="hlink"/>
                </a:solidFill>
              </a:rPr>
              <a:t>在日常生产经营活动中</a:t>
            </a:r>
            <a:r>
              <a:rPr lang="zh-CN" altLang="en-US" sz="2000" b="1" smtClean="0"/>
              <a:t>发生的各项债权。包括：应收票据、应收账款、应收股利、应收利息、其他应收款等应收款项和预付账款。</a:t>
            </a:r>
          </a:p>
          <a:p>
            <a:pPr eaLnBrk="1" hangingPunct="1">
              <a:lnSpc>
                <a:spcPct val="125000"/>
              </a:lnSpc>
              <a:buFont typeface="Wingdings" pitchFamily="2" charset="2"/>
              <a:buNone/>
            </a:pPr>
            <a:r>
              <a:rPr lang="zh-CN" altLang="en-US" sz="2000" b="1" smtClean="0"/>
              <a:t>     应收及预付款项应当按照</a:t>
            </a:r>
            <a:r>
              <a:rPr lang="zh-CN" altLang="en-US" sz="2000" b="1" smtClean="0">
                <a:solidFill>
                  <a:schemeClr val="hlink"/>
                </a:solidFill>
              </a:rPr>
              <a:t>发生额</a:t>
            </a:r>
            <a:r>
              <a:rPr lang="zh-CN" altLang="en-US" sz="2000" b="1" smtClean="0"/>
              <a:t>入账。</a:t>
            </a:r>
          </a:p>
          <a:p>
            <a:pPr eaLnBrk="1" hangingPunct="1">
              <a:lnSpc>
                <a:spcPct val="125000"/>
              </a:lnSpc>
              <a:buFont typeface="Wingdings" pitchFamily="2" charset="2"/>
              <a:buNone/>
            </a:pPr>
            <a:r>
              <a:rPr lang="zh-CN" altLang="en-US" sz="2000" b="1" smtClean="0"/>
              <a:t>注：</a:t>
            </a:r>
          </a:p>
          <a:p>
            <a:pPr eaLnBrk="1" hangingPunct="1">
              <a:lnSpc>
                <a:spcPct val="125000"/>
              </a:lnSpc>
              <a:buFont typeface="Wingdings" pitchFamily="2" charset="2"/>
              <a:buNone/>
            </a:pPr>
            <a:r>
              <a:rPr lang="en-US" altLang="zh-CN" sz="2000" b="1" smtClean="0"/>
              <a:t>1</a:t>
            </a:r>
            <a:r>
              <a:rPr lang="zh-CN" altLang="en-US" sz="2000" b="1" smtClean="0"/>
              <a:t>、预付账款是指小企业按照合同规定预付的款项，包括根据合同规定预付的购货款、租金、外包工程的工程款（在本准则下，预付工程款被列报为流动资产）等。</a:t>
            </a:r>
          </a:p>
          <a:p>
            <a:pPr eaLnBrk="1" hangingPunct="1">
              <a:lnSpc>
                <a:spcPct val="125000"/>
              </a:lnSpc>
              <a:buFont typeface="Wingdings" pitchFamily="2" charset="2"/>
              <a:buNone/>
            </a:pPr>
            <a:r>
              <a:rPr lang="en-US" altLang="zh-CN" sz="2000" b="1" smtClean="0"/>
              <a:t>2</a:t>
            </a:r>
            <a:r>
              <a:rPr lang="zh-CN" altLang="en-US" sz="2000" b="1" smtClean="0"/>
              <a:t>、小企业出口产品或商品按照税法规定应予退回的增值税款，通过“其他应收款”科目核算。</a:t>
            </a:r>
          </a:p>
          <a:p>
            <a:pPr eaLnBrk="1" hangingPunct="1">
              <a:lnSpc>
                <a:spcPct val="125000"/>
              </a:lnSpc>
              <a:buFont typeface="Wingdings" pitchFamily="2" charset="2"/>
              <a:buNone/>
            </a:pPr>
            <a:r>
              <a:rPr lang="zh-CN" altLang="en-US" sz="2000" b="1" smtClean="0"/>
              <a:t>               借：其他应收款</a:t>
            </a:r>
          </a:p>
          <a:p>
            <a:pPr eaLnBrk="1" hangingPunct="1">
              <a:lnSpc>
                <a:spcPct val="125000"/>
              </a:lnSpc>
              <a:buFont typeface="Wingdings" pitchFamily="2" charset="2"/>
              <a:buNone/>
            </a:pPr>
            <a:r>
              <a:rPr lang="zh-CN" altLang="en-US" sz="2000" b="1" smtClean="0"/>
              <a:t>                    贷：应交税金</a:t>
            </a:r>
            <a:r>
              <a:rPr lang="en-US" altLang="zh-CN" sz="2000" b="1" smtClean="0"/>
              <a:t>—</a:t>
            </a:r>
            <a:r>
              <a:rPr lang="zh-CN" altLang="en-US" sz="2000" b="1" smtClean="0"/>
              <a:t>应交增值税（出口退税）</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E580A1F7-4D91-4C49-8637-FC7DA674C537}" type="slidenum">
              <a:rPr lang="en-US" altLang="zh-CN" sz="1400" smtClean="0"/>
              <a:pPr eaLnBrk="1" hangingPunct="1">
                <a:spcBef>
                  <a:spcPct val="0"/>
                </a:spcBef>
                <a:buClrTx/>
                <a:buSzTx/>
                <a:buFontTx/>
                <a:buNone/>
              </a:pPr>
              <a:t>36</a:t>
            </a:fld>
            <a:endParaRPr lang="en-US" altLang="zh-CN" sz="1400" smtClean="0"/>
          </a:p>
        </p:txBody>
      </p:sp>
      <p:sp>
        <p:nvSpPr>
          <p:cNvPr id="39939" name="Rectangle 2"/>
          <p:cNvSpPr>
            <a:spLocks noGrp="1" noRot="1" noChangeArrowheads="1"/>
          </p:cNvSpPr>
          <p:nvPr>
            <p:ph type="title"/>
          </p:nvPr>
        </p:nvSpPr>
        <p:spPr>
          <a:xfrm>
            <a:off x="301625" y="609600"/>
            <a:ext cx="8540750" cy="587375"/>
          </a:xfrm>
        </p:spPr>
        <p:txBody>
          <a:bodyPr/>
          <a:lstStyle/>
          <a:p>
            <a:pPr algn="l" eaLnBrk="1" hangingPunct="1"/>
            <a:r>
              <a:rPr lang="zh-CN" altLang="en-US" sz="2400" b="1" smtClean="0">
                <a:ea typeface="黑体" pitchFamily="2" charset="-122"/>
              </a:rPr>
              <a:t>（二）应收及预付账款坏账损失的会计处理（第</a:t>
            </a:r>
            <a:r>
              <a:rPr lang="en-US" altLang="zh-CN" sz="2400" b="1" smtClean="0">
                <a:ea typeface="黑体" pitchFamily="2" charset="-122"/>
              </a:rPr>
              <a:t>10</a:t>
            </a:r>
            <a:r>
              <a:rPr lang="zh-CN" altLang="en-US" sz="2400" b="1" smtClean="0">
                <a:ea typeface="黑体" pitchFamily="2" charset="-122"/>
              </a:rPr>
              <a:t>条）</a:t>
            </a:r>
            <a:endParaRPr lang="zh-CN" altLang="zh-CN" sz="2400" b="1" smtClean="0">
              <a:ea typeface="黑体" pitchFamily="2" charset="-122"/>
            </a:endParaRPr>
          </a:p>
        </p:txBody>
      </p:sp>
      <p:sp>
        <p:nvSpPr>
          <p:cNvPr id="39940" name="Rectangle 3"/>
          <p:cNvSpPr>
            <a:spLocks noGrp="1" noRot="1" noChangeArrowheads="1"/>
          </p:cNvSpPr>
          <p:nvPr>
            <p:ph type="body" idx="1"/>
          </p:nvPr>
        </p:nvSpPr>
        <p:spPr>
          <a:xfrm>
            <a:off x="250825" y="1341438"/>
            <a:ext cx="8713788" cy="5040312"/>
          </a:xfrm>
        </p:spPr>
        <p:txBody>
          <a:bodyPr/>
          <a:lstStyle/>
          <a:p>
            <a:pPr eaLnBrk="1" hangingPunct="1">
              <a:lnSpc>
                <a:spcPct val="105000"/>
              </a:lnSpc>
            </a:pPr>
            <a:r>
              <a:rPr lang="zh-CN" altLang="en-US" sz="2400" b="1" dirty="0" smtClean="0"/>
              <a:t>小企业应收及预付款项</a:t>
            </a:r>
            <a:r>
              <a:rPr lang="zh-CN" altLang="en-US" sz="2400" b="1" dirty="0" smtClean="0">
                <a:solidFill>
                  <a:schemeClr val="hlink"/>
                </a:solidFill>
              </a:rPr>
              <a:t>符合下列条件之一</a:t>
            </a:r>
            <a:r>
              <a:rPr lang="zh-CN" altLang="en-US" sz="2400" b="1" dirty="0" smtClean="0"/>
              <a:t>的，减除可收回的金额后确认的无法收回的应收及预付款项，作为</a:t>
            </a:r>
            <a:r>
              <a:rPr lang="zh-CN" altLang="en-US" sz="2400" b="1" dirty="0" smtClean="0">
                <a:solidFill>
                  <a:schemeClr val="hlink"/>
                </a:solidFill>
              </a:rPr>
              <a:t>坏账损失：</a:t>
            </a:r>
          </a:p>
          <a:p>
            <a:pPr eaLnBrk="1" hangingPunct="1">
              <a:lnSpc>
                <a:spcPct val="105000"/>
              </a:lnSpc>
              <a:buFont typeface="Wingdings" pitchFamily="2" charset="2"/>
              <a:buNone/>
            </a:pPr>
            <a:r>
              <a:rPr lang="zh-CN" altLang="en-US" sz="2000" b="1" dirty="0" smtClean="0"/>
              <a:t>（一）债务人依法宣告破产、关闭、解散、被撤销，或者被依法注销、吊销营业执照，其清算财产不足清偿的。</a:t>
            </a:r>
          </a:p>
          <a:p>
            <a:pPr eaLnBrk="1" hangingPunct="1">
              <a:lnSpc>
                <a:spcPct val="105000"/>
              </a:lnSpc>
              <a:buFont typeface="Wingdings" pitchFamily="2" charset="2"/>
              <a:buNone/>
            </a:pPr>
            <a:r>
              <a:rPr lang="zh-CN" altLang="en-US" sz="2000" b="1" dirty="0" smtClean="0"/>
              <a:t>（二）债务人死亡，或者依法被宣告失踪、死亡，其财产或者遗产不足清偿的。</a:t>
            </a:r>
          </a:p>
          <a:p>
            <a:pPr eaLnBrk="1" hangingPunct="1">
              <a:lnSpc>
                <a:spcPct val="105000"/>
              </a:lnSpc>
              <a:buFont typeface="Wingdings" pitchFamily="2" charset="2"/>
              <a:buNone/>
            </a:pPr>
            <a:r>
              <a:rPr lang="zh-CN" altLang="en-US" sz="2000" b="1" dirty="0" smtClean="0"/>
              <a:t>（三）债务人逾期</a:t>
            </a:r>
            <a:r>
              <a:rPr lang="en-US" altLang="zh-CN" sz="2000" b="1" dirty="0" smtClean="0"/>
              <a:t>3</a:t>
            </a:r>
            <a:r>
              <a:rPr lang="zh-CN" altLang="en-US" sz="2000" b="1" dirty="0" smtClean="0"/>
              <a:t>年以上未清偿，且有确凿证据证明已无力清偿债务的。</a:t>
            </a:r>
          </a:p>
          <a:p>
            <a:pPr eaLnBrk="1" hangingPunct="1">
              <a:lnSpc>
                <a:spcPct val="105000"/>
              </a:lnSpc>
              <a:buFont typeface="Wingdings" pitchFamily="2" charset="2"/>
              <a:buNone/>
            </a:pPr>
            <a:r>
              <a:rPr lang="zh-CN" altLang="en-US" sz="2000" b="1" dirty="0" smtClean="0"/>
              <a:t>（四）与债务人达成债务重组协议或法院批准破产重整计划后，无法追偿的。</a:t>
            </a:r>
          </a:p>
          <a:p>
            <a:pPr eaLnBrk="1" hangingPunct="1">
              <a:lnSpc>
                <a:spcPct val="125000"/>
              </a:lnSpc>
              <a:buFont typeface="Wingdings" pitchFamily="2" charset="2"/>
              <a:buNone/>
            </a:pPr>
            <a:r>
              <a:rPr lang="zh-CN" altLang="en-US" sz="2000" b="1" dirty="0" smtClean="0">
                <a:latin typeface="宋体" pitchFamily="2" charset="-122"/>
              </a:rPr>
              <a:t>（五）因自然灾害、战争等不可抗力导致无法收回的。</a:t>
            </a:r>
          </a:p>
          <a:p>
            <a:pPr eaLnBrk="1" hangingPunct="1">
              <a:lnSpc>
                <a:spcPct val="125000"/>
              </a:lnSpc>
              <a:buFont typeface="Wingdings" pitchFamily="2" charset="2"/>
              <a:buNone/>
            </a:pPr>
            <a:r>
              <a:rPr lang="zh-CN" altLang="en-US" sz="2000" b="1" dirty="0" smtClean="0">
                <a:latin typeface="宋体" pitchFamily="2" charset="-122"/>
              </a:rPr>
              <a:t>（六）国务院财政、税务主管部门规定的其他条件。</a:t>
            </a:r>
          </a:p>
          <a:p>
            <a:pPr eaLnBrk="1" hangingPunct="1">
              <a:lnSpc>
                <a:spcPct val="125000"/>
              </a:lnSpc>
            </a:pPr>
            <a:r>
              <a:rPr lang="zh-CN" altLang="en-US" sz="2400" b="1" dirty="0" smtClean="0">
                <a:latin typeface="宋体" pitchFamily="2" charset="-122"/>
              </a:rPr>
              <a:t>应收及预付款项的坏账</a:t>
            </a:r>
            <a:r>
              <a:rPr lang="zh-CN" altLang="en-US" sz="2000" b="1" dirty="0" smtClean="0"/>
              <a:t>损失应当于</a:t>
            </a:r>
            <a:r>
              <a:rPr lang="zh-CN" altLang="en-US" sz="2400" b="1" dirty="0" smtClean="0">
                <a:solidFill>
                  <a:schemeClr val="hlink"/>
                </a:solidFill>
                <a:latin typeface="宋体" pitchFamily="2" charset="-122"/>
              </a:rPr>
              <a:t>实际发生时</a:t>
            </a:r>
            <a:r>
              <a:rPr lang="zh-CN" altLang="en-US" sz="2400" b="1" dirty="0" smtClean="0">
                <a:latin typeface="宋体" pitchFamily="2" charset="-122"/>
              </a:rPr>
              <a:t>计入</a:t>
            </a:r>
            <a:r>
              <a:rPr lang="zh-CN" altLang="en-US" sz="2400" b="1" dirty="0" smtClean="0">
                <a:solidFill>
                  <a:schemeClr val="hlink"/>
                </a:solidFill>
                <a:latin typeface="宋体" pitchFamily="2" charset="-122"/>
              </a:rPr>
              <a:t>营业外支出，</a:t>
            </a:r>
            <a:r>
              <a:rPr lang="zh-CN" altLang="en-US" sz="2400" b="1" dirty="0" smtClean="0">
                <a:latin typeface="宋体" pitchFamily="2" charset="-122"/>
              </a:rPr>
              <a:t>同时冲减应收及预付款项。</a:t>
            </a:r>
            <a:endParaRPr lang="zh-CN" altLang="en-US" sz="2000" b="1" dirty="0" smtClean="0">
              <a:solidFill>
                <a:schemeClr val="hlink"/>
              </a:solidFill>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C01E938D-3D5E-4E47-80EB-BA8F4E14CA18}" type="slidenum">
              <a:rPr lang="en-US" altLang="zh-CN" sz="1400" smtClean="0"/>
              <a:pPr eaLnBrk="1" hangingPunct="1">
                <a:spcBef>
                  <a:spcPct val="0"/>
                </a:spcBef>
                <a:buClrTx/>
                <a:buSzTx/>
                <a:buFontTx/>
                <a:buNone/>
              </a:pPr>
              <a:t>37</a:t>
            </a:fld>
            <a:endParaRPr lang="en-US" altLang="zh-CN" sz="1400" smtClean="0"/>
          </a:p>
        </p:txBody>
      </p:sp>
      <p:sp>
        <p:nvSpPr>
          <p:cNvPr id="40963" name="Rectangle 2"/>
          <p:cNvSpPr>
            <a:spLocks noGrp="1" noRot="1" noChangeArrowheads="1"/>
          </p:cNvSpPr>
          <p:nvPr>
            <p:ph type="title"/>
          </p:nvPr>
        </p:nvSpPr>
        <p:spPr>
          <a:xfrm>
            <a:off x="301625" y="476250"/>
            <a:ext cx="8540750" cy="720725"/>
          </a:xfrm>
        </p:spPr>
        <p:txBody>
          <a:bodyPr/>
          <a:lstStyle/>
          <a:p>
            <a:pPr algn="l" eaLnBrk="1" hangingPunct="1"/>
            <a:r>
              <a:rPr lang="zh-CN" altLang="en-US" sz="2400" b="1" smtClean="0">
                <a:ea typeface="黑体" pitchFamily="2" charset="-122"/>
              </a:rPr>
              <a:t>说明：</a:t>
            </a:r>
            <a:endParaRPr lang="zh-CN" altLang="zh-CN" sz="2400" b="1" smtClean="0">
              <a:ea typeface="黑体" pitchFamily="2" charset="-122"/>
            </a:endParaRPr>
          </a:p>
        </p:txBody>
      </p:sp>
      <p:sp>
        <p:nvSpPr>
          <p:cNvPr id="40964" name="Rectangle 3"/>
          <p:cNvSpPr>
            <a:spLocks noGrp="1" noRot="1" noChangeArrowheads="1"/>
          </p:cNvSpPr>
          <p:nvPr>
            <p:ph type="body" idx="1"/>
          </p:nvPr>
        </p:nvSpPr>
        <p:spPr>
          <a:xfrm>
            <a:off x="395288" y="1268413"/>
            <a:ext cx="8540750" cy="5111750"/>
          </a:xfrm>
        </p:spPr>
        <p:txBody>
          <a:bodyPr/>
          <a:lstStyle/>
          <a:p>
            <a:pPr eaLnBrk="1" hangingPunct="1">
              <a:lnSpc>
                <a:spcPct val="105000"/>
              </a:lnSpc>
              <a:buFont typeface="Wingdings" pitchFamily="2" charset="2"/>
              <a:buNone/>
            </a:pPr>
            <a:r>
              <a:rPr lang="en-US" altLang="zh-CN" sz="2400" b="1" smtClean="0"/>
              <a:t>1</a:t>
            </a:r>
            <a:r>
              <a:rPr lang="zh-CN" altLang="en-US" sz="2400" b="1" smtClean="0"/>
              <a:t>、为减少小企业所得税纳税调整，本条采取了与税法完全一致的坏账损失认定条件和处理方法，即直接转销法。</a:t>
            </a:r>
          </a:p>
          <a:p>
            <a:pPr eaLnBrk="1" hangingPunct="1">
              <a:lnSpc>
                <a:spcPct val="105000"/>
              </a:lnSpc>
              <a:buFont typeface="Wingdings" pitchFamily="2" charset="2"/>
              <a:buNone/>
            </a:pPr>
            <a:r>
              <a:rPr lang="en-US" altLang="zh-CN" sz="2400" b="1" smtClean="0"/>
              <a:t>2</a:t>
            </a:r>
            <a:r>
              <a:rPr lang="zh-CN" altLang="en-US" sz="2400" b="1" smtClean="0"/>
              <a:t>、坏账损失确认时点：实际发生时，非预计或预期发生时。</a:t>
            </a:r>
          </a:p>
          <a:p>
            <a:pPr eaLnBrk="1" hangingPunct="1">
              <a:lnSpc>
                <a:spcPct val="105000"/>
              </a:lnSpc>
              <a:buFont typeface="Wingdings" pitchFamily="2" charset="2"/>
              <a:buNone/>
            </a:pPr>
            <a:r>
              <a:rPr lang="en-US" altLang="zh-CN" sz="2400" b="1" smtClean="0"/>
              <a:t>3</a:t>
            </a:r>
            <a:r>
              <a:rPr lang="zh-CN" altLang="en-US" sz="2400" b="1" smtClean="0"/>
              <a:t>、注意处理好与税收征管关系，按照要求做好相关申报工作：</a:t>
            </a:r>
          </a:p>
          <a:p>
            <a:pPr eaLnBrk="1" hangingPunct="1">
              <a:lnSpc>
                <a:spcPct val="105000"/>
              </a:lnSpc>
              <a:buFont typeface="Wingdings" pitchFamily="2" charset="2"/>
              <a:buNone/>
            </a:pPr>
            <a:r>
              <a:rPr lang="zh-CN" altLang="en-US" sz="2400" b="1" smtClean="0"/>
              <a:t>     国家税务总局</a:t>
            </a:r>
            <a:r>
              <a:rPr lang="en-US" altLang="zh-CN" sz="2400" b="1" smtClean="0"/>
              <a:t>2011</a:t>
            </a:r>
            <a:r>
              <a:rPr lang="zh-CN" altLang="en-US" sz="2400" b="1" smtClean="0"/>
              <a:t>年</a:t>
            </a:r>
            <a:r>
              <a:rPr lang="en-US" altLang="zh-CN" sz="2400" b="1" smtClean="0"/>
              <a:t>3</a:t>
            </a:r>
            <a:r>
              <a:rPr lang="zh-CN" altLang="en-US" sz="2400" b="1" smtClean="0"/>
              <a:t>月</a:t>
            </a:r>
            <a:r>
              <a:rPr lang="en-US" altLang="zh-CN" sz="2400" b="1" smtClean="0"/>
              <a:t>31</a:t>
            </a:r>
            <a:r>
              <a:rPr lang="zh-CN" altLang="en-US" sz="2400" b="1" smtClean="0"/>
              <a:t>日发布的</a:t>
            </a:r>
            <a:r>
              <a:rPr lang="en-US" altLang="zh-CN" sz="2400" b="1" smtClean="0"/>
              <a:t>《</a:t>
            </a:r>
            <a:r>
              <a:rPr lang="zh-CN" altLang="en-US" sz="2400" b="1" smtClean="0"/>
              <a:t>企业资产损失所得税税前扣除管理办法</a:t>
            </a:r>
            <a:r>
              <a:rPr lang="en-US" altLang="zh-CN" sz="2400" b="1" smtClean="0"/>
              <a:t>》</a:t>
            </a:r>
            <a:r>
              <a:rPr lang="zh-CN" altLang="en-US" sz="2400" b="1" smtClean="0"/>
              <a:t>（国家税务总局公告</a:t>
            </a:r>
            <a:r>
              <a:rPr lang="en-US" altLang="zh-CN" sz="2400" b="1" smtClean="0"/>
              <a:t>2011</a:t>
            </a:r>
            <a:r>
              <a:rPr lang="zh-CN" altLang="en-US" sz="2400" b="1" smtClean="0"/>
              <a:t>年第</a:t>
            </a:r>
            <a:r>
              <a:rPr lang="en-US" altLang="zh-CN" sz="2400" b="1" smtClean="0"/>
              <a:t>25</a:t>
            </a:r>
            <a:r>
              <a:rPr lang="zh-CN" altLang="en-US" sz="2400" b="1" smtClean="0"/>
              <a:t>号）</a:t>
            </a:r>
          </a:p>
          <a:p>
            <a:pPr eaLnBrk="1" hangingPunct="1">
              <a:lnSpc>
                <a:spcPct val="105000"/>
              </a:lnSpc>
              <a:buFont typeface="Wingdings" pitchFamily="2" charset="2"/>
              <a:buNone/>
            </a:pPr>
            <a:r>
              <a:rPr lang="zh-CN" altLang="en-US" sz="2400" b="1" smtClean="0"/>
              <a:t>    第</a:t>
            </a:r>
            <a:r>
              <a:rPr lang="en-US" altLang="zh-CN" sz="2400" b="1" smtClean="0"/>
              <a:t>22</a:t>
            </a:r>
            <a:r>
              <a:rPr lang="zh-CN" altLang="en-US" sz="2400" b="1" smtClean="0"/>
              <a:t>、</a:t>
            </a:r>
            <a:r>
              <a:rPr lang="en-US" altLang="zh-CN" sz="2400" b="1" smtClean="0"/>
              <a:t>23</a:t>
            </a:r>
            <a:r>
              <a:rPr lang="zh-CN" altLang="en-US" sz="2400" b="1" smtClean="0"/>
              <a:t>、</a:t>
            </a:r>
            <a:r>
              <a:rPr lang="en-US" altLang="zh-CN" sz="2400" b="1" smtClean="0"/>
              <a:t>24</a:t>
            </a:r>
            <a:r>
              <a:rPr lang="zh-CN" altLang="en-US" sz="2400" b="1" smtClean="0"/>
              <a:t>条的规定。</a:t>
            </a:r>
          </a:p>
          <a:p>
            <a:pPr eaLnBrk="1" hangingPunct="1">
              <a:lnSpc>
                <a:spcPct val="105000"/>
              </a:lnSpc>
              <a:buFont typeface="Wingdings" pitchFamily="2" charset="2"/>
              <a:buNone/>
            </a:pPr>
            <a:r>
              <a:rPr lang="en-US" altLang="zh-CN" sz="2400" b="1" smtClean="0"/>
              <a:t>4</a:t>
            </a:r>
            <a:r>
              <a:rPr lang="zh-CN" altLang="en-US" sz="2400" b="1" smtClean="0"/>
              <a:t>、会计处理：</a:t>
            </a:r>
          </a:p>
          <a:p>
            <a:pPr eaLnBrk="1" hangingPunct="1">
              <a:lnSpc>
                <a:spcPct val="105000"/>
              </a:lnSpc>
              <a:buFont typeface="Wingdings" pitchFamily="2" charset="2"/>
              <a:buNone/>
            </a:pPr>
            <a:r>
              <a:rPr lang="zh-CN" altLang="en-US" sz="2400" b="1" smtClean="0"/>
              <a:t>           借：营业外支出</a:t>
            </a:r>
          </a:p>
          <a:p>
            <a:pPr eaLnBrk="1" hangingPunct="1">
              <a:lnSpc>
                <a:spcPct val="105000"/>
              </a:lnSpc>
              <a:buFont typeface="Wingdings" pitchFamily="2" charset="2"/>
              <a:buNone/>
            </a:pPr>
            <a:r>
              <a:rPr lang="zh-CN" altLang="en-US" sz="2400" b="1" smtClean="0"/>
              <a:t>                贷：应收账款</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rrowheads="1"/>
          </p:cNvSpPr>
          <p:nvPr>
            <p:ph type="title"/>
          </p:nvPr>
        </p:nvSpPr>
        <p:spPr>
          <a:xfrm>
            <a:off x="301625" y="549275"/>
            <a:ext cx="8540750" cy="503238"/>
          </a:xfrm>
        </p:spPr>
        <p:txBody>
          <a:bodyPr/>
          <a:lstStyle/>
          <a:p>
            <a:pPr algn="l"/>
            <a:r>
              <a:rPr lang="zh-CN" altLang="en-US" sz="2400" b="1" smtClean="0">
                <a:ea typeface="黑体" pitchFamily="2" charset="-122"/>
              </a:rPr>
              <a:t>例</a:t>
            </a:r>
            <a:r>
              <a:rPr lang="en-US" altLang="zh-CN" sz="2400" b="1" smtClean="0">
                <a:ea typeface="黑体" pitchFamily="2" charset="-122"/>
              </a:rPr>
              <a:t>2</a:t>
            </a:r>
            <a:r>
              <a:rPr lang="zh-CN" altLang="en-US" sz="2400" b="1" smtClean="0">
                <a:ea typeface="黑体" pitchFamily="2" charset="-122"/>
              </a:rPr>
              <a:t>：</a:t>
            </a:r>
          </a:p>
        </p:txBody>
      </p:sp>
      <p:sp>
        <p:nvSpPr>
          <p:cNvPr id="41987" name="Rectangle 3"/>
          <p:cNvSpPr>
            <a:spLocks noGrp="1" noRot="1" noChangeArrowheads="1"/>
          </p:cNvSpPr>
          <p:nvPr>
            <p:ph type="body" idx="1"/>
          </p:nvPr>
        </p:nvSpPr>
        <p:spPr>
          <a:xfrm>
            <a:off x="323850" y="1125538"/>
            <a:ext cx="8540750" cy="5399087"/>
          </a:xfrm>
        </p:spPr>
        <p:txBody>
          <a:bodyPr/>
          <a:lstStyle/>
          <a:p>
            <a:r>
              <a:rPr lang="en-US" altLang="zh-CN" sz="2400" b="1" smtClean="0"/>
              <a:t>5</a:t>
            </a:r>
            <a:r>
              <a:rPr lang="zh-CN" altLang="en-US" sz="2400" b="1" smtClean="0"/>
              <a:t>月</a:t>
            </a:r>
            <a:r>
              <a:rPr lang="en-US" altLang="zh-CN" sz="2400" b="1" smtClean="0"/>
              <a:t>20</a:t>
            </a:r>
            <a:r>
              <a:rPr lang="zh-CN" altLang="en-US" sz="2400" b="1" smtClean="0"/>
              <a:t>日，甲公司采用托收承付结算方式对外销售商品一批，货款</a:t>
            </a:r>
            <a:r>
              <a:rPr lang="en-US" altLang="zh-CN" sz="2400" b="1" smtClean="0"/>
              <a:t>300</a:t>
            </a:r>
            <a:r>
              <a:rPr lang="zh-CN" altLang="en-US" sz="2400" b="1" smtClean="0"/>
              <a:t>万元，增值税税额</a:t>
            </a:r>
            <a:r>
              <a:rPr lang="en-US" altLang="zh-CN" sz="2400" b="1" smtClean="0"/>
              <a:t>51</a:t>
            </a:r>
            <a:r>
              <a:rPr lang="zh-CN" altLang="en-US" sz="2400" b="1" smtClean="0"/>
              <a:t>万元，以银行存款代垫运杂费</a:t>
            </a:r>
            <a:r>
              <a:rPr lang="en-US" altLang="zh-CN" sz="2400" b="1" smtClean="0"/>
              <a:t>6</a:t>
            </a:r>
            <a:r>
              <a:rPr lang="zh-CN" altLang="en-US" sz="2400" b="1" smtClean="0"/>
              <a:t>万元，已办理托收手续。商品已发出，该批商品成本</a:t>
            </a:r>
            <a:r>
              <a:rPr lang="en-US" altLang="zh-CN" sz="2400" b="1" smtClean="0"/>
              <a:t>200</a:t>
            </a:r>
            <a:r>
              <a:rPr lang="zh-CN" altLang="en-US" sz="2400" b="1" smtClean="0"/>
              <a:t>万元。编制以下分录：</a:t>
            </a:r>
          </a:p>
          <a:p>
            <a:pPr>
              <a:buFont typeface="Wingdings" pitchFamily="2" charset="2"/>
              <a:buNone/>
            </a:pPr>
            <a:r>
              <a:rPr lang="zh-CN" altLang="en-US" sz="2400" b="1" smtClean="0"/>
              <a:t>      </a:t>
            </a:r>
          </a:p>
          <a:p>
            <a:pPr>
              <a:buFont typeface="Wingdings" pitchFamily="2" charset="2"/>
              <a:buNone/>
            </a:pPr>
            <a:r>
              <a:rPr lang="zh-CN" altLang="en-US" sz="2400" b="1" smtClean="0"/>
              <a:t>          借：应收账款           </a:t>
            </a:r>
            <a:r>
              <a:rPr lang="en-US" altLang="zh-CN" sz="2400" b="1" smtClean="0"/>
              <a:t>357</a:t>
            </a:r>
            <a:r>
              <a:rPr lang="zh-CN" altLang="en-US" sz="2400" b="1" smtClean="0"/>
              <a:t>万</a:t>
            </a:r>
          </a:p>
          <a:p>
            <a:pPr>
              <a:buFont typeface="Wingdings" pitchFamily="2" charset="2"/>
              <a:buNone/>
            </a:pPr>
            <a:r>
              <a:rPr lang="zh-CN" altLang="en-US" sz="2400" b="1" smtClean="0"/>
              <a:t>             贷：主营业务收入                                  </a:t>
            </a:r>
            <a:r>
              <a:rPr lang="en-US" altLang="zh-CN" sz="2400" b="1" smtClean="0"/>
              <a:t>300</a:t>
            </a:r>
            <a:r>
              <a:rPr lang="zh-CN" altLang="en-US" sz="2400" b="1" smtClean="0"/>
              <a:t>万</a:t>
            </a:r>
          </a:p>
          <a:p>
            <a:pPr>
              <a:buFont typeface="Wingdings" pitchFamily="2" charset="2"/>
              <a:buNone/>
            </a:pPr>
            <a:r>
              <a:rPr lang="zh-CN" altLang="en-US" sz="2400" b="1" smtClean="0"/>
              <a:t>                     应交税费</a:t>
            </a:r>
            <a:r>
              <a:rPr lang="en-US" altLang="zh-CN" sz="2400" b="1" smtClean="0"/>
              <a:t>—</a:t>
            </a:r>
            <a:r>
              <a:rPr lang="zh-CN" altLang="en-US" sz="2400" b="1" smtClean="0"/>
              <a:t>应交增值税（销项税额）</a:t>
            </a:r>
            <a:r>
              <a:rPr lang="en-US" altLang="zh-CN" sz="2400" b="1" smtClean="0"/>
              <a:t>51</a:t>
            </a:r>
            <a:r>
              <a:rPr lang="zh-CN" altLang="en-US" sz="2400" b="1" smtClean="0"/>
              <a:t>万</a:t>
            </a:r>
          </a:p>
          <a:p>
            <a:pPr>
              <a:buFont typeface="Wingdings" pitchFamily="2" charset="2"/>
              <a:buNone/>
            </a:pPr>
            <a:r>
              <a:rPr lang="zh-CN" altLang="en-US" sz="2400" b="1" smtClean="0"/>
              <a:t>                     银行存款                                              </a:t>
            </a:r>
            <a:r>
              <a:rPr lang="en-US" altLang="zh-CN" sz="2400" b="1" smtClean="0"/>
              <a:t>6</a:t>
            </a:r>
            <a:r>
              <a:rPr lang="zh-CN" altLang="en-US" sz="2400" b="1" smtClean="0"/>
              <a:t>万</a:t>
            </a:r>
          </a:p>
          <a:p>
            <a:pPr>
              <a:buFont typeface="Wingdings" pitchFamily="2" charset="2"/>
              <a:buNone/>
            </a:pPr>
            <a:r>
              <a:rPr lang="zh-CN" altLang="en-US" sz="2400" b="1" smtClean="0"/>
              <a:t>          借：主营业务成本      </a:t>
            </a:r>
            <a:r>
              <a:rPr lang="en-US" altLang="zh-CN" sz="2400" b="1" smtClean="0"/>
              <a:t>200</a:t>
            </a:r>
            <a:r>
              <a:rPr lang="zh-CN" altLang="en-US" sz="2400" b="1" smtClean="0"/>
              <a:t>万</a:t>
            </a:r>
          </a:p>
          <a:p>
            <a:pPr>
              <a:buFont typeface="Wingdings" pitchFamily="2" charset="2"/>
              <a:buNone/>
            </a:pPr>
            <a:r>
              <a:rPr lang="zh-CN" altLang="en-US" sz="2400" b="1" smtClean="0"/>
              <a:t>               贷：库存商品            </a:t>
            </a:r>
            <a:r>
              <a:rPr lang="en-US" altLang="zh-CN" sz="2400" b="1" smtClean="0"/>
              <a:t>200</a:t>
            </a:r>
            <a:r>
              <a:rPr lang="zh-CN" altLang="en-US" sz="2400" b="1" smtClean="0"/>
              <a:t>万</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6"/>
          <p:cNvSpPr>
            <a:spLocks noGrp="1" noRot="1" noChangeArrowheads="1"/>
          </p:cNvSpPr>
          <p:nvPr>
            <p:ph type="body" idx="1"/>
          </p:nvPr>
        </p:nvSpPr>
        <p:spPr>
          <a:xfrm>
            <a:off x="250825" y="620713"/>
            <a:ext cx="8540750" cy="5329237"/>
          </a:xfrm>
          <a:noFill/>
        </p:spPr>
        <p:txBody>
          <a:bodyPr/>
          <a:lstStyle/>
          <a:p>
            <a:pPr>
              <a:buFont typeface="Wingdings" pitchFamily="2" charset="2"/>
              <a:buNone/>
            </a:pPr>
            <a:r>
              <a:rPr lang="zh-CN" altLang="en-US" sz="2400" b="1" smtClean="0">
                <a:ea typeface="黑体" pitchFamily="2" charset="-122"/>
              </a:rPr>
              <a:t>（三）应收及预付账款新旧制度的变化</a:t>
            </a:r>
          </a:p>
          <a:p>
            <a:r>
              <a:rPr lang="zh-CN" altLang="en-US" sz="2400" b="1" smtClean="0">
                <a:ea typeface="黑体" pitchFamily="2" charset="-122"/>
              </a:rPr>
              <a:t>  </a:t>
            </a:r>
            <a:r>
              <a:rPr lang="en-US" altLang="zh-CN" sz="2400" b="1" smtClean="0">
                <a:ea typeface="黑体" pitchFamily="2" charset="-122"/>
              </a:rPr>
              <a:t>1</a:t>
            </a:r>
            <a:r>
              <a:rPr lang="zh-CN" altLang="en-US" sz="2400" b="1" smtClean="0">
                <a:ea typeface="黑体" pitchFamily="2" charset="-122"/>
              </a:rPr>
              <a:t>、取消了对应收账款计提坏账准备的规定</a:t>
            </a:r>
          </a:p>
          <a:p>
            <a:pPr>
              <a:buFont typeface="Wingdings" pitchFamily="2" charset="2"/>
              <a:buNone/>
            </a:pPr>
            <a:r>
              <a:rPr lang="zh-CN" altLang="en-US" sz="2400" b="1" smtClean="0">
                <a:ea typeface="黑体" pitchFamily="2" charset="-122"/>
              </a:rPr>
              <a:t>     调整分录：</a:t>
            </a:r>
          </a:p>
          <a:p>
            <a:pPr>
              <a:buFont typeface="Wingdings" pitchFamily="2" charset="2"/>
              <a:buNone/>
            </a:pPr>
            <a:r>
              <a:rPr lang="zh-CN" altLang="en-US" sz="2400" b="1" smtClean="0">
                <a:ea typeface="黑体" pitchFamily="2" charset="-122"/>
              </a:rPr>
              <a:t>                 借：坏账准备</a:t>
            </a:r>
          </a:p>
          <a:p>
            <a:pPr>
              <a:buFont typeface="Wingdings" pitchFamily="2" charset="2"/>
              <a:buNone/>
            </a:pPr>
            <a:r>
              <a:rPr lang="zh-CN" altLang="en-US" sz="2400" b="1" smtClean="0">
                <a:ea typeface="黑体" pitchFamily="2" charset="-122"/>
              </a:rPr>
              <a:t>                       贷：以前年度损益调整</a:t>
            </a:r>
          </a:p>
          <a:p>
            <a:pPr>
              <a:buFont typeface="Wingdings" pitchFamily="2" charset="2"/>
              <a:buNone/>
            </a:pPr>
            <a:r>
              <a:rPr lang="zh-CN" altLang="en-US" sz="2400" b="1" smtClean="0">
                <a:ea typeface="黑体" pitchFamily="2" charset="-122"/>
              </a:rPr>
              <a:t>       </a:t>
            </a:r>
            <a:r>
              <a:rPr lang="en-US" altLang="zh-CN" sz="2400" b="1" smtClean="0">
                <a:ea typeface="黑体" pitchFamily="2" charset="-122"/>
              </a:rPr>
              <a:t>2</a:t>
            </a:r>
            <a:r>
              <a:rPr lang="zh-CN" altLang="en-US" sz="2400" b="1" smtClean="0">
                <a:ea typeface="黑体" pitchFamily="2" charset="-122"/>
              </a:rPr>
              <a:t>、增设了“预付账款”科目</a:t>
            </a:r>
          </a:p>
          <a:p>
            <a:pPr>
              <a:buFont typeface="Wingdings" pitchFamily="2" charset="2"/>
              <a:buNone/>
            </a:pPr>
            <a:r>
              <a:rPr lang="zh-CN" altLang="en-US" sz="2400" b="1" smtClean="0">
                <a:ea typeface="黑体" pitchFamily="2" charset="-122"/>
              </a:rPr>
              <a:t>       </a:t>
            </a:r>
            <a:r>
              <a:rPr lang="en-US" altLang="zh-CN" sz="2400" b="1" smtClean="0">
                <a:ea typeface="黑体" pitchFamily="2" charset="-122"/>
              </a:rPr>
              <a:t>3</a:t>
            </a:r>
            <a:r>
              <a:rPr lang="zh-CN" altLang="en-US" sz="2400" b="1" smtClean="0">
                <a:ea typeface="黑体" pitchFamily="2" charset="-122"/>
              </a:rPr>
              <a:t>、原制度中“应收股息”科目分设为“应收股利”和</a:t>
            </a:r>
          </a:p>
          <a:p>
            <a:pPr>
              <a:buFont typeface="Wingdings" pitchFamily="2" charset="2"/>
              <a:buNone/>
            </a:pPr>
            <a:r>
              <a:rPr lang="zh-CN" altLang="en-US" sz="2400" b="1" smtClean="0">
                <a:ea typeface="黑体" pitchFamily="2" charset="-122"/>
              </a:rPr>
              <a:t>                       “应收利息”两个科目</a:t>
            </a:r>
          </a:p>
          <a:p>
            <a:pPr>
              <a:buFont typeface="Wingdings" pitchFamily="2" charset="2"/>
              <a:buNone/>
            </a:pPr>
            <a:r>
              <a:rPr lang="zh-CN" altLang="en-US" sz="2400" b="1" smtClean="0">
                <a:ea typeface="黑体" pitchFamily="2" charset="-122"/>
              </a:rPr>
              <a:t>         调整分录：</a:t>
            </a:r>
          </a:p>
          <a:p>
            <a:pPr>
              <a:buFont typeface="Wingdings" pitchFamily="2" charset="2"/>
              <a:buNone/>
            </a:pPr>
            <a:r>
              <a:rPr lang="zh-CN" altLang="en-US" sz="2400" b="1" smtClean="0">
                <a:ea typeface="黑体" pitchFamily="2" charset="-122"/>
              </a:rPr>
              <a:t>                     借：应收股利（或应收利息）</a:t>
            </a:r>
          </a:p>
          <a:p>
            <a:pPr>
              <a:buFont typeface="Wingdings" pitchFamily="2" charset="2"/>
              <a:buNone/>
            </a:pPr>
            <a:r>
              <a:rPr lang="zh-CN" altLang="en-US" sz="2400" b="1" smtClean="0">
                <a:ea typeface="黑体" pitchFamily="2" charset="-122"/>
              </a:rPr>
              <a:t>                          贷：应收股息</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
          <p:cNvSpPr>
            <a:spLocks noGrp="1" noRot="1" noChangeArrowheads="1"/>
          </p:cNvSpPr>
          <p:nvPr>
            <p:ph type="body" idx="1"/>
          </p:nvPr>
        </p:nvSpPr>
        <p:spPr>
          <a:xfrm>
            <a:off x="301625" y="1052513"/>
            <a:ext cx="8540750" cy="5046662"/>
          </a:xfrm>
        </p:spPr>
        <p:txBody>
          <a:bodyPr/>
          <a:lstStyle/>
          <a:p>
            <a:pPr eaLnBrk="1" hangingPunct="1"/>
            <a:r>
              <a:rPr lang="zh-CN" altLang="en-US" b="1" smtClean="0"/>
              <a:t>二、制定</a:t>
            </a:r>
            <a:r>
              <a:rPr lang="en-US" altLang="zh-CN" b="1" smtClean="0"/>
              <a:t>《</a:t>
            </a:r>
            <a:r>
              <a:rPr lang="zh-CN" altLang="en-US" b="1" smtClean="0"/>
              <a:t>小企业会计准则</a:t>
            </a:r>
            <a:r>
              <a:rPr lang="en-US" altLang="zh-CN" b="1" smtClean="0"/>
              <a:t>》</a:t>
            </a:r>
            <a:r>
              <a:rPr lang="zh-CN" altLang="en-US" b="1" smtClean="0"/>
              <a:t>的原则</a:t>
            </a:r>
          </a:p>
          <a:p>
            <a:pPr eaLnBrk="1" hangingPunct="1"/>
            <a:endParaRPr lang="zh-CN" altLang="en-US" b="1" smtClean="0"/>
          </a:p>
          <a:p>
            <a:pPr eaLnBrk="1" hangingPunct="1"/>
            <a:r>
              <a:rPr lang="en-US" altLang="zh-CN" b="1" smtClean="0"/>
              <a:t>1</a:t>
            </a:r>
            <a:r>
              <a:rPr lang="zh-CN" altLang="en-US" b="1" smtClean="0"/>
              <a:t>、遵循基本准则与简化要求相结合</a:t>
            </a:r>
          </a:p>
          <a:p>
            <a:pPr eaLnBrk="1" hangingPunct="1"/>
            <a:r>
              <a:rPr lang="en-US" altLang="zh-CN" b="1" smtClean="0"/>
              <a:t>2</a:t>
            </a:r>
            <a:r>
              <a:rPr lang="zh-CN" altLang="en-US" b="1" smtClean="0"/>
              <a:t>、满足税收征管信息需求与有助于银行提供   </a:t>
            </a:r>
          </a:p>
          <a:p>
            <a:pPr eaLnBrk="1" hangingPunct="1">
              <a:buFont typeface="Wingdings" pitchFamily="2" charset="2"/>
              <a:buNone/>
            </a:pPr>
            <a:r>
              <a:rPr lang="zh-CN" altLang="en-US" b="1" smtClean="0"/>
              <a:t>        信贷相结合</a:t>
            </a:r>
          </a:p>
          <a:p>
            <a:pPr eaLnBrk="1" hangingPunct="1">
              <a:buFont typeface="Wingdings" pitchFamily="2" charset="2"/>
              <a:buNone/>
            </a:pPr>
            <a:r>
              <a:rPr lang="en-US" altLang="zh-CN" b="1" smtClean="0"/>
              <a:t>   3</a:t>
            </a:r>
            <a:r>
              <a:rPr lang="zh-CN" altLang="en-US" b="1" smtClean="0"/>
              <a:t>、减少执业过程中所需的职业判断</a:t>
            </a:r>
          </a:p>
          <a:p>
            <a:pPr eaLnBrk="1" hangingPunct="1">
              <a:buFont typeface="Wingdings" pitchFamily="2" charset="2"/>
              <a:buNone/>
            </a:pPr>
            <a:r>
              <a:rPr lang="zh-CN" altLang="en-US" b="1" smtClean="0"/>
              <a:t>   </a:t>
            </a:r>
            <a:r>
              <a:rPr lang="en-US" altLang="zh-CN" b="1" smtClean="0"/>
              <a:t>4</a:t>
            </a:r>
            <a:r>
              <a:rPr lang="zh-CN" altLang="en-US" b="1" smtClean="0"/>
              <a:t>、和</a:t>
            </a:r>
            <a:r>
              <a:rPr lang="en-US" altLang="zh-CN" b="1" smtClean="0"/>
              <a:t>《</a:t>
            </a:r>
            <a:r>
              <a:rPr lang="zh-CN" altLang="en-US" b="1" smtClean="0"/>
              <a:t>企业会计准则</a:t>
            </a:r>
            <a:r>
              <a:rPr lang="en-US" altLang="zh-CN" b="1" smtClean="0"/>
              <a:t>》</a:t>
            </a:r>
            <a:r>
              <a:rPr lang="zh-CN" altLang="en-US" b="1" smtClean="0"/>
              <a:t>合理分工、有序衔接</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1946749A-AF7D-4F7F-B48B-20D419082E5A}" type="slidenum">
              <a:rPr lang="en-US" altLang="zh-CN" sz="1400" smtClean="0"/>
              <a:pPr eaLnBrk="1" hangingPunct="1">
                <a:spcBef>
                  <a:spcPct val="0"/>
                </a:spcBef>
                <a:buClrTx/>
                <a:buSzTx/>
                <a:buFontTx/>
                <a:buNone/>
              </a:pPr>
              <a:t>40</a:t>
            </a:fld>
            <a:endParaRPr lang="en-US" altLang="zh-CN" sz="1400" smtClean="0"/>
          </a:p>
        </p:txBody>
      </p:sp>
      <p:sp>
        <p:nvSpPr>
          <p:cNvPr id="44035" name="Rectangle 2"/>
          <p:cNvSpPr>
            <a:spLocks noGrp="1" noRot="1" noChangeArrowheads="1"/>
          </p:cNvSpPr>
          <p:nvPr>
            <p:ph type="title"/>
          </p:nvPr>
        </p:nvSpPr>
        <p:spPr>
          <a:xfrm>
            <a:off x="323850" y="692150"/>
            <a:ext cx="8540750" cy="649288"/>
          </a:xfrm>
        </p:spPr>
        <p:txBody>
          <a:bodyPr/>
          <a:lstStyle/>
          <a:p>
            <a:pPr algn="l" eaLnBrk="1" hangingPunct="1"/>
            <a:r>
              <a:rPr lang="zh-CN" altLang="en-US" sz="2400" b="1" smtClean="0">
                <a:ea typeface="黑体" pitchFamily="2" charset="-122"/>
              </a:rPr>
              <a:t>五、存货的会计处理（第</a:t>
            </a:r>
            <a:r>
              <a:rPr lang="en-US" altLang="zh-CN" sz="2400" b="1" smtClean="0">
                <a:ea typeface="黑体" pitchFamily="2" charset="-122"/>
              </a:rPr>
              <a:t>11—15</a:t>
            </a:r>
            <a:r>
              <a:rPr lang="zh-CN" altLang="en-US" sz="2400" b="1" smtClean="0">
                <a:ea typeface="黑体" pitchFamily="2" charset="-122"/>
              </a:rPr>
              <a:t>条）</a:t>
            </a:r>
            <a:endParaRPr lang="zh-CN" altLang="zh-CN" sz="2400" b="1" smtClean="0">
              <a:ea typeface="黑体" pitchFamily="2" charset="-122"/>
            </a:endParaRPr>
          </a:p>
        </p:txBody>
      </p:sp>
      <p:sp>
        <p:nvSpPr>
          <p:cNvPr id="44036" name="Rectangle 3"/>
          <p:cNvSpPr>
            <a:spLocks noGrp="1" noRot="1" noChangeArrowheads="1"/>
          </p:cNvSpPr>
          <p:nvPr>
            <p:ph type="body" idx="1"/>
          </p:nvPr>
        </p:nvSpPr>
        <p:spPr>
          <a:xfrm>
            <a:off x="323850" y="1484313"/>
            <a:ext cx="8540750" cy="4752975"/>
          </a:xfrm>
        </p:spPr>
        <p:txBody>
          <a:bodyPr/>
          <a:lstStyle/>
          <a:p>
            <a:pPr eaLnBrk="1" hangingPunct="1">
              <a:lnSpc>
                <a:spcPct val="125000"/>
              </a:lnSpc>
              <a:buFont typeface="Wingdings" pitchFamily="2" charset="2"/>
              <a:buNone/>
            </a:pPr>
            <a:r>
              <a:rPr lang="zh-CN" altLang="en-US" sz="2400" b="1" smtClean="0">
                <a:solidFill>
                  <a:schemeClr val="tx2"/>
                </a:solidFill>
                <a:ea typeface="黑体" pitchFamily="2" charset="-122"/>
              </a:rPr>
              <a:t>（一）存货的定义（第</a:t>
            </a:r>
            <a:r>
              <a:rPr lang="en-US" altLang="zh-CN" sz="2400" b="1" smtClean="0">
                <a:solidFill>
                  <a:schemeClr val="tx2"/>
                </a:solidFill>
                <a:ea typeface="黑体" pitchFamily="2" charset="-122"/>
              </a:rPr>
              <a:t>11</a:t>
            </a:r>
            <a:r>
              <a:rPr lang="zh-CN" altLang="en-US" sz="2400" b="1" smtClean="0">
                <a:solidFill>
                  <a:schemeClr val="tx2"/>
                </a:solidFill>
                <a:ea typeface="黑体" pitchFamily="2" charset="-122"/>
              </a:rPr>
              <a:t>条）</a:t>
            </a:r>
          </a:p>
          <a:p>
            <a:pPr eaLnBrk="1" hangingPunct="1"/>
            <a:r>
              <a:rPr lang="zh-CN" altLang="en-US" sz="2800" b="1" smtClean="0"/>
              <a:t>存货，是指小企业在</a:t>
            </a:r>
            <a:r>
              <a:rPr lang="zh-CN" altLang="en-US" sz="2800" b="1" smtClean="0">
                <a:solidFill>
                  <a:schemeClr val="hlink"/>
                </a:solidFill>
              </a:rPr>
              <a:t>日常生产经营过程中</a:t>
            </a:r>
            <a:r>
              <a:rPr lang="zh-CN" altLang="en-US" sz="2800" b="1" smtClean="0"/>
              <a:t>持有以备出售的产成品或商品、处在生产过程中的在产品、将在生产过程或提供劳务过程中耗用的材料和物料等，以及小企业（农、林、牧、渔业）为出售而持有的、或在将来收获为农产品的</a:t>
            </a:r>
            <a:r>
              <a:rPr lang="zh-CN" altLang="en-US" sz="2800" b="1" smtClean="0">
                <a:solidFill>
                  <a:schemeClr val="hlink"/>
                </a:solidFill>
              </a:rPr>
              <a:t>消耗性生物资产</a:t>
            </a:r>
            <a:r>
              <a:rPr lang="zh-CN" altLang="en-US" sz="2800" b="1" smtClean="0"/>
              <a:t>。</a:t>
            </a:r>
          </a:p>
          <a:p>
            <a:pPr eaLnBrk="1" hangingPunct="1">
              <a:lnSpc>
                <a:spcPct val="125000"/>
              </a:lnSpc>
            </a:pPr>
            <a:r>
              <a:rPr lang="zh-CN" altLang="en-US" sz="2800" b="1" smtClean="0"/>
              <a:t>小企业的存货包括：原材料、在产品、半成品、产成品、商品、周转材料、委托加工物资、消耗性生物资产等。</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26F1D8B1-2742-48B9-B823-460BB3E6CD80}" type="slidenum">
              <a:rPr lang="en-US" altLang="zh-CN" sz="1400" smtClean="0"/>
              <a:pPr eaLnBrk="1" hangingPunct="1">
                <a:spcBef>
                  <a:spcPct val="0"/>
                </a:spcBef>
                <a:buClrTx/>
                <a:buSzTx/>
                <a:buFontTx/>
                <a:buNone/>
              </a:pPr>
              <a:t>41</a:t>
            </a:fld>
            <a:endParaRPr lang="en-US" altLang="zh-CN" sz="1400" smtClean="0"/>
          </a:p>
        </p:txBody>
      </p:sp>
      <p:sp>
        <p:nvSpPr>
          <p:cNvPr id="45059" name="Rectangle 2"/>
          <p:cNvSpPr>
            <a:spLocks noGrp="1" noRot="1" noChangeArrowheads="1"/>
          </p:cNvSpPr>
          <p:nvPr>
            <p:ph type="title"/>
          </p:nvPr>
        </p:nvSpPr>
        <p:spPr>
          <a:xfrm>
            <a:off x="301625" y="539750"/>
            <a:ext cx="8540750" cy="69850"/>
          </a:xfrm>
        </p:spPr>
        <p:txBody>
          <a:bodyPr/>
          <a:lstStyle/>
          <a:p>
            <a:pPr eaLnBrk="1" hangingPunct="1"/>
            <a:endParaRPr lang="zh-CN" altLang="zh-CN" sz="4000" smtClean="0"/>
          </a:p>
        </p:txBody>
      </p:sp>
      <p:sp>
        <p:nvSpPr>
          <p:cNvPr id="45060" name="Rectangle 3"/>
          <p:cNvSpPr>
            <a:spLocks noGrp="1" noRot="1" noChangeArrowheads="1"/>
          </p:cNvSpPr>
          <p:nvPr>
            <p:ph type="body" idx="1"/>
          </p:nvPr>
        </p:nvSpPr>
        <p:spPr>
          <a:xfrm>
            <a:off x="323850" y="620713"/>
            <a:ext cx="8540750" cy="5616575"/>
          </a:xfrm>
        </p:spPr>
        <p:txBody>
          <a:bodyPr/>
          <a:lstStyle/>
          <a:p>
            <a:pPr eaLnBrk="1" hangingPunct="1"/>
            <a:r>
              <a:rPr lang="en-US" altLang="zh-CN" sz="2400" b="1" smtClean="0"/>
              <a:t>1</a:t>
            </a:r>
            <a:r>
              <a:rPr lang="zh-CN" altLang="en-US" sz="2400" b="1" smtClean="0"/>
              <a:t>、原材料，是指小企业在生产过程中经加工改变其形态或性质并构成产品主要实体的各种原料及主要材料、辅助材料、外购半成品（外购件）、修理用备件（备品备件）、包装材料、燃料等。</a:t>
            </a:r>
            <a:r>
              <a:rPr lang="zh-CN" altLang="en-US" sz="2400" b="1" smtClean="0">
                <a:solidFill>
                  <a:schemeClr val="hlink"/>
                </a:solidFill>
              </a:rPr>
              <a:t>（主要为工业类小企业）</a:t>
            </a:r>
          </a:p>
          <a:p>
            <a:pPr eaLnBrk="1" hangingPunct="1"/>
            <a:endParaRPr lang="en-US" altLang="zh-CN" sz="2400" b="1" smtClean="0"/>
          </a:p>
          <a:p>
            <a:pPr eaLnBrk="1" hangingPunct="1"/>
            <a:r>
              <a:rPr lang="en-US" altLang="zh-CN" sz="2400" b="1" smtClean="0"/>
              <a:t>2</a:t>
            </a:r>
            <a:r>
              <a:rPr lang="zh-CN" altLang="en-US" sz="2400" b="1" smtClean="0"/>
              <a:t>、在产品，是指小企业正在制造尚未完工的产品。包括：正在各个生产工序加工的产品，以及已加工完毕但尚未检验或已检验但尚未办理入库手续的产品。</a:t>
            </a:r>
          </a:p>
          <a:p>
            <a:pPr eaLnBrk="1" hangingPunct="1"/>
            <a:endParaRPr lang="en-US" altLang="zh-CN" sz="2400" b="1" smtClean="0"/>
          </a:p>
          <a:p>
            <a:pPr eaLnBrk="1" hangingPunct="1"/>
            <a:r>
              <a:rPr lang="en-US" altLang="zh-CN" sz="2400" b="1" smtClean="0"/>
              <a:t>3</a:t>
            </a:r>
            <a:r>
              <a:rPr lang="zh-CN" altLang="en-US" sz="2400" b="1" smtClean="0"/>
              <a:t>、半成品，是指小企业经过一定生产过程并已检验合格交付半成品仓库保管，但尚未制造完工成为产成品，仍需进一步加工的中间产品。</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D485F766-3025-431E-B79F-45CA8AD5CB09}" type="slidenum">
              <a:rPr lang="en-US" altLang="zh-CN" sz="1400" smtClean="0"/>
              <a:pPr eaLnBrk="1" hangingPunct="1">
                <a:spcBef>
                  <a:spcPct val="0"/>
                </a:spcBef>
                <a:buClrTx/>
                <a:buSzTx/>
                <a:buFontTx/>
                <a:buNone/>
              </a:pPr>
              <a:t>42</a:t>
            </a:fld>
            <a:endParaRPr lang="en-US" altLang="zh-CN" sz="1400" smtClean="0"/>
          </a:p>
        </p:txBody>
      </p:sp>
      <p:sp>
        <p:nvSpPr>
          <p:cNvPr id="46083" name="Rectangle 2"/>
          <p:cNvSpPr>
            <a:spLocks noGrp="1" noRot="1" noChangeArrowheads="1"/>
          </p:cNvSpPr>
          <p:nvPr>
            <p:ph type="title"/>
          </p:nvPr>
        </p:nvSpPr>
        <p:spPr>
          <a:xfrm>
            <a:off x="301625" y="539750"/>
            <a:ext cx="8540750" cy="80963"/>
          </a:xfrm>
        </p:spPr>
        <p:txBody>
          <a:bodyPr/>
          <a:lstStyle/>
          <a:p>
            <a:pPr eaLnBrk="1" hangingPunct="1"/>
            <a:endParaRPr lang="zh-CN" altLang="zh-CN" sz="4000" smtClean="0"/>
          </a:p>
        </p:txBody>
      </p:sp>
      <p:sp>
        <p:nvSpPr>
          <p:cNvPr id="46084" name="Rectangle 3"/>
          <p:cNvSpPr>
            <a:spLocks noGrp="1" noRot="1" noChangeArrowheads="1"/>
          </p:cNvSpPr>
          <p:nvPr>
            <p:ph type="body" idx="1"/>
          </p:nvPr>
        </p:nvSpPr>
        <p:spPr>
          <a:xfrm>
            <a:off x="323850" y="692150"/>
            <a:ext cx="8540750" cy="5473700"/>
          </a:xfrm>
        </p:spPr>
        <p:txBody>
          <a:bodyPr/>
          <a:lstStyle/>
          <a:p>
            <a:pPr eaLnBrk="1" hangingPunct="1">
              <a:lnSpc>
                <a:spcPct val="90000"/>
              </a:lnSpc>
            </a:pPr>
            <a:r>
              <a:rPr lang="en-US" altLang="zh-CN" sz="2400" b="1" smtClean="0"/>
              <a:t>4</a:t>
            </a:r>
            <a:r>
              <a:rPr lang="zh-CN" altLang="en-US" sz="2400" b="1" smtClean="0"/>
              <a:t>、产成品，是指小企业已经完成全部生产过程并已验收入库，符合标准规格和技术条件，可以按照合同规定的条件送交订货单位，或者可以作为商品对外销售的产品。</a:t>
            </a:r>
            <a:r>
              <a:rPr lang="zh-CN" altLang="en-US" sz="2400" b="1" smtClean="0">
                <a:solidFill>
                  <a:schemeClr val="hlink"/>
                </a:solidFill>
              </a:rPr>
              <a:t>（主要为农、林、牧、渔，工业、房地产开发等小企业）</a:t>
            </a:r>
          </a:p>
          <a:p>
            <a:pPr eaLnBrk="1" hangingPunct="1">
              <a:lnSpc>
                <a:spcPct val="90000"/>
              </a:lnSpc>
            </a:pPr>
            <a:r>
              <a:rPr lang="en-US" altLang="zh-CN" sz="2400" b="1" smtClean="0"/>
              <a:t>5</a:t>
            </a:r>
            <a:r>
              <a:rPr lang="zh-CN" altLang="en-US" sz="2400" b="1" smtClean="0"/>
              <a:t>、商品，是指小企业</a:t>
            </a:r>
            <a:r>
              <a:rPr lang="zh-CN" altLang="en-US" sz="2400" b="1" smtClean="0">
                <a:solidFill>
                  <a:schemeClr val="hlink"/>
                </a:solidFill>
              </a:rPr>
              <a:t>（批发业、零售业）</a:t>
            </a:r>
            <a:r>
              <a:rPr lang="zh-CN" altLang="en-US" sz="2400" b="1" smtClean="0"/>
              <a:t>外购或委托加工完成并已验收入库用于销售的各种商品。</a:t>
            </a:r>
          </a:p>
          <a:p>
            <a:pPr eaLnBrk="1" hangingPunct="1">
              <a:lnSpc>
                <a:spcPct val="90000"/>
              </a:lnSpc>
            </a:pPr>
            <a:r>
              <a:rPr lang="en-US" altLang="zh-CN" sz="2400" b="1" smtClean="0"/>
              <a:t>6</a:t>
            </a:r>
            <a:r>
              <a:rPr lang="zh-CN" altLang="en-US" sz="2400" b="1" smtClean="0"/>
              <a:t>、周转材料，是指小企业能够多次使用、逐渐转移其价值但仍保持原有形态且不确认为固定资产的材料。包括：包装物、低值易耗品、小企业</a:t>
            </a:r>
            <a:r>
              <a:rPr lang="zh-CN" altLang="en-US" sz="2400" b="1" smtClean="0">
                <a:solidFill>
                  <a:schemeClr val="hlink"/>
                </a:solidFill>
              </a:rPr>
              <a:t>（建筑业）</a:t>
            </a:r>
            <a:r>
              <a:rPr lang="zh-CN" altLang="en-US" sz="2400" b="1" smtClean="0"/>
              <a:t>的钢模板、木模板、脚手架等。</a:t>
            </a:r>
            <a:r>
              <a:rPr lang="zh-CN" altLang="en-US" sz="2400" b="1" smtClean="0">
                <a:solidFill>
                  <a:schemeClr val="hlink"/>
                </a:solidFill>
              </a:rPr>
              <a:t>（为辅助性材料，但要排除固定资产）</a:t>
            </a:r>
          </a:p>
          <a:p>
            <a:pPr eaLnBrk="1" hangingPunct="1">
              <a:lnSpc>
                <a:spcPct val="90000"/>
              </a:lnSpc>
            </a:pPr>
            <a:r>
              <a:rPr lang="en-US" altLang="zh-CN" sz="2400" b="1" smtClean="0"/>
              <a:t>7</a:t>
            </a:r>
            <a:r>
              <a:rPr lang="zh-CN" altLang="en-US" sz="2400" b="1" smtClean="0"/>
              <a:t>、委托加工物资，是指小企业委托外单位加工的各种材料、商品等物资。</a:t>
            </a:r>
          </a:p>
          <a:p>
            <a:pPr eaLnBrk="1" hangingPunct="1">
              <a:lnSpc>
                <a:spcPct val="90000"/>
              </a:lnSpc>
            </a:pPr>
            <a:r>
              <a:rPr lang="en-US" altLang="zh-CN" sz="2400" b="1" smtClean="0">
                <a:solidFill>
                  <a:schemeClr val="hlink"/>
                </a:solidFill>
              </a:rPr>
              <a:t>8</a:t>
            </a:r>
            <a:r>
              <a:rPr lang="zh-CN" altLang="en-US" sz="2400" b="1" smtClean="0">
                <a:solidFill>
                  <a:schemeClr val="hlink"/>
                </a:solidFill>
              </a:rPr>
              <a:t>、消耗性生物资产，</a:t>
            </a:r>
            <a:r>
              <a:rPr lang="zh-CN" altLang="en-US" sz="2400" b="1" smtClean="0"/>
              <a:t>是指小企业（农、林、牧、渔业）生长中的大田作物、蔬菜、用材林以及存栏待售的牲畜等。</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EDA3F6B6-ED1B-4B9A-9E6E-32E0994410B3}" type="slidenum">
              <a:rPr lang="en-US" altLang="zh-CN" sz="1400" smtClean="0"/>
              <a:pPr eaLnBrk="1" hangingPunct="1">
                <a:spcBef>
                  <a:spcPct val="0"/>
                </a:spcBef>
                <a:buClrTx/>
                <a:buSzTx/>
                <a:buFontTx/>
                <a:buNone/>
              </a:pPr>
              <a:t>43</a:t>
            </a:fld>
            <a:endParaRPr lang="en-US" altLang="zh-CN" sz="1400" smtClean="0"/>
          </a:p>
        </p:txBody>
      </p:sp>
      <p:sp>
        <p:nvSpPr>
          <p:cNvPr id="47107" name="Rectangle 2"/>
          <p:cNvSpPr>
            <a:spLocks noGrp="1" noRot="1" noChangeArrowheads="1"/>
          </p:cNvSpPr>
          <p:nvPr>
            <p:ph type="title"/>
          </p:nvPr>
        </p:nvSpPr>
        <p:spPr>
          <a:xfrm>
            <a:off x="323850" y="620713"/>
            <a:ext cx="8540750" cy="504825"/>
          </a:xfrm>
        </p:spPr>
        <p:txBody>
          <a:bodyPr/>
          <a:lstStyle/>
          <a:p>
            <a:pPr algn="l" eaLnBrk="1" hangingPunct="1"/>
            <a:r>
              <a:rPr lang="zh-CN" altLang="en-US" sz="2400" b="1" smtClean="0">
                <a:ea typeface="黑体" pitchFamily="2" charset="-122"/>
              </a:rPr>
              <a:t>（二）取得存货的会计处理（第</a:t>
            </a:r>
            <a:r>
              <a:rPr lang="en-US" altLang="zh-CN" sz="2400" b="1" smtClean="0">
                <a:ea typeface="黑体" pitchFamily="2" charset="-122"/>
              </a:rPr>
              <a:t>12</a:t>
            </a:r>
            <a:r>
              <a:rPr lang="zh-CN" altLang="en-US" sz="2400" b="1" smtClean="0">
                <a:ea typeface="黑体" pitchFamily="2" charset="-122"/>
              </a:rPr>
              <a:t>条）</a:t>
            </a:r>
            <a:endParaRPr lang="zh-CN" altLang="zh-CN" sz="2400" b="1" smtClean="0">
              <a:ea typeface="黑体" pitchFamily="2" charset="-122"/>
            </a:endParaRPr>
          </a:p>
        </p:txBody>
      </p:sp>
      <p:sp>
        <p:nvSpPr>
          <p:cNvPr id="47108" name="Rectangle 3"/>
          <p:cNvSpPr>
            <a:spLocks noGrp="1" noRot="1" noChangeArrowheads="1"/>
          </p:cNvSpPr>
          <p:nvPr>
            <p:ph type="body" idx="1"/>
          </p:nvPr>
        </p:nvSpPr>
        <p:spPr>
          <a:xfrm>
            <a:off x="323850" y="1125538"/>
            <a:ext cx="8540750" cy="5407025"/>
          </a:xfrm>
        </p:spPr>
        <p:txBody>
          <a:bodyPr/>
          <a:lstStyle/>
          <a:p>
            <a:pPr eaLnBrk="1" hangingPunct="1">
              <a:lnSpc>
                <a:spcPct val="90000"/>
              </a:lnSpc>
            </a:pPr>
            <a:r>
              <a:rPr lang="zh-CN" altLang="en-US" sz="2000" b="1" smtClean="0"/>
              <a:t>小企业取得的存货，应当按照</a:t>
            </a:r>
            <a:r>
              <a:rPr lang="zh-CN" altLang="en-US" sz="2000" b="1" smtClean="0">
                <a:solidFill>
                  <a:schemeClr val="hlink"/>
                </a:solidFill>
              </a:rPr>
              <a:t>成本进行计量</a:t>
            </a:r>
            <a:r>
              <a:rPr lang="zh-CN" altLang="en-US" sz="2000" b="1" smtClean="0"/>
              <a:t>。</a:t>
            </a:r>
          </a:p>
          <a:p>
            <a:pPr eaLnBrk="1" hangingPunct="1">
              <a:lnSpc>
                <a:spcPct val="90000"/>
              </a:lnSpc>
              <a:buFont typeface="Wingdings" pitchFamily="2" charset="2"/>
              <a:buNone/>
            </a:pPr>
            <a:r>
              <a:rPr lang="zh-CN" altLang="en-US" sz="2000" b="1" smtClean="0"/>
              <a:t>      注：成本的确定与企业所得税法实施条例规定基本一致。</a:t>
            </a:r>
          </a:p>
          <a:p>
            <a:pPr eaLnBrk="1" hangingPunct="1">
              <a:lnSpc>
                <a:spcPct val="90000"/>
              </a:lnSpc>
              <a:buFont typeface="Wingdings" pitchFamily="2" charset="2"/>
              <a:buNone/>
            </a:pPr>
            <a:endParaRPr lang="en-US" altLang="zh-CN" sz="2000" b="1" smtClean="0"/>
          </a:p>
          <a:p>
            <a:pPr eaLnBrk="1" hangingPunct="1">
              <a:lnSpc>
                <a:spcPct val="90000"/>
              </a:lnSpc>
              <a:buFont typeface="Wingdings" pitchFamily="2" charset="2"/>
              <a:buNone/>
            </a:pPr>
            <a:r>
              <a:rPr lang="en-US" altLang="zh-CN" sz="2000" b="1" smtClean="0"/>
              <a:t>1</a:t>
            </a:r>
            <a:r>
              <a:rPr lang="zh-CN" altLang="en-US" sz="2000" b="1" smtClean="0"/>
              <a:t>、外购存货的成本包括：购买价款、相关税费、运输费、装卸费、保险费以及在外购存货过程发生的其他直接费用，但</a:t>
            </a:r>
            <a:r>
              <a:rPr lang="zh-CN" altLang="en-US" sz="2000" b="1" smtClean="0">
                <a:solidFill>
                  <a:schemeClr val="hlink"/>
                </a:solidFill>
              </a:rPr>
              <a:t>不含按照税法规定可以抵扣的增值税进项税额。</a:t>
            </a:r>
          </a:p>
          <a:p>
            <a:pPr eaLnBrk="1" hangingPunct="1">
              <a:lnSpc>
                <a:spcPct val="90000"/>
              </a:lnSpc>
            </a:pPr>
            <a:endParaRPr lang="zh-CN" altLang="en-US" sz="2000" b="1" smtClean="0"/>
          </a:p>
          <a:p>
            <a:pPr eaLnBrk="1" hangingPunct="1">
              <a:lnSpc>
                <a:spcPct val="90000"/>
              </a:lnSpc>
            </a:pPr>
            <a:r>
              <a:rPr lang="zh-CN" altLang="en-US" sz="2000" b="1" smtClean="0"/>
              <a:t>其他直接费用：主要指采购过程中发生的仓储费、包装费、运输途中合理损耗、入库前的挑选整理费等。这些费用能分清负担对象的，直接计入存货采购成本；不能分清的，应选择合理分配方法，分配计入。</a:t>
            </a:r>
          </a:p>
          <a:p>
            <a:pPr eaLnBrk="1" hangingPunct="1">
              <a:lnSpc>
                <a:spcPct val="90000"/>
              </a:lnSpc>
            </a:pPr>
            <a:endParaRPr lang="zh-CN" altLang="en-US" sz="2000" b="1" smtClean="0"/>
          </a:p>
          <a:p>
            <a:pPr eaLnBrk="1" hangingPunct="1">
              <a:lnSpc>
                <a:spcPct val="90000"/>
              </a:lnSpc>
            </a:pPr>
            <a:r>
              <a:rPr lang="zh-CN" altLang="en-US" sz="2000" b="1" smtClean="0"/>
              <a:t>采购过程中的物资毁损、短缺，除合理损耗可归入存货采购成本，其他的分情况处理：</a:t>
            </a:r>
          </a:p>
          <a:p>
            <a:pPr eaLnBrk="1" hangingPunct="1">
              <a:lnSpc>
                <a:spcPct val="90000"/>
              </a:lnSpc>
              <a:buFont typeface="Wingdings" pitchFamily="2" charset="2"/>
              <a:buNone/>
            </a:pPr>
            <a:r>
              <a:rPr lang="zh-CN" altLang="en-US" sz="2000" b="1" smtClean="0"/>
              <a:t>      （</a:t>
            </a:r>
            <a:r>
              <a:rPr lang="en-US" altLang="zh-CN" sz="2000" b="1" smtClean="0"/>
              <a:t>1</a:t>
            </a:r>
            <a:r>
              <a:rPr lang="zh-CN" altLang="en-US" sz="2000" b="1" smtClean="0"/>
              <a:t>）从供货单位、外部运输机构等收回的物资短缺或其他赔款，应充减采购成本；</a:t>
            </a:r>
          </a:p>
          <a:p>
            <a:pPr eaLnBrk="1" hangingPunct="1">
              <a:lnSpc>
                <a:spcPct val="90000"/>
              </a:lnSpc>
              <a:buFont typeface="Wingdings" pitchFamily="2" charset="2"/>
              <a:buNone/>
            </a:pPr>
            <a:r>
              <a:rPr lang="zh-CN" altLang="en-US" sz="2000" b="1" smtClean="0"/>
              <a:t>      （</a:t>
            </a:r>
            <a:r>
              <a:rPr lang="en-US" altLang="zh-CN" sz="2000" b="1" smtClean="0"/>
              <a:t>2</a:t>
            </a:r>
            <a:r>
              <a:rPr lang="zh-CN" altLang="en-US" sz="2000" b="1" smtClean="0"/>
              <a:t>）因遭受自然灾害等发生的损失或尚待查明原因的途中损耗，暂作为待处理财产损溢进行核算。</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rrowheads="1"/>
          </p:cNvSpPr>
          <p:nvPr>
            <p:ph type="title"/>
          </p:nvPr>
        </p:nvSpPr>
        <p:spPr>
          <a:xfrm>
            <a:off x="301625" y="609600"/>
            <a:ext cx="8540750" cy="1019175"/>
          </a:xfrm>
        </p:spPr>
        <p:txBody>
          <a:bodyPr/>
          <a:lstStyle/>
          <a:p>
            <a:pPr algn="l"/>
            <a:r>
              <a:rPr lang="en-US" altLang="zh-CN" sz="2400" b="1" dirty="0" smtClean="0">
                <a:ea typeface="黑体" pitchFamily="2" charset="-122"/>
              </a:rPr>
              <a:t>2</a:t>
            </a:r>
            <a:r>
              <a:rPr lang="zh-CN" altLang="en-US" sz="2400" b="1" dirty="0" smtClean="0">
                <a:ea typeface="黑体" pitchFamily="2" charset="-122"/>
              </a:rPr>
              <a:t>、通过进一步加工取得存货的成本包括：直接材料、直接人工以及按照一定方法分配的制造费用</a:t>
            </a:r>
          </a:p>
        </p:txBody>
      </p:sp>
      <p:sp>
        <p:nvSpPr>
          <p:cNvPr id="48131" name="Rectangle 3"/>
          <p:cNvSpPr>
            <a:spLocks noGrp="1" noRot="1" noChangeArrowheads="1"/>
          </p:cNvSpPr>
          <p:nvPr>
            <p:ph type="body" idx="1"/>
          </p:nvPr>
        </p:nvSpPr>
        <p:spPr>
          <a:xfrm>
            <a:off x="250825" y="1773238"/>
            <a:ext cx="8540750" cy="4464050"/>
          </a:xfrm>
        </p:spPr>
        <p:txBody>
          <a:bodyPr/>
          <a:lstStyle/>
          <a:p>
            <a:pPr eaLnBrk="1" hangingPunct="1">
              <a:buFont typeface="Wingdings" pitchFamily="2" charset="2"/>
              <a:buNone/>
            </a:pPr>
            <a:r>
              <a:rPr lang="zh-CN" altLang="en-US" sz="2400" b="1" smtClean="0">
                <a:solidFill>
                  <a:schemeClr val="hlink"/>
                </a:solidFill>
              </a:rPr>
              <a:t>经过</a:t>
            </a:r>
            <a:r>
              <a:rPr lang="en-US" altLang="zh-CN" sz="2400" b="1" smtClean="0">
                <a:solidFill>
                  <a:schemeClr val="hlink"/>
                </a:solidFill>
              </a:rPr>
              <a:t>1</a:t>
            </a:r>
            <a:r>
              <a:rPr lang="zh-CN" altLang="en-US" sz="2400" b="1" smtClean="0">
                <a:solidFill>
                  <a:schemeClr val="hlink"/>
                </a:solidFill>
              </a:rPr>
              <a:t>年期以上的制造才能达到预定可销售状态的存货发生的借款费用，</a:t>
            </a:r>
            <a:r>
              <a:rPr lang="zh-CN" altLang="en-US" sz="2400" b="1" smtClean="0"/>
              <a:t>也计入存货的成本。</a:t>
            </a:r>
          </a:p>
          <a:p>
            <a:pPr eaLnBrk="1" hangingPunct="1"/>
            <a:r>
              <a:rPr lang="zh-CN" altLang="en-US" sz="2400" b="1" smtClean="0"/>
              <a:t>借款费用，是指小企业因借款而发生的利息及其他相关成本。包括：借款利息、辅助费用以及因外币借款而发生的汇兑差额等。</a:t>
            </a:r>
          </a:p>
          <a:p>
            <a:pPr eaLnBrk="1" hangingPunct="1">
              <a:buFont typeface="Wingdings" pitchFamily="2" charset="2"/>
              <a:buNone/>
            </a:pPr>
            <a:endParaRPr lang="en-US" altLang="zh-CN" sz="2800" b="1" smtClean="0">
              <a:solidFill>
                <a:schemeClr val="tx2"/>
              </a:solidFill>
              <a:ea typeface="黑体" pitchFamily="2" charset="-122"/>
            </a:endParaRPr>
          </a:p>
          <a:p>
            <a:pPr eaLnBrk="1" hangingPunct="1">
              <a:buFont typeface="Wingdings" pitchFamily="2" charset="2"/>
              <a:buNone/>
            </a:pPr>
            <a:r>
              <a:rPr lang="en-US" altLang="zh-CN" sz="2400" b="1" smtClean="0">
                <a:solidFill>
                  <a:schemeClr val="tx2"/>
                </a:solidFill>
                <a:ea typeface="黑体" pitchFamily="2" charset="-122"/>
              </a:rPr>
              <a:t>3</a:t>
            </a:r>
            <a:r>
              <a:rPr lang="zh-CN" altLang="en-US" sz="2400" b="1" smtClean="0">
                <a:solidFill>
                  <a:schemeClr val="tx2"/>
                </a:solidFill>
                <a:ea typeface="黑体" pitchFamily="2" charset="-122"/>
              </a:rPr>
              <a:t>、投资者投入存货的成本，应当按照评估价值确定。</a:t>
            </a:r>
          </a:p>
          <a:p>
            <a:pPr eaLnBrk="1" hangingPunct="1">
              <a:buFont typeface="Wingdings" pitchFamily="2" charset="2"/>
              <a:buNone/>
            </a:pPr>
            <a:endParaRPr lang="en-US" altLang="zh-CN" sz="2800" b="1" smtClean="0">
              <a:solidFill>
                <a:schemeClr val="tx2"/>
              </a:solidFill>
              <a:ea typeface="黑体" pitchFamily="2" charset="-122"/>
            </a:endParaRPr>
          </a:p>
          <a:p>
            <a:pPr eaLnBrk="1" hangingPunct="1">
              <a:buFont typeface="Wingdings" pitchFamily="2" charset="2"/>
              <a:buNone/>
            </a:pPr>
            <a:r>
              <a:rPr lang="en-US" altLang="zh-CN" sz="2400" b="1" smtClean="0">
                <a:solidFill>
                  <a:schemeClr val="tx2"/>
                </a:solidFill>
                <a:ea typeface="黑体" pitchFamily="2" charset="-122"/>
              </a:rPr>
              <a:t>4</a:t>
            </a:r>
            <a:r>
              <a:rPr lang="zh-CN" altLang="en-US" sz="2400" b="1" smtClean="0">
                <a:solidFill>
                  <a:schemeClr val="tx2"/>
                </a:solidFill>
                <a:ea typeface="黑体" pitchFamily="2" charset="-122"/>
              </a:rPr>
              <a:t>、提供劳务的成本包括：与劳务提供直接相关的人工费、材料费和应分摊的间接费用。</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6F0C83AA-6631-46A8-9F36-56164AB63029}" type="slidenum">
              <a:rPr lang="en-US" altLang="zh-CN" sz="1400" smtClean="0"/>
              <a:pPr eaLnBrk="1" hangingPunct="1">
                <a:spcBef>
                  <a:spcPct val="0"/>
                </a:spcBef>
                <a:buClrTx/>
                <a:buSzTx/>
                <a:buFontTx/>
                <a:buNone/>
              </a:pPr>
              <a:t>45</a:t>
            </a:fld>
            <a:endParaRPr lang="en-US" altLang="zh-CN" sz="1400" smtClean="0"/>
          </a:p>
        </p:txBody>
      </p:sp>
      <p:sp>
        <p:nvSpPr>
          <p:cNvPr id="49155" name="Rectangle 2"/>
          <p:cNvSpPr>
            <a:spLocks noGrp="1" noRot="1" noChangeArrowheads="1"/>
          </p:cNvSpPr>
          <p:nvPr>
            <p:ph type="title"/>
          </p:nvPr>
        </p:nvSpPr>
        <p:spPr>
          <a:xfrm>
            <a:off x="323850" y="333375"/>
            <a:ext cx="8540750" cy="71438"/>
          </a:xfrm>
        </p:spPr>
        <p:txBody>
          <a:bodyPr/>
          <a:lstStyle/>
          <a:p>
            <a:pPr eaLnBrk="1" hangingPunct="1"/>
            <a:endParaRPr lang="zh-CN" altLang="zh-CN" sz="4000" smtClean="0"/>
          </a:p>
        </p:txBody>
      </p:sp>
      <p:sp>
        <p:nvSpPr>
          <p:cNvPr id="49156" name="Rectangle 3"/>
          <p:cNvSpPr>
            <a:spLocks noGrp="1" noRot="1" noChangeArrowheads="1"/>
          </p:cNvSpPr>
          <p:nvPr>
            <p:ph type="body" idx="1"/>
          </p:nvPr>
        </p:nvSpPr>
        <p:spPr>
          <a:xfrm>
            <a:off x="301625" y="836613"/>
            <a:ext cx="8540750" cy="5545137"/>
          </a:xfrm>
        </p:spPr>
        <p:txBody>
          <a:bodyPr/>
          <a:lstStyle/>
          <a:p>
            <a:pPr eaLnBrk="1" hangingPunct="1">
              <a:buFont typeface="Wingdings" pitchFamily="2" charset="2"/>
              <a:buNone/>
            </a:pPr>
            <a:r>
              <a:rPr lang="en-US" altLang="zh-CN" sz="2400" b="1" smtClean="0">
                <a:solidFill>
                  <a:schemeClr val="tx2"/>
                </a:solidFill>
                <a:ea typeface="黑体" pitchFamily="2" charset="-122"/>
              </a:rPr>
              <a:t>5</a:t>
            </a:r>
            <a:r>
              <a:rPr lang="zh-CN" altLang="en-US" sz="2400" b="1" smtClean="0">
                <a:solidFill>
                  <a:schemeClr val="tx2"/>
                </a:solidFill>
                <a:ea typeface="黑体" pitchFamily="2" charset="-122"/>
              </a:rPr>
              <a:t>、自行栽培、营造、繁殖或养殖的消耗性生物资产的成本，应当按照下列规定确定：</a:t>
            </a:r>
          </a:p>
          <a:p>
            <a:pPr eaLnBrk="1" hangingPunct="1">
              <a:buFont typeface="Wingdings" pitchFamily="2" charset="2"/>
              <a:buNone/>
            </a:pPr>
            <a:r>
              <a:rPr lang="zh-CN" altLang="en-US" sz="2000" b="1" smtClean="0"/>
              <a:t>（</a:t>
            </a:r>
            <a:r>
              <a:rPr lang="en-US" altLang="zh-CN" sz="2000" b="1" smtClean="0"/>
              <a:t>1</a:t>
            </a:r>
            <a:r>
              <a:rPr lang="zh-CN" altLang="en-US" sz="2000" b="1" smtClean="0"/>
              <a:t>）自行栽培的大田作物和蔬菜的成本包括：</a:t>
            </a:r>
            <a:r>
              <a:rPr lang="zh-CN" altLang="en-US" sz="2000" b="1" smtClean="0">
                <a:solidFill>
                  <a:schemeClr val="hlink"/>
                </a:solidFill>
              </a:rPr>
              <a:t>收获前</a:t>
            </a:r>
            <a:r>
              <a:rPr lang="zh-CN" altLang="en-US" sz="2000" b="1" smtClean="0"/>
              <a:t>耗用的种子、肥料、农药等材料费、人工费和应分摊的间接费用。</a:t>
            </a:r>
          </a:p>
          <a:p>
            <a:pPr eaLnBrk="1" hangingPunct="1">
              <a:buFont typeface="Wingdings" pitchFamily="2" charset="2"/>
              <a:buNone/>
            </a:pPr>
            <a:r>
              <a:rPr lang="zh-CN" altLang="en-US" sz="2000" b="1" smtClean="0"/>
              <a:t>   （</a:t>
            </a:r>
            <a:r>
              <a:rPr lang="en-US" altLang="zh-CN" sz="2000" b="1" smtClean="0"/>
              <a:t>2</a:t>
            </a:r>
            <a:r>
              <a:rPr lang="zh-CN" altLang="en-US" sz="2000" b="1" smtClean="0"/>
              <a:t>）自行营造的林木类消耗性生物资产的成本包括：</a:t>
            </a:r>
            <a:r>
              <a:rPr lang="zh-CN" altLang="en-US" sz="2000" b="1" smtClean="0">
                <a:solidFill>
                  <a:schemeClr val="hlink"/>
                </a:solidFill>
              </a:rPr>
              <a:t>郁闭前</a:t>
            </a:r>
            <a:r>
              <a:rPr lang="zh-CN" altLang="en-US" sz="2000" b="1" smtClean="0"/>
              <a:t>发生的造林费、抚育费、营林设施费、良种试验费、调查设计费和应分摊的间接费用。</a:t>
            </a:r>
          </a:p>
          <a:p>
            <a:pPr eaLnBrk="1" hangingPunct="1">
              <a:buFont typeface="Wingdings" pitchFamily="2" charset="2"/>
              <a:buNone/>
            </a:pPr>
            <a:r>
              <a:rPr lang="zh-CN" altLang="en-US" sz="2000" b="1" smtClean="0"/>
              <a:t>   （</a:t>
            </a:r>
            <a:r>
              <a:rPr lang="en-US" altLang="zh-CN" sz="2000" b="1" smtClean="0"/>
              <a:t>3</a:t>
            </a:r>
            <a:r>
              <a:rPr lang="zh-CN" altLang="en-US" sz="2000" b="1" smtClean="0"/>
              <a:t>）自行繁殖的育肥畜的成本包括：</a:t>
            </a:r>
            <a:r>
              <a:rPr lang="zh-CN" altLang="en-US" sz="2000" b="1" smtClean="0">
                <a:solidFill>
                  <a:schemeClr val="hlink"/>
                </a:solidFill>
              </a:rPr>
              <a:t>出售前</a:t>
            </a:r>
            <a:r>
              <a:rPr lang="zh-CN" altLang="en-US" sz="2000" b="1" smtClean="0"/>
              <a:t>发生的饲料费、人工费和应分摊的间接费用。</a:t>
            </a:r>
          </a:p>
          <a:p>
            <a:pPr eaLnBrk="1" hangingPunct="1">
              <a:buFont typeface="Wingdings" pitchFamily="2" charset="2"/>
              <a:buNone/>
            </a:pPr>
            <a:r>
              <a:rPr lang="zh-CN" altLang="en-US" sz="2000" b="1" smtClean="0"/>
              <a:t>   （</a:t>
            </a:r>
            <a:r>
              <a:rPr lang="en-US" altLang="zh-CN" sz="2000" b="1" smtClean="0"/>
              <a:t>4</a:t>
            </a:r>
            <a:r>
              <a:rPr lang="zh-CN" altLang="en-US" sz="2000" b="1" smtClean="0"/>
              <a:t>）水产养殖的动物和植物的成本包括：</a:t>
            </a:r>
            <a:r>
              <a:rPr lang="zh-CN" altLang="en-US" sz="2000" b="1" smtClean="0">
                <a:solidFill>
                  <a:schemeClr val="hlink"/>
                </a:solidFill>
              </a:rPr>
              <a:t>在出售或入库前</a:t>
            </a:r>
            <a:r>
              <a:rPr lang="zh-CN" altLang="en-US" sz="2000" b="1" smtClean="0"/>
              <a:t>耗用的苗种、饲料、肥料等材料费、人工费和应分摊的间接费用。</a:t>
            </a:r>
          </a:p>
          <a:p>
            <a:pPr eaLnBrk="1" hangingPunct="1">
              <a:buFont typeface="Wingdings" pitchFamily="2" charset="2"/>
              <a:buNone/>
            </a:pPr>
            <a:endParaRPr lang="en-US" altLang="zh-CN" sz="2400" b="1" smtClean="0">
              <a:solidFill>
                <a:schemeClr val="tx2"/>
              </a:solidFill>
              <a:ea typeface="黑体" pitchFamily="2" charset="-122"/>
            </a:endParaRPr>
          </a:p>
          <a:p>
            <a:pPr eaLnBrk="1" hangingPunct="1">
              <a:buFont typeface="Wingdings" pitchFamily="2" charset="2"/>
              <a:buNone/>
            </a:pPr>
            <a:r>
              <a:rPr lang="en-US" altLang="zh-CN" sz="2400" b="1" smtClean="0">
                <a:solidFill>
                  <a:schemeClr val="tx2"/>
                </a:solidFill>
                <a:ea typeface="黑体" pitchFamily="2" charset="-122"/>
              </a:rPr>
              <a:t>6</a:t>
            </a:r>
            <a:r>
              <a:rPr lang="zh-CN" altLang="en-US" sz="2400" b="1" smtClean="0">
                <a:solidFill>
                  <a:schemeClr val="tx2"/>
                </a:solidFill>
                <a:ea typeface="黑体" pitchFamily="2" charset="-122"/>
              </a:rPr>
              <a:t>、盘盈存货的成本，应当按照同类或类似存货的市场价格或评估价值确定。</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rrowheads="1"/>
          </p:cNvSpPr>
          <p:nvPr>
            <p:ph type="title"/>
          </p:nvPr>
        </p:nvSpPr>
        <p:spPr>
          <a:xfrm>
            <a:off x="323850" y="981075"/>
            <a:ext cx="8540750" cy="587375"/>
          </a:xfrm>
        </p:spPr>
        <p:txBody>
          <a:bodyPr/>
          <a:lstStyle/>
          <a:p>
            <a:pPr algn="l"/>
            <a:r>
              <a:rPr lang="zh-CN" altLang="en-US" sz="2400" b="1" smtClean="0">
                <a:ea typeface="黑体" pitchFamily="2" charset="-122"/>
              </a:rPr>
              <a:t>注：下列费用不计入存货成本，发生时计入当期损益</a:t>
            </a:r>
          </a:p>
        </p:txBody>
      </p:sp>
      <p:sp>
        <p:nvSpPr>
          <p:cNvPr id="50179" name="Rectangle 3"/>
          <p:cNvSpPr>
            <a:spLocks noGrp="1" noRot="1" noChangeArrowheads="1"/>
          </p:cNvSpPr>
          <p:nvPr>
            <p:ph type="body" idx="1"/>
          </p:nvPr>
        </p:nvSpPr>
        <p:spPr>
          <a:xfrm>
            <a:off x="323850" y="1773238"/>
            <a:ext cx="8540750" cy="4176712"/>
          </a:xfrm>
        </p:spPr>
        <p:txBody>
          <a:bodyPr/>
          <a:lstStyle/>
          <a:p>
            <a:pPr>
              <a:buFont typeface="Wingdings" pitchFamily="2" charset="2"/>
              <a:buNone/>
            </a:pPr>
            <a:r>
              <a:rPr lang="en-US" altLang="zh-CN" sz="2400" b="1" smtClean="0"/>
              <a:t>1</a:t>
            </a:r>
            <a:r>
              <a:rPr lang="zh-CN" altLang="en-US" sz="2400" b="1" smtClean="0"/>
              <a:t>、非正常消耗（如自然灾害）的直接材料、直接人工和制造费用。</a:t>
            </a:r>
          </a:p>
          <a:p>
            <a:pPr>
              <a:buFont typeface="Wingdings" pitchFamily="2" charset="2"/>
              <a:buNone/>
            </a:pPr>
            <a:endParaRPr lang="en-US" altLang="zh-CN" sz="2400" b="1" smtClean="0"/>
          </a:p>
          <a:p>
            <a:pPr>
              <a:buFont typeface="Wingdings" pitchFamily="2" charset="2"/>
              <a:buNone/>
            </a:pPr>
            <a:r>
              <a:rPr lang="en-US" altLang="zh-CN" sz="2400" b="1" smtClean="0"/>
              <a:t>2</a:t>
            </a:r>
            <a:r>
              <a:rPr lang="zh-CN" altLang="en-US" sz="2400" b="1" smtClean="0"/>
              <a:t>、仓储费用，指小企业在存货采购入库后发生的仓储费用。</a:t>
            </a:r>
          </a:p>
          <a:p>
            <a:pPr>
              <a:buFont typeface="Wingdings" pitchFamily="2" charset="2"/>
              <a:buNone/>
            </a:pPr>
            <a:endParaRPr lang="en-US" altLang="zh-CN" sz="2400" b="1" smtClean="0"/>
          </a:p>
          <a:p>
            <a:pPr>
              <a:buFont typeface="Wingdings" pitchFamily="2" charset="2"/>
              <a:buNone/>
            </a:pPr>
            <a:r>
              <a:rPr lang="en-US" altLang="zh-CN" sz="2400" b="1" smtClean="0"/>
              <a:t>3</a:t>
            </a:r>
            <a:r>
              <a:rPr lang="zh-CN" altLang="en-US" sz="2400" b="1" smtClean="0"/>
              <a:t>、小企业（批发业、零售业）在购买商品过程中发生的运输费、装卸费、包装费、保险费、运输途中合理损耗和入库前的挑选整理费等，在发生时直接计入当期销售费用。</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rrowheads="1"/>
          </p:cNvSpPr>
          <p:nvPr>
            <p:ph type="title"/>
          </p:nvPr>
        </p:nvSpPr>
        <p:spPr>
          <a:xfrm>
            <a:off x="301625" y="609600"/>
            <a:ext cx="8540750" cy="442913"/>
          </a:xfrm>
        </p:spPr>
        <p:txBody>
          <a:bodyPr/>
          <a:lstStyle/>
          <a:p>
            <a:pPr algn="l"/>
            <a:r>
              <a:rPr lang="zh-CN" altLang="en-US" sz="2400" b="1" smtClean="0">
                <a:ea typeface="黑体" pitchFamily="2" charset="-122"/>
              </a:rPr>
              <a:t>例</a:t>
            </a:r>
            <a:r>
              <a:rPr lang="en-US" altLang="zh-CN" sz="2400" b="1" smtClean="0">
                <a:ea typeface="黑体" pitchFamily="2" charset="-122"/>
              </a:rPr>
              <a:t>3</a:t>
            </a:r>
            <a:r>
              <a:rPr lang="zh-CN" altLang="en-US" sz="2400" b="1" smtClean="0">
                <a:ea typeface="黑体" pitchFamily="2" charset="-122"/>
              </a:rPr>
              <a:t>：</a:t>
            </a:r>
          </a:p>
        </p:txBody>
      </p:sp>
      <p:sp>
        <p:nvSpPr>
          <p:cNvPr id="51203" name="Rectangle 3"/>
          <p:cNvSpPr>
            <a:spLocks noGrp="1" noRot="1" noChangeArrowheads="1"/>
          </p:cNvSpPr>
          <p:nvPr>
            <p:ph type="body" idx="1"/>
          </p:nvPr>
        </p:nvSpPr>
        <p:spPr>
          <a:xfrm>
            <a:off x="323850" y="1196975"/>
            <a:ext cx="8540750" cy="5327650"/>
          </a:xfrm>
        </p:spPr>
        <p:txBody>
          <a:bodyPr/>
          <a:lstStyle/>
          <a:p>
            <a:r>
              <a:rPr lang="en-US" altLang="zh-CN" sz="2400" b="1" smtClean="0"/>
              <a:t>3</a:t>
            </a:r>
            <a:r>
              <a:rPr lang="zh-CN" altLang="en-US" sz="2400" b="1" smtClean="0"/>
              <a:t>月</a:t>
            </a:r>
            <a:r>
              <a:rPr lang="en-US" altLang="zh-CN" sz="2400" b="1" smtClean="0"/>
              <a:t>10</a:t>
            </a:r>
            <a:r>
              <a:rPr lang="zh-CN" altLang="en-US" sz="2400" b="1" smtClean="0"/>
              <a:t>日，公司采购原材料一批，款项已支出，发票及账单已收到，增值税专用发票记载货款为</a:t>
            </a:r>
            <a:r>
              <a:rPr lang="en-US" altLang="zh-CN" sz="2400" b="1" smtClean="0"/>
              <a:t>20000</a:t>
            </a:r>
            <a:r>
              <a:rPr lang="zh-CN" altLang="en-US" sz="2400" b="1" smtClean="0"/>
              <a:t>元，增值税额为</a:t>
            </a:r>
            <a:r>
              <a:rPr lang="en-US" altLang="zh-CN" sz="2400" b="1" smtClean="0"/>
              <a:t>3400</a:t>
            </a:r>
            <a:r>
              <a:rPr lang="zh-CN" altLang="en-US" sz="2400" b="1" smtClean="0"/>
              <a:t>元，另支付</a:t>
            </a:r>
            <a:r>
              <a:rPr lang="en-US" altLang="zh-CN" sz="2400" b="1" smtClean="0"/>
              <a:t>1000</a:t>
            </a:r>
            <a:r>
              <a:rPr lang="zh-CN" altLang="en-US" sz="2400" b="1" smtClean="0"/>
              <a:t>元保险费，材料尚未到达。</a:t>
            </a:r>
            <a:r>
              <a:rPr lang="en-US" altLang="zh-CN" sz="2400" b="1" smtClean="0"/>
              <a:t>4</a:t>
            </a:r>
            <a:r>
              <a:rPr lang="zh-CN" altLang="en-US" sz="2400" b="1" smtClean="0"/>
              <a:t>月</a:t>
            </a:r>
            <a:r>
              <a:rPr lang="en-US" altLang="zh-CN" sz="2400" b="1" smtClean="0"/>
              <a:t>5</a:t>
            </a:r>
            <a:r>
              <a:rPr lang="zh-CN" altLang="en-US" sz="2400" b="1" smtClean="0"/>
              <a:t>日材料收到并验收入库。</a:t>
            </a:r>
          </a:p>
          <a:p>
            <a:pPr>
              <a:buFont typeface="Wingdings" pitchFamily="2" charset="2"/>
              <a:buNone/>
            </a:pPr>
            <a:endParaRPr lang="zh-CN" altLang="en-US" sz="2000" b="1" smtClean="0"/>
          </a:p>
          <a:p>
            <a:pPr>
              <a:buFont typeface="Wingdings" pitchFamily="2" charset="2"/>
              <a:buNone/>
            </a:pPr>
            <a:r>
              <a:rPr lang="zh-CN" altLang="en-US" sz="2000" b="1" smtClean="0"/>
              <a:t>（</a:t>
            </a:r>
            <a:r>
              <a:rPr lang="en-US" altLang="zh-CN" sz="2000" b="1" smtClean="0"/>
              <a:t>1</a:t>
            </a:r>
            <a:r>
              <a:rPr lang="zh-CN" altLang="en-US" sz="2000" b="1" smtClean="0"/>
              <a:t>）</a:t>
            </a:r>
            <a:r>
              <a:rPr lang="en-US" altLang="zh-CN" sz="2000" b="1" smtClean="0"/>
              <a:t>3</a:t>
            </a:r>
            <a:r>
              <a:rPr lang="zh-CN" altLang="en-US" sz="2000" b="1" smtClean="0"/>
              <a:t>月</a:t>
            </a:r>
            <a:r>
              <a:rPr lang="en-US" altLang="zh-CN" sz="2000" b="1" smtClean="0"/>
              <a:t>10</a:t>
            </a:r>
            <a:r>
              <a:rPr lang="zh-CN" altLang="en-US" sz="2000" b="1" smtClean="0"/>
              <a:t>日分录：</a:t>
            </a:r>
          </a:p>
          <a:p>
            <a:pPr>
              <a:buFont typeface="Wingdings" pitchFamily="2" charset="2"/>
              <a:buNone/>
            </a:pPr>
            <a:r>
              <a:rPr lang="zh-CN" altLang="en-US" sz="2000" b="1" smtClean="0"/>
              <a:t>            借：在途物资                                         </a:t>
            </a:r>
            <a:r>
              <a:rPr lang="en-US" altLang="zh-CN" sz="2000" b="1" smtClean="0"/>
              <a:t>21 000</a:t>
            </a:r>
          </a:p>
          <a:p>
            <a:pPr>
              <a:buFont typeface="Wingdings" pitchFamily="2" charset="2"/>
              <a:buNone/>
            </a:pPr>
            <a:r>
              <a:rPr lang="en-US" altLang="zh-CN" sz="2000" b="1" smtClean="0"/>
              <a:t>                   </a:t>
            </a:r>
            <a:r>
              <a:rPr lang="zh-CN" altLang="en-US" sz="2000" b="1" smtClean="0"/>
              <a:t>应交税费</a:t>
            </a:r>
            <a:r>
              <a:rPr lang="en-US" altLang="zh-CN" sz="2000" b="1" smtClean="0"/>
              <a:t>—</a:t>
            </a:r>
            <a:r>
              <a:rPr lang="zh-CN" altLang="en-US" sz="2000" b="1" smtClean="0"/>
              <a:t>应交增值税（进项税额）</a:t>
            </a:r>
            <a:r>
              <a:rPr lang="en-US" altLang="zh-CN" sz="2000" b="1" smtClean="0"/>
              <a:t>3 400</a:t>
            </a:r>
          </a:p>
          <a:p>
            <a:pPr>
              <a:buFont typeface="Wingdings" pitchFamily="2" charset="2"/>
              <a:buNone/>
            </a:pPr>
            <a:r>
              <a:rPr lang="en-US" altLang="zh-CN" sz="2000" b="1" smtClean="0"/>
              <a:t>               </a:t>
            </a:r>
            <a:r>
              <a:rPr lang="zh-CN" altLang="en-US" sz="2000" b="1" smtClean="0"/>
              <a:t>贷：银行存款                                           </a:t>
            </a:r>
            <a:r>
              <a:rPr lang="en-US" altLang="zh-CN" sz="2000" b="1" smtClean="0"/>
              <a:t>24 400     </a:t>
            </a:r>
          </a:p>
          <a:p>
            <a:pPr>
              <a:buFont typeface="Wingdings" pitchFamily="2" charset="2"/>
              <a:buNone/>
            </a:pPr>
            <a:endParaRPr lang="zh-CN" altLang="en-US" sz="2000" b="1" smtClean="0"/>
          </a:p>
          <a:p>
            <a:pPr>
              <a:buFont typeface="Wingdings" pitchFamily="2" charset="2"/>
              <a:buNone/>
            </a:pPr>
            <a:r>
              <a:rPr lang="zh-CN" altLang="en-US" sz="2000" b="1" smtClean="0"/>
              <a:t>（</a:t>
            </a:r>
            <a:r>
              <a:rPr lang="en-US" altLang="zh-CN" sz="2000" b="1" smtClean="0"/>
              <a:t>2</a:t>
            </a:r>
            <a:r>
              <a:rPr lang="zh-CN" altLang="en-US" sz="2000" b="1" smtClean="0"/>
              <a:t>）</a:t>
            </a:r>
            <a:r>
              <a:rPr lang="en-US" altLang="zh-CN" sz="2000" b="1" smtClean="0"/>
              <a:t>4</a:t>
            </a:r>
            <a:r>
              <a:rPr lang="zh-CN" altLang="en-US" sz="2000" b="1" smtClean="0"/>
              <a:t>月</a:t>
            </a:r>
            <a:r>
              <a:rPr lang="en-US" altLang="zh-CN" sz="2000" b="1" smtClean="0"/>
              <a:t>5</a:t>
            </a:r>
            <a:r>
              <a:rPr lang="zh-CN" altLang="en-US" sz="2000" b="1" smtClean="0"/>
              <a:t>日分录：</a:t>
            </a:r>
          </a:p>
          <a:p>
            <a:pPr>
              <a:buFont typeface="Wingdings" pitchFamily="2" charset="2"/>
              <a:buNone/>
            </a:pPr>
            <a:r>
              <a:rPr lang="zh-CN" altLang="en-US" sz="2000" b="1" smtClean="0"/>
              <a:t>           借：原材料           </a:t>
            </a:r>
            <a:r>
              <a:rPr lang="en-US" altLang="zh-CN" sz="2000" b="1" smtClean="0"/>
              <a:t>21 000</a:t>
            </a:r>
          </a:p>
          <a:p>
            <a:pPr>
              <a:buFont typeface="Wingdings" pitchFamily="2" charset="2"/>
              <a:buNone/>
            </a:pPr>
            <a:r>
              <a:rPr lang="en-US" altLang="zh-CN" sz="2000" b="1" smtClean="0"/>
              <a:t>               </a:t>
            </a:r>
            <a:r>
              <a:rPr lang="zh-CN" altLang="en-US" sz="2000" b="1" smtClean="0"/>
              <a:t>贷：在途物资       </a:t>
            </a:r>
            <a:r>
              <a:rPr lang="en-US" altLang="zh-CN" sz="2000" b="1" smtClean="0"/>
              <a:t>21 000                              </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75B16726-4311-40CD-A31B-A73DE8650149}" type="slidenum">
              <a:rPr lang="en-US" altLang="zh-CN" sz="1400" smtClean="0"/>
              <a:pPr eaLnBrk="1" hangingPunct="1">
                <a:spcBef>
                  <a:spcPct val="0"/>
                </a:spcBef>
                <a:buClrTx/>
                <a:buSzTx/>
                <a:buFontTx/>
                <a:buNone/>
              </a:pPr>
              <a:t>48</a:t>
            </a:fld>
            <a:endParaRPr lang="en-US" altLang="zh-CN" sz="1400" smtClean="0"/>
          </a:p>
        </p:txBody>
      </p:sp>
      <p:sp>
        <p:nvSpPr>
          <p:cNvPr id="52227" name="Rectangle 2"/>
          <p:cNvSpPr>
            <a:spLocks noGrp="1" noRot="1" noChangeArrowheads="1"/>
          </p:cNvSpPr>
          <p:nvPr>
            <p:ph type="title"/>
          </p:nvPr>
        </p:nvSpPr>
        <p:spPr>
          <a:xfrm>
            <a:off x="323850" y="765175"/>
            <a:ext cx="8540750" cy="658813"/>
          </a:xfrm>
        </p:spPr>
        <p:txBody>
          <a:bodyPr/>
          <a:lstStyle/>
          <a:p>
            <a:pPr algn="l" eaLnBrk="1" hangingPunct="1"/>
            <a:r>
              <a:rPr lang="zh-CN" altLang="en-US" sz="2400" b="1" smtClean="0">
                <a:ea typeface="黑体" pitchFamily="2" charset="-122"/>
              </a:rPr>
              <a:t>（三）发出存货的会计处理（第</a:t>
            </a:r>
            <a:r>
              <a:rPr lang="en-US" altLang="zh-CN" sz="2400" b="1" smtClean="0">
                <a:ea typeface="黑体" pitchFamily="2" charset="-122"/>
              </a:rPr>
              <a:t>13</a:t>
            </a:r>
            <a:r>
              <a:rPr lang="zh-CN" altLang="en-US" sz="2400" b="1" smtClean="0">
                <a:ea typeface="黑体" pitchFamily="2" charset="-122"/>
              </a:rPr>
              <a:t>条）</a:t>
            </a:r>
            <a:endParaRPr lang="zh-CN" altLang="zh-CN" sz="2400" b="1" smtClean="0">
              <a:ea typeface="黑体" pitchFamily="2" charset="-122"/>
            </a:endParaRPr>
          </a:p>
        </p:txBody>
      </p:sp>
      <p:sp>
        <p:nvSpPr>
          <p:cNvPr id="52228" name="Rectangle 3"/>
          <p:cNvSpPr>
            <a:spLocks noGrp="1" noRot="1" noChangeArrowheads="1"/>
          </p:cNvSpPr>
          <p:nvPr>
            <p:ph type="body" idx="1"/>
          </p:nvPr>
        </p:nvSpPr>
        <p:spPr>
          <a:xfrm>
            <a:off x="395288" y="1484313"/>
            <a:ext cx="8540750" cy="4752975"/>
          </a:xfrm>
        </p:spPr>
        <p:txBody>
          <a:bodyPr/>
          <a:lstStyle/>
          <a:p>
            <a:pPr eaLnBrk="1" hangingPunct="1">
              <a:lnSpc>
                <a:spcPct val="105000"/>
              </a:lnSpc>
            </a:pPr>
            <a:r>
              <a:rPr lang="zh-CN" altLang="en-US" sz="2000" b="1" smtClean="0"/>
              <a:t>小企业应当采用</a:t>
            </a:r>
            <a:r>
              <a:rPr lang="zh-CN" altLang="en-US" sz="2000" b="1" smtClean="0">
                <a:solidFill>
                  <a:schemeClr val="hlink"/>
                </a:solidFill>
              </a:rPr>
              <a:t>先进先出法、加权平均法或者个别计价法</a:t>
            </a:r>
            <a:r>
              <a:rPr lang="zh-CN" altLang="en-US" sz="2000" b="1" smtClean="0"/>
              <a:t>确定发出存货的</a:t>
            </a:r>
            <a:r>
              <a:rPr lang="zh-CN" altLang="en-US" sz="2000" b="1" smtClean="0">
                <a:solidFill>
                  <a:schemeClr val="hlink"/>
                </a:solidFill>
              </a:rPr>
              <a:t>实际成本。计价方法一经选用，不得随意变更</a:t>
            </a:r>
            <a:r>
              <a:rPr lang="zh-CN" altLang="en-US" sz="2000" b="1" smtClean="0"/>
              <a:t>。</a:t>
            </a:r>
          </a:p>
          <a:p>
            <a:pPr eaLnBrk="1" hangingPunct="1">
              <a:lnSpc>
                <a:spcPct val="105000"/>
              </a:lnSpc>
            </a:pPr>
            <a:r>
              <a:rPr lang="zh-CN" altLang="en-US" sz="2000" b="1" smtClean="0"/>
              <a:t>对于性质和用途相似的存货，应当采用相同的成本计算方法确定发出存货的成本。</a:t>
            </a:r>
          </a:p>
          <a:p>
            <a:pPr eaLnBrk="1" hangingPunct="1">
              <a:lnSpc>
                <a:spcPct val="105000"/>
              </a:lnSpc>
            </a:pPr>
            <a:r>
              <a:rPr lang="zh-CN" altLang="en-US" sz="2000" b="1" smtClean="0"/>
              <a:t>对于不能替代使用的存货、为特定项目专门购入或制造的存货以及提供的劳务，采用</a:t>
            </a:r>
            <a:r>
              <a:rPr lang="zh-CN" altLang="en-US" sz="2000" b="1" smtClean="0">
                <a:solidFill>
                  <a:schemeClr val="hlink"/>
                </a:solidFill>
              </a:rPr>
              <a:t>个别计价法</a:t>
            </a:r>
            <a:r>
              <a:rPr lang="zh-CN" altLang="en-US" sz="2000" b="1" smtClean="0"/>
              <a:t>确定发出存货的成本。</a:t>
            </a:r>
          </a:p>
          <a:p>
            <a:pPr eaLnBrk="1" hangingPunct="1">
              <a:lnSpc>
                <a:spcPct val="105000"/>
              </a:lnSpc>
            </a:pPr>
            <a:r>
              <a:rPr lang="zh-CN" altLang="en-US" sz="2000" b="1" smtClean="0"/>
              <a:t>对于</a:t>
            </a:r>
            <a:r>
              <a:rPr lang="zh-CN" altLang="en-US" sz="2000" b="1" smtClean="0">
                <a:solidFill>
                  <a:schemeClr val="hlink"/>
                </a:solidFill>
              </a:rPr>
              <a:t>周转材料，采用一次转销法</a:t>
            </a:r>
            <a:r>
              <a:rPr lang="zh-CN" altLang="en-US" sz="2000" b="1" smtClean="0"/>
              <a:t>进行会计处理，在领用时按其成本计入生产成本或当期损益；金额较大的周转材料，也可以采用</a:t>
            </a:r>
            <a:r>
              <a:rPr lang="zh-CN" altLang="en-US" sz="2000" b="1" smtClean="0">
                <a:solidFill>
                  <a:schemeClr val="hlink"/>
                </a:solidFill>
              </a:rPr>
              <a:t>分次摊销法</a:t>
            </a:r>
            <a:r>
              <a:rPr lang="zh-CN" altLang="en-US" sz="2000" b="1" smtClean="0"/>
              <a:t>进行会计处理。出租或出借周转材料，不需要结转其成本，但应当进行备查登记。</a:t>
            </a:r>
          </a:p>
          <a:p>
            <a:pPr eaLnBrk="1" hangingPunct="1">
              <a:lnSpc>
                <a:spcPct val="105000"/>
              </a:lnSpc>
            </a:pPr>
            <a:r>
              <a:rPr lang="zh-CN" altLang="en-US" sz="2000" b="1" smtClean="0"/>
              <a:t>对于已售存货，应当将其成本结转为营业成本。</a:t>
            </a:r>
          </a:p>
          <a:p>
            <a:pPr eaLnBrk="1" hangingPunct="1">
              <a:lnSpc>
                <a:spcPct val="105000"/>
              </a:lnSpc>
              <a:buFont typeface="Wingdings" pitchFamily="2" charset="2"/>
              <a:buNone/>
            </a:pPr>
            <a:r>
              <a:rPr lang="zh-CN" altLang="en-US" sz="2000" b="1" smtClean="0">
                <a:solidFill>
                  <a:schemeClr val="tx2"/>
                </a:solidFill>
                <a:ea typeface="黑体" pitchFamily="2" charset="-122"/>
              </a:rPr>
              <a:t>注：实务中，允许小企业采用计划成本法核算存货。</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461DBA93-C192-4AEA-8CAA-CD2BFDD40ED6}" type="slidenum">
              <a:rPr lang="en-US" altLang="zh-CN" sz="1400" smtClean="0"/>
              <a:pPr eaLnBrk="1" hangingPunct="1">
                <a:spcBef>
                  <a:spcPct val="0"/>
                </a:spcBef>
                <a:buClrTx/>
                <a:buSzTx/>
                <a:buFontTx/>
                <a:buNone/>
              </a:pPr>
              <a:t>49</a:t>
            </a:fld>
            <a:endParaRPr lang="en-US" altLang="zh-CN" sz="1400" smtClean="0"/>
          </a:p>
        </p:txBody>
      </p:sp>
      <p:sp>
        <p:nvSpPr>
          <p:cNvPr id="53251" name="Rectangle 2"/>
          <p:cNvSpPr>
            <a:spLocks noGrp="1" noRot="1" noChangeArrowheads="1"/>
          </p:cNvSpPr>
          <p:nvPr>
            <p:ph type="title"/>
          </p:nvPr>
        </p:nvSpPr>
        <p:spPr>
          <a:xfrm>
            <a:off x="250825" y="836613"/>
            <a:ext cx="8540750" cy="658812"/>
          </a:xfrm>
        </p:spPr>
        <p:txBody>
          <a:bodyPr/>
          <a:lstStyle/>
          <a:p>
            <a:pPr algn="l" eaLnBrk="1" hangingPunct="1"/>
            <a:r>
              <a:rPr lang="zh-CN" altLang="en-US" sz="2400" b="1" smtClean="0">
                <a:ea typeface="黑体" pitchFamily="2" charset="-122"/>
              </a:rPr>
              <a:t>（四）生产成本的核算（第</a:t>
            </a:r>
            <a:r>
              <a:rPr lang="en-US" altLang="zh-CN" sz="2400" b="1" smtClean="0">
                <a:ea typeface="黑体" pitchFamily="2" charset="-122"/>
              </a:rPr>
              <a:t>14</a:t>
            </a:r>
            <a:r>
              <a:rPr lang="zh-CN" altLang="en-US" sz="2400" b="1" smtClean="0">
                <a:ea typeface="黑体" pitchFamily="2" charset="-122"/>
              </a:rPr>
              <a:t>条）</a:t>
            </a:r>
            <a:endParaRPr lang="zh-CN" altLang="zh-CN" sz="2400" b="1" smtClean="0">
              <a:ea typeface="黑体" pitchFamily="2" charset="-122"/>
            </a:endParaRPr>
          </a:p>
        </p:txBody>
      </p:sp>
      <p:sp>
        <p:nvSpPr>
          <p:cNvPr id="53252" name="Rectangle 3"/>
          <p:cNvSpPr>
            <a:spLocks noGrp="1" noRot="1" noChangeArrowheads="1"/>
          </p:cNvSpPr>
          <p:nvPr>
            <p:ph type="body" idx="1"/>
          </p:nvPr>
        </p:nvSpPr>
        <p:spPr>
          <a:xfrm>
            <a:off x="323850" y="1557338"/>
            <a:ext cx="8540750" cy="4608512"/>
          </a:xfrm>
        </p:spPr>
        <p:txBody>
          <a:bodyPr/>
          <a:lstStyle/>
          <a:p>
            <a:pPr eaLnBrk="1" hangingPunct="1">
              <a:lnSpc>
                <a:spcPct val="110000"/>
              </a:lnSpc>
            </a:pPr>
            <a:r>
              <a:rPr lang="zh-CN" altLang="en-US" sz="2000" b="1" smtClean="0"/>
              <a:t>小企业应当根据生产特点和成本管理的要求，选择适合于本企业的成本核算对象、成本项目和成本计算方法。</a:t>
            </a:r>
          </a:p>
          <a:p>
            <a:pPr eaLnBrk="1" hangingPunct="1">
              <a:lnSpc>
                <a:spcPct val="110000"/>
              </a:lnSpc>
            </a:pPr>
            <a:r>
              <a:rPr lang="zh-CN" altLang="en-US" sz="2000" b="1" smtClean="0"/>
              <a:t>小企业发生的各项生产费用，应当</a:t>
            </a:r>
            <a:r>
              <a:rPr lang="zh-CN" altLang="en-US" sz="2000" b="1" smtClean="0">
                <a:solidFill>
                  <a:schemeClr val="hlink"/>
                </a:solidFill>
              </a:rPr>
              <a:t>按照成本核算对象和成本项目分别归集。</a:t>
            </a:r>
          </a:p>
          <a:p>
            <a:pPr eaLnBrk="1" hangingPunct="1">
              <a:lnSpc>
                <a:spcPct val="110000"/>
              </a:lnSpc>
            </a:pPr>
            <a:r>
              <a:rPr lang="zh-CN" altLang="en-US" sz="2000" b="1" smtClean="0"/>
              <a:t>（一）属于材料费、人工费等直接费用，直接计入基本生产成本和辅助生产成本。</a:t>
            </a:r>
          </a:p>
          <a:p>
            <a:pPr eaLnBrk="1" hangingPunct="1">
              <a:lnSpc>
                <a:spcPct val="110000"/>
              </a:lnSpc>
            </a:pPr>
            <a:r>
              <a:rPr lang="zh-CN" altLang="en-US" sz="2000" b="1" smtClean="0"/>
              <a:t>（二）属于辅助生产车间为生产产品提供的动力等直接费用，可以先作为辅助生产成本进行归集，然后按照合理的方法分配计入基本生产成本；也可以直接计入所生产产品发生的生产成本。</a:t>
            </a:r>
          </a:p>
          <a:p>
            <a:pPr eaLnBrk="1" hangingPunct="1">
              <a:lnSpc>
                <a:spcPct val="110000"/>
              </a:lnSpc>
            </a:pPr>
            <a:r>
              <a:rPr lang="zh-CN" altLang="en-US" sz="2000" b="1" smtClean="0"/>
              <a:t>（三）其他间接费用应当作为制造费用进行归集，月度终了，再按一定的分配标准，分配计入有关产品的成本。</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3"/>
          <p:cNvSpPr>
            <a:spLocks noGrp="1" noRot="1" noChangeArrowheads="1"/>
          </p:cNvSpPr>
          <p:nvPr>
            <p:ph type="body" idx="1"/>
          </p:nvPr>
        </p:nvSpPr>
        <p:spPr>
          <a:xfrm>
            <a:off x="323850" y="765175"/>
            <a:ext cx="8540750" cy="4757738"/>
          </a:xfrm>
        </p:spPr>
        <p:txBody>
          <a:bodyPr/>
          <a:lstStyle/>
          <a:p>
            <a:pPr eaLnBrk="1" hangingPunct="1"/>
            <a:r>
              <a:rPr lang="zh-CN" altLang="en-US" smtClean="0"/>
              <a:t> </a:t>
            </a:r>
            <a:r>
              <a:rPr lang="zh-CN" altLang="en-US" b="1" smtClean="0"/>
              <a:t>三、意义</a:t>
            </a:r>
          </a:p>
          <a:p>
            <a:pPr eaLnBrk="1" hangingPunct="1"/>
            <a:endParaRPr lang="zh-CN" altLang="en-US" b="1" smtClean="0"/>
          </a:p>
          <a:p>
            <a:pPr eaLnBrk="1" hangingPunct="1"/>
            <a:r>
              <a:rPr lang="zh-CN" altLang="en-US" smtClean="0"/>
              <a:t>  </a:t>
            </a:r>
            <a:r>
              <a:rPr lang="en-US" altLang="zh-CN" b="1" smtClean="0"/>
              <a:t>1</a:t>
            </a:r>
            <a:r>
              <a:rPr lang="zh-CN" altLang="en-US" b="1" smtClean="0"/>
              <a:t>、加强小企业管理、促进其发展</a:t>
            </a:r>
          </a:p>
          <a:p>
            <a:pPr eaLnBrk="1" hangingPunct="1"/>
            <a:r>
              <a:rPr lang="en-US" altLang="zh-CN" b="1" smtClean="0"/>
              <a:t>  2</a:t>
            </a:r>
            <a:r>
              <a:rPr lang="zh-CN" altLang="en-US" b="1" smtClean="0"/>
              <a:t>、加强税收征管、防范金融风险</a:t>
            </a:r>
          </a:p>
          <a:p>
            <a:pPr eaLnBrk="1" hangingPunct="1"/>
            <a:r>
              <a:rPr lang="en-US" altLang="zh-CN" b="1" smtClean="0"/>
              <a:t>  3</a:t>
            </a:r>
            <a:r>
              <a:rPr lang="zh-CN" altLang="en-US" b="1" smtClean="0"/>
              <a:t>、规范小企业会计行为</a:t>
            </a:r>
          </a:p>
          <a:p>
            <a:pPr eaLnBrk="1" hangingPunct="1"/>
            <a:r>
              <a:rPr lang="en-US" altLang="zh-CN" b="1" smtClean="0"/>
              <a:t>  4</a:t>
            </a:r>
            <a:r>
              <a:rPr lang="zh-CN" altLang="en-US" b="1" smtClean="0"/>
              <a:t>、推进会计国际趋同</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79FB1C61-8F59-43CC-B4EF-C2BAB3557717}" type="slidenum">
              <a:rPr lang="en-US" altLang="zh-CN" sz="1400" smtClean="0"/>
              <a:pPr eaLnBrk="1" hangingPunct="1">
                <a:spcBef>
                  <a:spcPct val="0"/>
                </a:spcBef>
                <a:buClrTx/>
                <a:buSzTx/>
                <a:buFontTx/>
                <a:buNone/>
              </a:pPr>
              <a:t>50</a:t>
            </a:fld>
            <a:endParaRPr lang="en-US" altLang="zh-CN" sz="1400" smtClean="0"/>
          </a:p>
        </p:txBody>
      </p:sp>
      <p:sp>
        <p:nvSpPr>
          <p:cNvPr id="54275" name="Rectangle 2"/>
          <p:cNvSpPr>
            <a:spLocks noGrp="1" noRot="1" noChangeArrowheads="1"/>
          </p:cNvSpPr>
          <p:nvPr>
            <p:ph type="title"/>
          </p:nvPr>
        </p:nvSpPr>
        <p:spPr>
          <a:xfrm>
            <a:off x="323850" y="908050"/>
            <a:ext cx="8540750" cy="587375"/>
          </a:xfrm>
        </p:spPr>
        <p:txBody>
          <a:bodyPr/>
          <a:lstStyle/>
          <a:p>
            <a:pPr algn="l" eaLnBrk="1" hangingPunct="1"/>
            <a:r>
              <a:rPr lang="zh-CN" altLang="en-US" sz="2400" b="1" smtClean="0">
                <a:ea typeface="黑体" pitchFamily="2" charset="-122"/>
              </a:rPr>
              <a:t>（五）存货清查会计处理（第</a:t>
            </a:r>
            <a:r>
              <a:rPr lang="en-US" altLang="zh-CN" sz="2400" b="1" smtClean="0">
                <a:ea typeface="黑体" pitchFamily="2" charset="-122"/>
              </a:rPr>
              <a:t>15</a:t>
            </a:r>
            <a:r>
              <a:rPr lang="zh-CN" altLang="en-US" sz="2400" b="1" smtClean="0">
                <a:ea typeface="黑体" pitchFamily="2" charset="-122"/>
              </a:rPr>
              <a:t>条）</a:t>
            </a:r>
            <a:endParaRPr lang="zh-CN" altLang="zh-CN" sz="2400" b="1" smtClean="0">
              <a:ea typeface="黑体" pitchFamily="2" charset="-122"/>
            </a:endParaRPr>
          </a:p>
        </p:txBody>
      </p:sp>
      <p:sp>
        <p:nvSpPr>
          <p:cNvPr id="54276" name="Rectangle 3"/>
          <p:cNvSpPr>
            <a:spLocks noGrp="1" noRot="1" noChangeArrowheads="1"/>
          </p:cNvSpPr>
          <p:nvPr>
            <p:ph type="body" idx="1"/>
          </p:nvPr>
        </p:nvSpPr>
        <p:spPr>
          <a:xfrm>
            <a:off x="323850" y="1484313"/>
            <a:ext cx="8540750" cy="4392612"/>
          </a:xfrm>
        </p:spPr>
        <p:txBody>
          <a:bodyPr/>
          <a:lstStyle/>
          <a:p>
            <a:pPr eaLnBrk="1" hangingPunct="1"/>
            <a:r>
              <a:rPr lang="zh-CN" altLang="en-US" sz="2000" b="1" smtClean="0"/>
              <a:t>存货发生毁损，处置收入、可收回的责任人赔偿和保险赔款，扣除其成本、相关税费后的净额，应当计入营业外支出或营业外收入。</a:t>
            </a:r>
          </a:p>
          <a:p>
            <a:pPr eaLnBrk="1" hangingPunct="1">
              <a:buFont typeface="Wingdings" pitchFamily="2" charset="2"/>
              <a:buNone/>
            </a:pPr>
            <a:r>
              <a:rPr lang="zh-CN" altLang="en-US" sz="2000" b="1" smtClean="0"/>
              <a:t>注：存货毁损指由于各种原因造成的存货实存数小于账存数的情形，包括存货盘亏、存货毁坏、存货报废、存货被盗等。</a:t>
            </a:r>
          </a:p>
          <a:p>
            <a:pPr eaLnBrk="1" hangingPunct="1"/>
            <a:endParaRPr lang="zh-CN" altLang="en-US" sz="2000" b="1" smtClean="0"/>
          </a:p>
          <a:p>
            <a:pPr eaLnBrk="1" hangingPunct="1"/>
            <a:r>
              <a:rPr lang="zh-CN" altLang="en-US" sz="2000" b="1" smtClean="0"/>
              <a:t>盘盈存货实现的收益应当计入</a:t>
            </a:r>
            <a:r>
              <a:rPr lang="zh-CN" altLang="en-US" sz="2000" b="1" smtClean="0">
                <a:solidFill>
                  <a:schemeClr val="hlink"/>
                </a:solidFill>
              </a:rPr>
              <a:t>营业外收入。</a:t>
            </a:r>
          </a:p>
          <a:p>
            <a:pPr eaLnBrk="1" hangingPunct="1"/>
            <a:r>
              <a:rPr lang="zh-CN" altLang="en-US" sz="2000" b="1" smtClean="0"/>
              <a:t>盘亏存货发生的损失应当计入</a:t>
            </a:r>
            <a:r>
              <a:rPr lang="zh-CN" altLang="en-US" sz="2000" b="1" smtClean="0">
                <a:solidFill>
                  <a:schemeClr val="hlink"/>
                </a:solidFill>
              </a:rPr>
              <a:t>营业外支出</a:t>
            </a:r>
            <a:r>
              <a:rPr lang="zh-CN" altLang="en-US" sz="2000" b="1" smtClean="0"/>
              <a:t>。</a:t>
            </a:r>
          </a:p>
          <a:p>
            <a:pPr eaLnBrk="1" hangingPunct="1">
              <a:lnSpc>
                <a:spcPct val="105000"/>
              </a:lnSpc>
              <a:buFont typeface="Wingdings" pitchFamily="2" charset="2"/>
              <a:buNone/>
            </a:pPr>
            <a:endParaRPr lang="zh-CN" altLang="en-US" sz="2000" b="1" smtClean="0"/>
          </a:p>
          <a:p>
            <a:pPr eaLnBrk="1" hangingPunct="1">
              <a:lnSpc>
                <a:spcPct val="105000"/>
              </a:lnSpc>
              <a:buFont typeface="Wingdings" pitchFamily="2" charset="2"/>
              <a:buNone/>
            </a:pPr>
            <a:r>
              <a:rPr lang="zh-CN" altLang="en-US" sz="2000" b="1" smtClean="0"/>
              <a:t>注意处理好与税收征管的关系，按照要求做好相关申报工作：</a:t>
            </a:r>
          </a:p>
          <a:p>
            <a:pPr eaLnBrk="1" hangingPunct="1">
              <a:lnSpc>
                <a:spcPct val="105000"/>
              </a:lnSpc>
              <a:buFont typeface="Wingdings" pitchFamily="2" charset="2"/>
              <a:buNone/>
            </a:pPr>
            <a:r>
              <a:rPr lang="en-US" altLang="zh-CN" sz="2000" b="1" smtClean="0"/>
              <a:t>《</a:t>
            </a:r>
            <a:r>
              <a:rPr lang="zh-CN" altLang="en-US" sz="2000" b="1" smtClean="0"/>
              <a:t>企业资产损失所得税税前扣除管理办法</a:t>
            </a:r>
            <a:r>
              <a:rPr lang="en-US" altLang="zh-CN" sz="2000" b="1" smtClean="0"/>
              <a:t>》</a:t>
            </a:r>
            <a:r>
              <a:rPr lang="zh-CN" altLang="en-US" sz="2000" b="1" smtClean="0"/>
              <a:t>（国家税务总局公告</a:t>
            </a:r>
            <a:r>
              <a:rPr lang="en-US" altLang="zh-CN" sz="2000" b="1" smtClean="0"/>
              <a:t>2011</a:t>
            </a:r>
            <a:r>
              <a:rPr lang="zh-CN" altLang="en-US" sz="2000" b="1" smtClean="0"/>
              <a:t>年第</a:t>
            </a:r>
            <a:r>
              <a:rPr lang="en-US" altLang="zh-CN" sz="2000" b="1" smtClean="0"/>
              <a:t>25</a:t>
            </a:r>
            <a:r>
              <a:rPr lang="zh-CN" altLang="en-US" sz="2000" b="1" smtClean="0"/>
              <a:t>号） 第</a:t>
            </a:r>
            <a:r>
              <a:rPr lang="en-US" altLang="zh-CN" sz="2000" b="1" smtClean="0"/>
              <a:t>26</a:t>
            </a:r>
            <a:r>
              <a:rPr lang="zh-CN" altLang="en-US" sz="2000" b="1" smtClean="0"/>
              <a:t>、</a:t>
            </a:r>
            <a:r>
              <a:rPr lang="en-US" altLang="zh-CN" sz="2000" b="1" smtClean="0"/>
              <a:t>27</a:t>
            </a:r>
            <a:r>
              <a:rPr lang="zh-CN" altLang="en-US" sz="2000" b="1" smtClean="0"/>
              <a:t>、</a:t>
            </a:r>
            <a:r>
              <a:rPr lang="en-US" altLang="zh-CN" sz="2000" b="1" smtClean="0"/>
              <a:t>28</a:t>
            </a:r>
            <a:r>
              <a:rPr lang="zh-CN" altLang="en-US" sz="2000" b="1" smtClean="0"/>
              <a:t>条的规定。</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rrowheads="1"/>
          </p:cNvSpPr>
          <p:nvPr>
            <p:ph type="title"/>
          </p:nvPr>
        </p:nvSpPr>
        <p:spPr>
          <a:xfrm>
            <a:off x="301625" y="609600"/>
            <a:ext cx="8540750" cy="515938"/>
          </a:xfrm>
        </p:spPr>
        <p:txBody>
          <a:bodyPr/>
          <a:lstStyle/>
          <a:p>
            <a:pPr algn="l"/>
            <a:r>
              <a:rPr lang="zh-CN" altLang="en-US" sz="2400" b="1" smtClean="0">
                <a:ea typeface="黑体" pitchFamily="2" charset="-122"/>
              </a:rPr>
              <a:t>例</a:t>
            </a:r>
            <a:r>
              <a:rPr lang="en-US" altLang="zh-CN" sz="2400" b="1" smtClean="0">
                <a:ea typeface="黑体" pitchFamily="2" charset="-122"/>
              </a:rPr>
              <a:t>4</a:t>
            </a:r>
            <a:r>
              <a:rPr lang="zh-CN" altLang="en-US" sz="2400" b="1" smtClean="0">
                <a:ea typeface="黑体" pitchFamily="2" charset="-122"/>
              </a:rPr>
              <a:t>：</a:t>
            </a:r>
          </a:p>
        </p:txBody>
      </p:sp>
      <p:sp>
        <p:nvSpPr>
          <p:cNvPr id="55299" name="Rectangle 3"/>
          <p:cNvSpPr>
            <a:spLocks noGrp="1" noRot="1" noChangeArrowheads="1"/>
          </p:cNvSpPr>
          <p:nvPr>
            <p:ph type="body" idx="1"/>
          </p:nvPr>
        </p:nvSpPr>
        <p:spPr>
          <a:xfrm>
            <a:off x="250825" y="1196975"/>
            <a:ext cx="8642350" cy="5256213"/>
          </a:xfrm>
        </p:spPr>
        <p:txBody>
          <a:bodyPr/>
          <a:lstStyle/>
          <a:p>
            <a:r>
              <a:rPr lang="en-US" altLang="zh-CN" sz="2400" b="1" smtClean="0"/>
              <a:t>4</a:t>
            </a:r>
            <a:r>
              <a:rPr lang="zh-CN" altLang="en-US" sz="2400" b="1" smtClean="0"/>
              <a:t>月</a:t>
            </a:r>
            <a:r>
              <a:rPr lang="en-US" altLang="zh-CN" sz="2400" b="1" smtClean="0"/>
              <a:t>9</a:t>
            </a:r>
            <a:r>
              <a:rPr lang="zh-CN" altLang="en-US" sz="2400" b="1" smtClean="0"/>
              <a:t>日，公司因暴雨造成一批库存材料毁损，账面实际成本</a:t>
            </a:r>
            <a:r>
              <a:rPr lang="en-US" altLang="zh-CN" sz="2400" b="1" smtClean="0"/>
              <a:t>30000</a:t>
            </a:r>
            <a:r>
              <a:rPr lang="zh-CN" altLang="en-US" sz="2400" b="1" smtClean="0"/>
              <a:t>元，根据保险合同规定，应由保险公司赔偿</a:t>
            </a:r>
            <a:r>
              <a:rPr lang="en-US" altLang="zh-CN" sz="2400" b="1" smtClean="0"/>
              <a:t>20000</a:t>
            </a:r>
            <a:r>
              <a:rPr lang="zh-CN" altLang="en-US" sz="2400" b="1" smtClean="0"/>
              <a:t>元，残料价值</a:t>
            </a:r>
            <a:r>
              <a:rPr lang="en-US" altLang="zh-CN" sz="2400" b="1" smtClean="0"/>
              <a:t>2000</a:t>
            </a:r>
            <a:r>
              <a:rPr lang="zh-CN" altLang="en-US" sz="2400" b="1" smtClean="0"/>
              <a:t>元。分录：</a:t>
            </a:r>
          </a:p>
          <a:p>
            <a:pPr>
              <a:buFont typeface="Wingdings" pitchFamily="2" charset="2"/>
              <a:buNone/>
            </a:pPr>
            <a:r>
              <a:rPr lang="zh-CN" altLang="en-US" sz="2400" b="1" smtClean="0"/>
              <a:t>（</a:t>
            </a:r>
            <a:r>
              <a:rPr lang="en-US" altLang="zh-CN" sz="2400" b="1" smtClean="0"/>
              <a:t>1</a:t>
            </a:r>
            <a:r>
              <a:rPr lang="zh-CN" altLang="en-US" sz="2400" b="1" smtClean="0"/>
              <a:t>）批准处理前：</a:t>
            </a:r>
          </a:p>
          <a:p>
            <a:pPr>
              <a:buFont typeface="Wingdings" pitchFamily="2" charset="2"/>
              <a:buNone/>
            </a:pPr>
            <a:r>
              <a:rPr lang="zh-CN" altLang="en-US" sz="2400" b="1" smtClean="0"/>
              <a:t>            借：待处理财产损溢</a:t>
            </a:r>
            <a:r>
              <a:rPr lang="en-US" altLang="zh-CN" sz="2400" b="1" smtClean="0"/>
              <a:t>—</a:t>
            </a:r>
            <a:r>
              <a:rPr lang="zh-CN" altLang="en-US" sz="2400" b="1" smtClean="0"/>
              <a:t>待处理流动资产损溢  </a:t>
            </a:r>
            <a:r>
              <a:rPr lang="en-US" altLang="zh-CN" sz="2400" b="1" smtClean="0"/>
              <a:t>30 000</a:t>
            </a:r>
          </a:p>
          <a:p>
            <a:pPr>
              <a:buFont typeface="Wingdings" pitchFamily="2" charset="2"/>
              <a:buNone/>
            </a:pPr>
            <a:r>
              <a:rPr lang="en-US" altLang="zh-CN" sz="2400" b="1" smtClean="0"/>
              <a:t>                </a:t>
            </a:r>
            <a:r>
              <a:rPr lang="zh-CN" altLang="en-US" sz="2400" b="1" smtClean="0"/>
              <a:t>贷：原材料                                                    </a:t>
            </a:r>
            <a:r>
              <a:rPr lang="en-US" altLang="zh-CN" sz="2400" b="1" smtClean="0"/>
              <a:t>30 000</a:t>
            </a:r>
          </a:p>
          <a:p>
            <a:pPr>
              <a:buFont typeface="Wingdings" pitchFamily="2" charset="2"/>
              <a:buNone/>
            </a:pPr>
            <a:r>
              <a:rPr lang="zh-CN" altLang="en-US" sz="2400" b="1" smtClean="0"/>
              <a:t>（</a:t>
            </a:r>
            <a:r>
              <a:rPr lang="en-US" altLang="zh-CN" sz="2400" b="1" smtClean="0"/>
              <a:t>2</a:t>
            </a:r>
            <a:r>
              <a:rPr lang="zh-CN" altLang="en-US" sz="2400" b="1" smtClean="0"/>
              <a:t>）批准处理后：</a:t>
            </a:r>
          </a:p>
          <a:p>
            <a:pPr>
              <a:buFont typeface="Wingdings" pitchFamily="2" charset="2"/>
              <a:buNone/>
            </a:pPr>
            <a:r>
              <a:rPr lang="zh-CN" altLang="en-US" sz="2400" b="1" smtClean="0"/>
              <a:t>            借：其他应收款             </a:t>
            </a:r>
            <a:r>
              <a:rPr lang="en-US" altLang="zh-CN" sz="2400" b="1" smtClean="0"/>
              <a:t>20 000</a:t>
            </a:r>
          </a:p>
          <a:p>
            <a:pPr>
              <a:buFont typeface="Wingdings" pitchFamily="2" charset="2"/>
              <a:buNone/>
            </a:pPr>
            <a:r>
              <a:rPr lang="en-US" altLang="zh-CN" sz="2400" b="1" smtClean="0"/>
              <a:t>                    </a:t>
            </a:r>
            <a:r>
              <a:rPr lang="zh-CN" altLang="en-US" sz="2400" b="1" smtClean="0"/>
              <a:t>原材料                      </a:t>
            </a:r>
            <a:r>
              <a:rPr lang="en-US" altLang="zh-CN" sz="2400" b="1" smtClean="0"/>
              <a:t>2 000</a:t>
            </a:r>
          </a:p>
          <a:p>
            <a:pPr>
              <a:buFont typeface="Wingdings" pitchFamily="2" charset="2"/>
              <a:buNone/>
            </a:pPr>
            <a:r>
              <a:rPr lang="en-US" altLang="zh-CN" sz="2400" b="1" smtClean="0"/>
              <a:t>                    </a:t>
            </a:r>
            <a:r>
              <a:rPr lang="zh-CN" altLang="en-US" sz="2400" b="1" smtClean="0"/>
              <a:t>营业外支出               </a:t>
            </a:r>
            <a:r>
              <a:rPr lang="en-US" altLang="zh-CN" sz="2400" b="1" smtClean="0"/>
              <a:t>8 000</a:t>
            </a:r>
          </a:p>
          <a:p>
            <a:pPr>
              <a:buFont typeface="Wingdings" pitchFamily="2" charset="2"/>
              <a:buNone/>
            </a:pPr>
            <a:r>
              <a:rPr lang="en-US" altLang="zh-CN" sz="2400" b="1" smtClean="0"/>
              <a:t>                </a:t>
            </a:r>
            <a:r>
              <a:rPr lang="zh-CN" altLang="en-US" sz="2400" b="1" smtClean="0"/>
              <a:t>贷：待处理财产损溢</a:t>
            </a:r>
            <a:r>
              <a:rPr lang="en-US" altLang="zh-CN" sz="2400" b="1" smtClean="0"/>
              <a:t>—</a:t>
            </a:r>
            <a:r>
              <a:rPr lang="zh-CN" altLang="en-US" sz="2400" b="1" smtClean="0"/>
              <a:t>待处理流动资产损溢  </a:t>
            </a:r>
            <a:r>
              <a:rPr lang="en-US" altLang="zh-CN" sz="2400" b="1" smtClean="0"/>
              <a:t>30 000</a:t>
            </a:r>
            <a:endParaRPr lang="zh-CN" altLang="en-US" sz="2400" b="1" smtClean="0"/>
          </a:p>
          <a:p>
            <a:pPr>
              <a:buFont typeface="Wingdings" pitchFamily="2" charset="2"/>
              <a:buNone/>
            </a:pPr>
            <a:endParaRPr lang="zh-CN" altLang="en-US" sz="2400" b="1" smtClean="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rrowheads="1"/>
          </p:cNvSpPr>
          <p:nvPr>
            <p:ph type="title"/>
          </p:nvPr>
        </p:nvSpPr>
        <p:spPr>
          <a:xfrm>
            <a:off x="250825" y="404813"/>
            <a:ext cx="8540750" cy="587375"/>
          </a:xfrm>
        </p:spPr>
        <p:txBody>
          <a:bodyPr/>
          <a:lstStyle/>
          <a:p>
            <a:pPr algn="l"/>
            <a:r>
              <a:rPr lang="zh-CN" altLang="en-US" sz="2800" b="1" smtClean="0">
                <a:ea typeface="黑体" pitchFamily="2" charset="-122"/>
              </a:rPr>
              <a:t>（六）存货新旧准则的变化</a:t>
            </a:r>
          </a:p>
        </p:txBody>
      </p:sp>
      <p:sp>
        <p:nvSpPr>
          <p:cNvPr id="56323" name="Rectangle 3"/>
          <p:cNvSpPr>
            <a:spLocks noGrp="1" noRot="1" noChangeArrowheads="1"/>
          </p:cNvSpPr>
          <p:nvPr>
            <p:ph type="body" idx="1"/>
          </p:nvPr>
        </p:nvSpPr>
        <p:spPr>
          <a:xfrm>
            <a:off x="323850" y="908050"/>
            <a:ext cx="8540750" cy="4902200"/>
          </a:xfrm>
        </p:spPr>
        <p:txBody>
          <a:bodyPr/>
          <a:lstStyle/>
          <a:p>
            <a:r>
              <a:rPr lang="zh-CN" altLang="en-US" sz="2800" smtClean="0"/>
              <a:t>  </a:t>
            </a:r>
            <a:r>
              <a:rPr lang="en-US" altLang="zh-CN" sz="2000" smtClean="0">
                <a:latin typeface="黑体" pitchFamily="2" charset="-122"/>
                <a:ea typeface="黑体" pitchFamily="2" charset="-122"/>
              </a:rPr>
              <a:t>1</a:t>
            </a:r>
            <a:r>
              <a:rPr lang="zh-CN" altLang="en-US" sz="2000" smtClean="0">
                <a:latin typeface="黑体" pitchFamily="2" charset="-122"/>
                <a:ea typeface="黑体" pitchFamily="2" charset="-122"/>
              </a:rPr>
              <a:t>、</a:t>
            </a:r>
            <a:r>
              <a:rPr lang="zh-CN" altLang="en-US" sz="2000" smtClean="0">
                <a:ea typeface="黑体" pitchFamily="2" charset="-122"/>
              </a:rPr>
              <a:t>“</a:t>
            </a:r>
            <a:r>
              <a:rPr lang="zh-CN" altLang="en-US" sz="2000" smtClean="0">
                <a:latin typeface="黑体" pitchFamily="2" charset="-122"/>
                <a:ea typeface="黑体" pitchFamily="2" charset="-122"/>
              </a:rPr>
              <a:t>在途物资</a:t>
            </a:r>
            <a:r>
              <a:rPr lang="zh-CN" altLang="en-US" sz="2000" smtClean="0">
                <a:ea typeface="黑体" pitchFamily="2" charset="-122"/>
              </a:rPr>
              <a:t>”</a:t>
            </a:r>
            <a:r>
              <a:rPr lang="zh-CN" altLang="en-US" sz="2000" smtClean="0">
                <a:latin typeface="黑体" pitchFamily="2" charset="-122"/>
                <a:ea typeface="黑体" pitchFamily="2" charset="-122"/>
              </a:rPr>
              <a:t>科目的变化：</a:t>
            </a:r>
          </a:p>
          <a:p>
            <a:pPr>
              <a:buFont typeface="Wingdings" pitchFamily="2" charset="2"/>
              <a:buNone/>
            </a:pPr>
            <a:r>
              <a:rPr lang="zh-CN" altLang="en-US" sz="2000" smtClean="0">
                <a:latin typeface="黑体" pitchFamily="2" charset="-122"/>
                <a:ea typeface="黑体" pitchFamily="2" charset="-122"/>
              </a:rPr>
              <a:t>    </a:t>
            </a:r>
            <a:r>
              <a:rPr lang="en-US" altLang="zh-CN" sz="2000" smtClean="0">
                <a:latin typeface="黑体" pitchFamily="2" charset="-122"/>
                <a:ea typeface="黑体" pitchFamily="2" charset="-122"/>
              </a:rPr>
              <a:t>1</a:t>
            </a:r>
            <a:r>
              <a:rPr lang="zh-CN" altLang="en-US" sz="2000" smtClean="0">
                <a:latin typeface="黑体" pitchFamily="2" charset="-122"/>
                <a:ea typeface="黑体" pitchFamily="2" charset="-122"/>
              </a:rPr>
              <a:t>）新准则规定：小企业（批、零业）在购买商品过程中发生的费用（运输费、装卸费、包装费、保险费、运输途中的合理损耗和入库前的挑选整理费等）在</a:t>
            </a:r>
            <a:r>
              <a:rPr lang="zh-CN" altLang="en-US" sz="2000" smtClean="0">
                <a:ea typeface="黑体" pitchFamily="2" charset="-122"/>
              </a:rPr>
              <a:t>“</a:t>
            </a:r>
            <a:r>
              <a:rPr lang="zh-CN" altLang="en-US" sz="2000" smtClean="0">
                <a:latin typeface="黑体" pitchFamily="2" charset="-122"/>
                <a:ea typeface="黑体" pitchFamily="2" charset="-122"/>
              </a:rPr>
              <a:t>销售费用</a:t>
            </a:r>
            <a:r>
              <a:rPr lang="zh-CN" altLang="en-US" sz="2000" smtClean="0">
                <a:ea typeface="黑体" pitchFamily="2" charset="-122"/>
              </a:rPr>
              <a:t>”</a:t>
            </a:r>
            <a:r>
              <a:rPr lang="zh-CN" altLang="en-US" sz="2000" smtClean="0">
                <a:latin typeface="黑体" pitchFamily="2" charset="-122"/>
                <a:ea typeface="黑体" pitchFamily="2" charset="-122"/>
              </a:rPr>
              <a:t>科目核算，不计入</a:t>
            </a:r>
            <a:r>
              <a:rPr lang="zh-CN" altLang="en-US" sz="2000" smtClean="0">
                <a:ea typeface="黑体" pitchFamily="2" charset="-122"/>
              </a:rPr>
              <a:t>“</a:t>
            </a:r>
            <a:r>
              <a:rPr lang="zh-CN" altLang="en-US" sz="2000" smtClean="0">
                <a:latin typeface="黑体" pitchFamily="2" charset="-122"/>
                <a:ea typeface="黑体" pitchFamily="2" charset="-122"/>
              </a:rPr>
              <a:t>在途物资</a:t>
            </a:r>
            <a:r>
              <a:rPr lang="zh-CN" altLang="en-US" sz="2000" smtClean="0">
                <a:ea typeface="黑体" pitchFamily="2" charset="-122"/>
              </a:rPr>
              <a:t>”</a:t>
            </a:r>
            <a:r>
              <a:rPr lang="zh-CN" altLang="en-US" sz="2000" smtClean="0">
                <a:latin typeface="黑体" pitchFamily="2" charset="-122"/>
                <a:ea typeface="黑体" pitchFamily="2" charset="-122"/>
              </a:rPr>
              <a:t>科目；</a:t>
            </a:r>
          </a:p>
          <a:p>
            <a:pPr>
              <a:buFont typeface="Wingdings" pitchFamily="2" charset="2"/>
              <a:buNone/>
            </a:pPr>
            <a:r>
              <a:rPr lang="zh-CN" altLang="en-US" sz="2000" smtClean="0">
                <a:latin typeface="黑体" pitchFamily="2" charset="-122"/>
                <a:ea typeface="黑体" pitchFamily="2" charset="-122"/>
              </a:rPr>
              <a:t>       原制度无规定。</a:t>
            </a:r>
          </a:p>
          <a:p>
            <a:pPr>
              <a:buFont typeface="Wingdings" pitchFamily="2" charset="2"/>
              <a:buNone/>
            </a:pPr>
            <a:r>
              <a:rPr lang="zh-CN" altLang="en-US" sz="2000" smtClean="0">
                <a:latin typeface="黑体" pitchFamily="2" charset="-122"/>
                <a:ea typeface="黑体" pitchFamily="2" charset="-122"/>
              </a:rPr>
              <a:t>    </a:t>
            </a:r>
          </a:p>
          <a:p>
            <a:pPr>
              <a:buFont typeface="Wingdings" pitchFamily="2" charset="2"/>
              <a:buNone/>
            </a:pPr>
            <a:r>
              <a:rPr lang="en-US" altLang="zh-CN" sz="2000" smtClean="0">
                <a:latin typeface="黑体" pitchFamily="2" charset="-122"/>
                <a:ea typeface="黑体" pitchFamily="2" charset="-122"/>
              </a:rPr>
              <a:t>    2</a:t>
            </a:r>
            <a:r>
              <a:rPr lang="zh-CN" altLang="en-US" sz="2000" smtClean="0">
                <a:latin typeface="黑体" pitchFamily="2" charset="-122"/>
                <a:ea typeface="黑体" pitchFamily="2" charset="-122"/>
              </a:rPr>
              <a:t>、</a:t>
            </a:r>
            <a:r>
              <a:rPr lang="zh-CN" altLang="en-US" sz="2000" smtClean="0">
                <a:ea typeface="黑体" pitchFamily="2" charset="-122"/>
              </a:rPr>
              <a:t>“</a:t>
            </a:r>
            <a:r>
              <a:rPr lang="zh-CN" altLang="en-US" sz="2000" smtClean="0">
                <a:latin typeface="黑体" pitchFamily="2" charset="-122"/>
                <a:ea typeface="黑体" pitchFamily="2" charset="-122"/>
              </a:rPr>
              <a:t>原材料</a:t>
            </a:r>
            <a:r>
              <a:rPr lang="zh-CN" altLang="en-US" sz="2000" smtClean="0">
                <a:ea typeface="黑体" pitchFamily="2" charset="-122"/>
              </a:rPr>
              <a:t>”</a:t>
            </a:r>
            <a:r>
              <a:rPr lang="zh-CN" altLang="en-US" sz="2000" smtClean="0">
                <a:latin typeface="黑体" pitchFamily="2" charset="-122"/>
                <a:ea typeface="黑体" pitchFamily="2" charset="-122"/>
              </a:rPr>
              <a:t>科目的变化：</a:t>
            </a:r>
          </a:p>
          <a:p>
            <a:pPr>
              <a:buFont typeface="Wingdings" pitchFamily="2" charset="2"/>
              <a:buNone/>
            </a:pPr>
            <a:r>
              <a:rPr lang="zh-CN" altLang="en-US" sz="2000" smtClean="0">
                <a:latin typeface="黑体" pitchFamily="2" charset="-122"/>
                <a:ea typeface="黑体" pitchFamily="2" charset="-122"/>
              </a:rPr>
              <a:t>    </a:t>
            </a:r>
            <a:r>
              <a:rPr lang="en-US" altLang="zh-CN" sz="2000" smtClean="0">
                <a:latin typeface="黑体" pitchFamily="2" charset="-122"/>
                <a:ea typeface="黑体" pitchFamily="2" charset="-122"/>
              </a:rPr>
              <a:t>1</a:t>
            </a:r>
            <a:r>
              <a:rPr lang="zh-CN" altLang="en-US" sz="2000" smtClean="0">
                <a:latin typeface="黑体" pitchFamily="2" charset="-122"/>
                <a:ea typeface="黑体" pitchFamily="2" charset="-122"/>
              </a:rPr>
              <a:t>）新准则增加：</a:t>
            </a:r>
            <a:r>
              <a:rPr lang="zh-CN" altLang="en-US" sz="2000" smtClean="0">
                <a:ea typeface="黑体" pitchFamily="2" charset="-122"/>
              </a:rPr>
              <a:t>“</a:t>
            </a:r>
            <a:r>
              <a:rPr lang="zh-CN" altLang="en-US" sz="2000" smtClean="0">
                <a:latin typeface="黑体" pitchFamily="2" charset="-122"/>
                <a:ea typeface="黑体" pitchFamily="2" charset="-122"/>
              </a:rPr>
              <a:t>原材料</a:t>
            </a:r>
            <a:r>
              <a:rPr lang="zh-CN" altLang="en-US" sz="2000" smtClean="0">
                <a:ea typeface="黑体" pitchFamily="2" charset="-122"/>
              </a:rPr>
              <a:t>”</a:t>
            </a:r>
            <a:r>
              <a:rPr lang="zh-CN" altLang="en-US" sz="2000" smtClean="0">
                <a:latin typeface="黑体" pitchFamily="2" charset="-122"/>
                <a:ea typeface="黑体" pitchFamily="2" charset="-122"/>
              </a:rPr>
              <a:t>科目，取消</a:t>
            </a:r>
            <a:r>
              <a:rPr lang="zh-CN" altLang="en-US" sz="2000" smtClean="0">
                <a:ea typeface="黑体" pitchFamily="2" charset="-122"/>
              </a:rPr>
              <a:t>“</a:t>
            </a:r>
            <a:r>
              <a:rPr lang="zh-CN" altLang="en-US" sz="2000" smtClean="0">
                <a:latin typeface="黑体" pitchFamily="2" charset="-122"/>
                <a:ea typeface="黑体" pitchFamily="2" charset="-122"/>
              </a:rPr>
              <a:t>材料</a:t>
            </a:r>
            <a:r>
              <a:rPr lang="zh-CN" altLang="en-US" sz="2000" smtClean="0">
                <a:ea typeface="黑体" pitchFamily="2" charset="-122"/>
              </a:rPr>
              <a:t>”</a:t>
            </a:r>
            <a:r>
              <a:rPr lang="zh-CN" altLang="en-US" sz="2000" smtClean="0">
                <a:latin typeface="黑体" pitchFamily="2" charset="-122"/>
                <a:ea typeface="黑体" pitchFamily="2" charset="-122"/>
              </a:rPr>
              <a:t>科目；</a:t>
            </a:r>
          </a:p>
          <a:p>
            <a:pPr>
              <a:buFont typeface="Wingdings" pitchFamily="2" charset="2"/>
              <a:buNone/>
            </a:pPr>
            <a:r>
              <a:rPr lang="zh-CN" altLang="en-US" sz="2000" smtClean="0">
                <a:latin typeface="黑体" pitchFamily="2" charset="-122"/>
                <a:ea typeface="黑体" pitchFamily="2" charset="-122"/>
              </a:rPr>
              <a:t>    </a:t>
            </a:r>
            <a:r>
              <a:rPr lang="en-US" altLang="zh-CN" sz="2000" smtClean="0">
                <a:latin typeface="黑体" pitchFamily="2" charset="-122"/>
                <a:ea typeface="黑体" pitchFamily="2" charset="-122"/>
              </a:rPr>
              <a:t>2</a:t>
            </a:r>
            <a:r>
              <a:rPr lang="zh-CN" altLang="en-US" sz="2000" smtClean="0">
                <a:latin typeface="黑体" pitchFamily="2" charset="-122"/>
                <a:ea typeface="黑体" pitchFamily="2" charset="-122"/>
              </a:rPr>
              <a:t>）新准则规定：包装物在</a:t>
            </a:r>
            <a:r>
              <a:rPr lang="zh-CN" altLang="en-US" sz="2000" smtClean="0">
                <a:ea typeface="黑体" pitchFamily="2" charset="-122"/>
              </a:rPr>
              <a:t>“</a:t>
            </a:r>
            <a:r>
              <a:rPr lang="zh-CN" altLang="en-US" sz="2000" smtClean="0">
                <a:latin typeface="黑体" pitchFamily="2" charset="-122"/>
                <a:ea typeface="黑体" pitchFamily="2" charset="-122"/>
              </a:rPr>
              <a:t>周转材料</a:t>
            </a:r>
            <a:r>
              <a:rPr lang="zh-CN" altLang="en-US" sz="2000" smtClean="0">
                <a:ea typeface="黑体" pitchFamily="2" charset="-122"/>
              </a:rPr>
              <a:t>”</a:t>
            </a:r>
            <a:r>
              <a:rPr lang="zh-CN" altLang="en-US" sz="2000" smtClean="0">
                <a:latin typeface="黑体" pitchFamily="2" charset="-122"/>
                <a:ea typeface="黑体" pitchFamily="2" charset="-122"/>
              </a:rPr>
              <a:t>科目核算；</a:t>
            </a:r>
          </a:p>
          <a:p>
            <a:pPr>
              <a:buFont typeface="Wingdings" pitchFamily="2" charset="2"/>
              <a:buNone/>
            </a:pPr>
            <a:r>
              <a:rPr lang="zh-CN" altLang="en-US" sz="2000" smtClean="0">
                <a:latin typeface="黑体" pitchFamily="2" charset="-122"/>
                <a:ea typeface="黑体" pitchFamily="2" charset="-122"/>
              </a:rPr>
              <a:t>       原制度规定：包装物在</a:t>
            </a:r>
            <a:r>
              <a:rPr lang="zh-CN" altLang="en-US" sz="2000" smtClean="0">
                <a:ea typeface="黑体" pitchFamily="2" charset="-122"/>
              </a:rPr>
              <a:t>“</a:t>
            </a:r>
            <a:r>
              <a:rPr lang="zh-CN" altLang="en-US" sz="2000" smtClean="0">
                <a:latin typeface="黑体" pitchFamily="2" charset="-122"/>
                <a:ea typeface="黑体" pitchFamily="2" charset="-122"/>
              </a:rPr>
              <a:t>材料</a:t>
            </a:r>
            <a:r>
              <a:rPr lang="zh-CN" altLang="en-US" sz="2000" smtClean="0">
                <a:ea typeface="黑体" pitchFamily="2" charset="-122"/>
              </a:rPr>
              <a:t>”</a:t>
            </a:r>
            <a:r>
              <a:rPr lang="zh-CN" altLang="en-US" sz="2000" smtClean="0">
                <a:latin typeface="黑体" pitchFamily="2" charset="-122"/>
                <a:ea typeface="黑体" pitchFamily="2" charset="-122"/>
              </a:rPr>
              <a:t>科目中核算；</a:t>
            </a:r>
          </a:p>
          <a:p>
            <a:pPr>
              <a:buFont typeface="Wingdings" pitchFamily="2" charset="2"/>
              <a:buNone/>
            </a:pPr>
            <a:r>
              <a:rPr lang="zh-CN" altLang="en-US" sz="2000" smtClean="0">
                <a:latin typeface="黑体" pitchFamily="2" charset="-122"/>
                <a:ea typeface="黑体" pitchFamily="2" charset="-122"/>
              </a:rPr>
              <a:t>    </a:t>
            </a:r>
            <a:r>
              <a:rPr lang="en-US" altLang="zh-CN" sz="2000" smtClean="0">
                <a:latin typeface="黑体" pitchFamily="2" charset="-122"/>
                <a:ea typeface="黑体" pitchFamily="2" charset="-122"/>
              </a:rPr>
              <a:t>3</a:t>
            </a:r>
            <a:r>
              <a:rPr lang="zh-CN" altLang="en-US" sz="2000" smtClean="0">
                <a:latin typeface="黑体" pitchFamily="2" charset="-122"/>
                <a:ea typeface="黑体" pitchFamily="2" charset="-122"/>
              </a:rPr>
              <a:t>）新准则规定：</a:t>
            </a:r>
            <a:r>
              <a:rPr lang="zh-CN" altLang="en-US" sz="2000" smtClean="0">
                <a:ea typeface="黑体" pitchFamily="2" charset="-122"/>
              </a:rPr>
              <a:t>“</a:t>
            </a:r>
            <a:r>
              <a:rPr lang="zh-CN" altLang="en-US" sz="2000" smtClean="0">
                <a:latin typeface="黑体" pitchFamily="2" charset="-122"/>
                <a:ea typeface="黑体" pitchFamily="2" charset="-122"/>
              </a:rPr>
              <a:t>原材料</a:t>
            </a:r>
            <a:r>
              <a:rPr lang="zh-CN" altLang="en-US" sz="2000" smtClean="0">
                <a:ea typeface="黑体" pitchFamily="2" charset="-122"/>
              </a:rPr>
              <a:t>”</a:t>
            </a:r>
            <a:r>
              <a:rPr lang="zh-CN" altLang="en-US" sz="2000" smtClean="0">
                <a:latin typeface="黑体" pitchFamily="2" charset="-122"/>
                <a:ea typeface="黑体" pitchFamily="2" charset="-122"/>
              </a:rPr>
              <a:t>科目核算材料的实际成本与计划成本，</a:t>
            </a:r>
            <a:r>
              <a:rPr lang="zh-CN" altLang="en-US" sz="2000" smtClean="0">
                <a:solidFill>
                  <a:schemeClr val="hlink"/>
                </a:solidFill>
                <a:latin typeface="黑体" pitchFamily="2" charset="-122"/>
                <a:ea typeface="黑体" pitchFamily="2" charset="-122"/>
              </a:rPr>
              <a:t>新增了材料的计划成本核算方法</a:t>
            </a:r>
          </a:p>
          <a:p>
            <a:pPr>
              <a:buFont typeface="Wingdings" pitchFamily="2" charset="2"/>
              <a:buNone/>
            </a:pPr>
            <a:endParaRPr lang="zh-CN" altLang="en-US" sz="2000" smtClean="0">
              <a:solidFill>
                <a:schemeClr val="hlink"/>
              </a:solidFill>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3"/>
          <p:cNvSpPr>
            <a:spLocks noGrp="1" noRot="1" noChangeArrowheads="1"/>
          </p:cNvSpPr>
          <p:nvPr>
            <p:ph type="body" idx="1"/>
          </p:nvPr>
        </p:nvSpPr>
        <p:spPr>
          <a:xfrm>
            <a:off x="179388" y="620713"/>
            <a:ext cx="8540750" cy="5616575"/>
          </a:xfrm>
        </p:spPr>
        <p:txBody>
          <a:bodyPr/>
          <a:lstStyle/>
          <a:p>
            <a:r>
              <a:rPr lang="en-US" altLang="zh-CN" sz="2400" smtClean="0">
                <a:latin typeface="黑体" pitchFamily="2" charset="-122"/>
                <a:ea typeface="黑体" pitchFamily="2" charset="-122"/>
              </a:rPr>
              <a:t> 4</a:t>
            </a:r>
            <a:r>
              <a:rPr lang="zh-CN" altLang="en-US" sz="2400" smtClean="0">
                <a:latin typeface="黑体" pitchFamily="2" charset="-122"/>
                <a:ea typeface="黑体" pitchFamily="2" charset="-122"/>
              </a:rPr>
              <a:t>）新准则规定：投入的存货成本按评估价值规定；</a:t>
            </a:r>
          </a:p>
          <a:p>
            <a:pPr>
              <a:buFont typeface="Wingdings" pitchFamily="2" charset="2"/>
              <a:buNone/>
            </a:pPr>
            <a:r>
              <a:rPr lang="zh-CN" altLang="en-US" sz="2400" smtClean="0">
                <a:latin typeface="黑体" pitchFamily="2" charset="-122"/>
                <a:ea typeface="黑体" pitchFamily="2" charset="-122"/>
              </a:rPr>
              <a:t>        原制度：按投资各方确认的价值规定；</a:t>
            </a:r>
          </a:p>
          <a:p>
            <a:pPr>
              <a:buFont typeface="Wingdings" pitchFamily="2" charset="2"/>
              <a:buNone/>
            </a:pPr>
            <a:r>
              <a:rPr lang="zh-CN" altLang="en-US" sz="2400" smtClean="0">
                <a:latin typeface="黑体" pitchFamily="2" charset="-122"/>
                <a:ea typeface="黑体" pitchFamily="2" charset="-122"/>
              </a:rPr>
              <a:t>   </a:t>
            </a:r>
            <a:r>
              <a:rPr lang="en-US" altLang="zh-CN" sz="2400" smtClean="0">
                <a:latin typeface="黑体" pitchFamily="2" charset="-122"/>
                <a:ea typeface="黑体" pitchFamily="2" charset="-122"/>
              </a:rPr>
              <a:t>5</a:t>
            </a:r>
            <a:r>
              <a:rPr lang="zh-CN" altLang="en-US" sz="2400" smtClean="0">
                <a:latin typeface="黑体" pitchFamily="2" charset="-122"/>
                <a:ea typeface="黑体" pitchFamily="2" charset="-122"/>
              </a:rPr>
              <a:t>）新准则规定：取消了发出存货的后进先出法；</a:t>
            </a:r>
          </a:p>
          <a:p>
            <a:pPr>
              <a:buFont typeface="Wingdings" pitchFamily="2" charset="2"/>
              <a:buNone/>
            </a:pPr>
            <a:r>
              <a:rPr lang="zh-CN" altLang="en-US" sz="2400" smtClean="0">
                <a:latin typeface="黑体" pitchFamily="2" charset="-122"/>
                <a:ea typeface="黑体" pitchFamily="2" charset="-122"/>
              </a:rPr>
              <a:t>   </a:t>
            </a:r>
            <a:r>
              <a:rPr lang="en-US" altLang="zh-CN" sz="2400" smtClean="0">
                <a:latin typeface="黑体" pitchFamily="2" charset="-122"/>
                <a:ea typeface="黑体" pitchFamily="2" charset="-122"/>
              </a:rPr>
              <a:t>6</a:t>
            </a:r>
            <a:r>
              <a:rPr lang="zh-CN" altLang="en-US" sz="2400" smtClean="0">
                <a:latin typeface="黑体" pitchFamily="2" charset="-122"/>
                <a:ea typeface="黑体" pitchFamily="2" charset="-122"/>
              </a:rPr>
              <a:t>）新准则规定：材料已验收入库，但月末尚未办理结算手    </a:t>
            </a:r>
          </a:p>
          <a:p>
            <a:pPr>
              <a:buFont typeface="Wingdings" pitchFamily="2" charset="2"/>
              <a:buNone/>
            </a:pPr>
            <a:r>
              <a:rPr lang="zh-CN" altLang="en-US" sz="2400" smtClean="0">
                <a:latin typeface="黑体" pitchFamily="2" charset="-122"/>
                <a:ea typeface="黑体" pitchFamily="2" charset="-122"/>
              </a:rPr>
              <a:t>      续的，可按暂估价值入账；</a:t>
            </a:r>
          </a:p>
          <a:p>
            <a:pPr>
              <a:buFont typeface="Wingdings" pitchFamily="2" charset="2"/>
              <a:buNone/>
            </a:pPr>
            <a:r>
              <a:rPr lang="zh-CN" altLang="en-US" sz="2400" smtClean="0">
                <a:latin typeface="黑体" pitchFamily="2" charset="-122"/>
                <a:ea typeface="黑体" pitchFamily="2" charset="-122"/>
              </a:rPr>
              <a:t>   </a:t>
            </a:r>
            <a:r>
              <a:rPr lang="en-US" altLang="zh-CN" sz="2400" smtClean="0">
                <a:latin typeface="黑体" pitchFamily="2" charset="-122"/>
                <a:ea typeface="黑体" pitchFamily="2" charset="-122"/>
              </a:rPr>
              <a:t>7</a:t>
            </a:r>
            <a:r>
              <a:rPr lang="zh-CN" altLang="en-US" sz="2400" smtClean="0">
                <a:latin typeface="黑体" pitchFamily="2" charset="-122"/>
                <a:ea typeface="黑体" pitchFamily="2" charset="-122"/>
              </a:rPr>
              <a:t>）新准则新增：</a:t>
            </a:r>
            <a:r>
              <a:rPr lang="zh-CN" altLang="en-US" sz="2400" smtClean="0">
                <a:ea typeface="黑体" pitchFamily="2" charset="-122"/>
              </a:rPr>
              <a:t>“</a:t>
            </a:r>
            <a:r>
              <a:rPr lang="zh-CN" altLang="en-US" sz="2400" smtClean="0">
                <a:latin typeface="黑体" pitchFamily="2" charset="-122"/>
                <a:ea typeface="黑体" pitchFamily="2" charset="-122"/>
              </a:rPr>
              <a:t>待处理财产损溢</a:t>
            </a:r>
            <a:r>
              <a:rPr lang="zh-CN" altLang="en-US" sz="2400" smtClean="0">
                <a:ea typeface="黑体" pitchFamily="2" charset="-122"/>
              </a:rPr>
              <a:t>”</a:t>
            </a:r>
            <a:r>
              <a:rPr lang="zh-CN" altLang="en-US" sz="2400" smtClean="0">
                <a:latin typeface="黑体" pitchFamily="2" charset="-122"/>
                <a:ea typeface="黑体" pitchFamily="2" charset="-122"/>
              </a:rPr>
              <a:t>科目，核算材料的盘盈、盘亏和毁损；</a:t>
            </a:r>
          </a:p>
          <a:p>
            <a:pPr>
              <a:buFont typeface="Wingdings" pitchFamily="2" charset="2"/>
              <a:buNone/>
            </a:pPr>
            <a:endParaRPr lang="zh-CN" altLang="en-US" sz="2400" smtClean="0">
              <a:latin typeface="黑体" pitchFamily="2" charset="-122"/>
              <a:ea typeface="黑体" pitchFamily="2" charset="-122"/>
            </a:endParaRPr>
          </a:p>
          <a:p>
            <a:pPr>
              <a:buFont typeface="Wingdings" pitchFamily="2" charset="2"/>
              <a:buNone/>
            </a:pPr>
            <a:r>
              <a:rPr lang="zh-CN" altLang="en-US" sz="2400" smtClean="0">
                <a:latin typeface="黑体" pitchFamily="2" charset="-122"/>
                <a:ea typeface="黑体" pitchFamily="2" charset="-122"/>
              </a:rPr>
              <a:t>   </a:t>
            </a:r>
            <a:r>
              <a:rPr lang="en-US" altLang="zh-CN" sz="2400" smtClean="0">
                <a:latin typeface="黑体" pitchFamily="2" charset="-122"/>
                <a:ea typeface="黑体" pitchFamily="2" charset="-122"/>
              </a:rPr>
              <a:t>3</a:t>
            </a:r>
            <a:r>
              <a:rPr lang="zh-CN" altLang="en-US" sz="2400" smtClean="0">
                <a:latin typeface="黑体" pitchFamily="2" charset="-122"/>
                <a:ea typeface="黑体" pitchFamily="2" charset="-122"/>
              </a:rPr>
              <a:t>、新准则新增：</a:t>
            </a:r>
            <a:r>
              <a:rPr lang="zh-CN" altLang="en-US" sz="2400" smtClean="0">
                <a:ea typeface="黑体" pitchFamily="2" charset="-122"/>
              </a:rPr>
              <a:t>“</a:t>
            </a:r>
            <a:r>
              <a:rPr lang="zh-CN" altLang="en-US" sz="2400" smtClean="0">
                <a:latin typeface="黑体" pitchFamily="2" charset="-122"/>
                <a:ea typeface="黑体" pitchFamily="2" charset="-122"/>
              </a:rPr>
              <a:t>材料采购</a:t>
            </a:r>
            <a:r>
              <a:rPr lang="zh-CN" altLang="en-US" sz="2400" smtClean="0">
                <a:ea typeface="黑体" pitchFamily="2" charset="-122"/>
              </a:rPr>
              <a:t>”</a:t>
            </a:r>
            <a:r>
              <a:rPr lang="zh-CN" altLang="en-US" sz="2400" smtClean="0">
                <a:latin typeface="黑体" pitchFamily="2" charset="-122"/>
                <a:ea typeface="黑体" pitchFamily="2" charset="-122"/>
              </a:rPr>
              <a:t>科目，核算采用计划成本法进行日常材料核算的采购成本；</a:t>
            </a:r>
          </a:p>
          <a:p>
            <a:pPr>
              <a:buFont typeface="Wingdings" pitchFamily="2" charset="2"/>
              <a:buNone/>
            </a:pPr>
            <a:r>
              <a:rPr lang="zh-CN" altLang="en-US" sz="2400" smtClean="0">
                <a:latin typeface="黑体" pitchFamily="2" charset="-122"/>
                <a:ea typeface="黑体" pitchFamily="2" charset="-122"/>
              </a:rPr>
              <a:t>      新准则新增：</a:t>
            </a:r>
            <a:r>
              <a:rPr lang="zh-CN" altLang="en-US" sz="2400" smtClean="0">
                <a:ea typeface="黑体" pitchFamily="2" charset="-122"/>
              </a:rPr>
              <a:t>“</a:t>
            </a:r>
            <a:r>
              <a:rPr lang="zh-CN" altLang="en-US" sz="2400" smtClean="0">
                <a:latin typeface="黑体" pitchFamily="2" charset="-122"/>
                <a:ea typeface="黑体" pitchFamily="2" charset="-122"/>
              </a:rPr>
              <a:t>材料成本差异</a:t>
            </a:r>
            <a:r>
              <a:rPr lang="zh-CN" altLang="en-US" sz="2400" smtClean="0">
                <a:ea typeface="黑体" pitchFamily="2" charset="-122"/>
              </a:rPr>
              <a:t>”</a:t>
            </a:r>
            <a:r>
              <a:rPr lang="zh-CN" altLang="en-US" sz="2400" smtClean="0">
                <a:latin typeface="黑体" pitchFamily="2" charset="-122"/>
                <a:ea typeface="黑体" pitchFamily="2" charset="-122"/>
              </a:rPr>
              <a:t>科目，核算采用计划成本法进行日常材料核算的材料计划成本与实际成本间的差额；</a:t>
            </a:r>
          </a:p>
          <a:p>
            <a:pPr>
              <a:buFont typeface="Wingdings" pitchFamily="2" charset="2"/>
              <a:buNone/>
            </a:pPr>
            <a:endParaRPr lang="zh-CN" altLang="en-US" sz="2400" smtClean="0">
              <a:latin typeface="黑体" pitchFamily="2" charset="-122"/>
              <a:ea typeface="黑体" pitchFamily="2" charset="-122"/>
            </a:endParaRPr>
          </a:p>
          <a:p>
            <a:pPr>
              <a:buFont typeface="Wingdings" pitchFamily="2" charset="2"/>
              <a:buNone/>
            </a:pPr>
            <a:endParaRPr lang="zh-CN" altLang="en-US" sz="2400" smtClean="0">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18E23CAA-EB3F-4D49-8ADC-D33893AAC8E7}" type="slidenum">
              <a:rPr lang="en-US" altLang="zh-CN" sz="1400" smtClean="0"/>
              <a:pPr eaLnBrk="1" hangingPunct="1">
                <a:spcBef>
                  <a:spcPct val="0"/>
                </a:spcBef>
                <a:buClrTx/>
                <a:buSzTx/>
                <a:buFontTx/>
                <a:buNone/>
              </a:pPr>
              <a:t>54</a:t>
            </a:fld>
            <a:endParaRPr lang="en-US" altLang="zh-CN" sz="1400" smtClean="0"/>
          </a:p>
        </p:txBody>
      </p:sp>
      <p:sp>
        <p:nvSpPr>
          <p:cNvPr id="58371" name="Rectangle 2"/>
          <p:cNvSpPr>
            <a:spLocks noGrp="1" noRot="1" noChangeArrowheads="1"/>
          </p:cNvSpPr>
          <p:nvPr>
            <p:ph type="title"/>
          </p:nvPr>
        </p:nvSpPr>
        <p:spPr>
          <a:xfrm>
            <a:off x="323850" y="836613"/>
            <a:ext cx="8540750" cy="874712"/>
          </a:xfrm>
        </p:spPr>
        <p:txBody>
          <a:bodyPr/>
          <a:lstStyle/>
          <a:p>
            <a:pPr eaLnBrk="1" hangingPunct="1"/>
            <a:r>
              <a:rPr lang="zh-CN" altLang="en-US" sz="3600" b="1" smtClean="0">
                <a:latin typeface="华文中宋" pitchFamily="2" charset="-122"/>
                <a:ea typeface="华文中宋" pitchFamily="2" charset="-122"/>
              </a:rPr>
              <a:t>第二节   长期投资</a:t>
            </a:r>
          </a:p>
        </p:txBody>
      </p:sp>
      <p:sp>
        <p:nvSpPr>
          <p:cNvPr id="58372" name="Rectangle 3"/>
          <p:cNvSpPr>
            <a:spLocks noGrp="1" noRot="1" noChangeArrowheads="1"/>
          </p:cNvSpPr>
          <p:nvPr>
            <p:ph type="body" idx="1"/>
          </p:nvPr>
        </p:nvSpPr>
        <p:spPr>
          <a:xfrm>
            <a:off x="323850" y="2133600"/>
            <a:ext cx="8374063" cy="3898900"/>
          </a:xfrm>
        </p:spPr>
        <p:txBody>
          <a:bodyPr/>
          <a:lstStyle/>
          <a:p>
            <a:pPr eaLnBrk="1" hangingPunct="1">
              <a:lnSpc>
                <a:spcPct val="125000"/>
              </a:lnSpc>
              <a:buFont typeface="Wingdings" pitchFamily="2" charset="2"/>
              <a:buNone/>
            </a:pPr>
            <a:r>
              <a:rPr lang="zh-CN" altLang="en-US" sz="2400" b="1" smtClean="0">
                <a:solidFill>
                  <a:schemeClr val="tx2"/>
                </a:solidFill>
                <a:ea typeface="黑体" pitchFamily="2" charset="-122"/>
              </a:rPr>
              <a:t>一、非流动资产的定义和构成（第</a:t>
            </a:r>
            <a:r>
              <a:rPr lang="en-US" altLang="zh-CN" sz="2400" b="1" smtClean="0">
                <a:solidFill>
                  <a:schemeClr val="tx2"/>
                </a:solidFill>
                <a:ea typeface="黑体" pitchFamily="2" charset="-122"/>
              </a:rPr>
              <a:t>16</a:t>
            </a:r>
            <a:r>
              <a:rPr lang="zh-CN" altLang="en-US" sz="2400" b="1" smtClean="0">
                <a:solidFill>
                  <a:schemeClr val="tx2"/>
                </a:solidFill>
                <a:ea typeface="黑体" pitchFamily="2" charset="-122"/>
              </a:rPr>
              <a:t>条 ）</a:t>
            </a:r>
            <a:endParaRPr lang="zh-CN" altLang="en-US" sz="2400" b="1" smtClean="0"/>
          </a:p>
          <a:p>
            <a:pPr eaLnBrk="1" hangingPunct="1">
              <a:lnSpc>
                <a:spcPct val="125000"/>
              </a:lnSpc>
            </a:pPr>
            <a:r>
              <a:rPr lang="zh-CN" altLang="en-US" sz="2400" b="1" smtClean="0"/>
              <a:t>小企业的非流动资产，是指流动资产以外的资产。</a:t>
            </a:r>
          </a:p>
          <a:p>
            <a:pPr eaLnBrk="1" hangingPunct="1">
              <a:lnSpc>
                <a:spcPct val="125000"/>
              </a:lnSpc>
            </a:pPr>
            <a:r>
              <a:rPr lang="zh-CN" altLang="en-US" sz="2400" b="1" smtClean="0"/>
              <a:t>小企业的非流动资产包括：长期债券投资、长期股权投资、固定资产、生产性生物资产、无形资产、长期待摊费用等。</a:t>
            </a:r>
          </a:p>
          <a:p>
            <a:pPr eaLnBrk="1" hangingPunct="1">
              <a:lnSpc>
                <a:spcPct val="125000"/>
              </a:lnSpc>
              <a:buFont typeface="Wingdings" pitchFamily="2" charset="2"/>
              <a:buNone/>
            </a:pPr>
            <a:r>
              <a:rPr lang="zh-CN" altLang="en-US" sz="2400" b="1" smtClean="0"/>
              <a:t>注：本条关于非流动资产的定义与企业会计准则一致。</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30134992-99A2-4F49-857C-8E1A2039A0C1}" type="slidenum">
              <a:rPr lang="en-US" altLang="zh-CN" sz="1400" smtClean="0"/>
              <a:pPr eaLnBrk="1" hangingPunct="1">
                <a:spcBef>
                  <a:spcPct val="0"/>
                </a:spcBef>
                <a:buClrTx/>
                <a:buSzTx/>
                <a:buFontTx/>
                <a:buNone/>
              </a:pPr>
              <a:t>55</a:t>
            </a:fld>
            <a:endParaRPr lang="en-US" altLang="zh-CN" sz="1400" smtClean="0"/>
          </a:p>
        </p:txBody>
      </p:sp>
      <p:sp>
        <p:nvSpPr>
          <p:cNvPr id="59395" name="Rectangle 2"/>
          <p:cNvSpPr>
            <a:spLocks noGrp="1" noRot="1" noChangeArrowheads="1"/>
          </p:cNvSpPr>
          <p:nvPr>
            <p:ph type="title"/>
          </p:nvPr>
        </p:nvSpPr>
        <p:spPr>
          <a:xfrm>
            <a:off x="323850" y="333375"/>
            <a:ext cx="8540750" cy="719138"/>
          </a:xfrm>
        </p:spPr>
        <p:txBody>
          <a:bodyPr/>
          <a:lstStyle/>
          <a:p>
            <a:pPr algn="l" eaLnBrk="1" hangingPunct="1"/>
            <a:r>
              <a:rPr lang="zh-CN" altLang="en-US" sz="2400" b="1" smtClean="0">
                <a:ea typeface="黑体" pitchFamily="2" charset="-122"/>
              </a:rPr>
              <a:t>二、长期债券投资的会计处理</a:t>
            </a:r>
            <a:endParaRPr lang="zh-CN" altLang="zh-CN" sz="2400" b="1" smtClean="0">
              <a:ea typeface="黑体" pitchFamily="2" charset="-122"/>
            </a:endParaRPr>
          </a:p>
        </p:txBody>
      </p:sp>
      <p:sp>
        <p:nvSpPr>
          <p:cNvPr id="59396" name="Rectangle 3"/>
          <p:cNvSpPr>
            <a:spLocks noGrp="1" noRot="1" noChangeArrowheads="1"/>
          </p:cNvSpPr>
          <p:nvPr>
            <p:ph type="body" idx="1"/>
          </p:nvPr>
        </p:nvSpPr>
        <p:spPr>
          <a:xfrm>
            <a:off x="323850" y="1268413"/>
            <a:ext cx="8540750" cy="5040312"/>
          </a:xfrm>
        </p:spPr>
        <p:txBody>
          <a:bodyPr/>
          <a:lstStyle/>
          <a:p>
            <a:pPr eaLnBrk="1" hangingPunct="1">
              <a:lnSpc>
                <a:spcPct val="125000"/>
              </a:lnSpc>
              <a:buFont typeface="Wingdings" pitchFamily="2" charset="2"/>
              <a:buNone/>
            </a:pPr>
            <a:r>
              <a:rPr lang="zh-CN" altLang="en-US" sz="2000" b="1" smtClean="0">
                <a:solidFill>
                  <a:schemeClr val="tx2"/>
                </a:solidFill>
                <a:ea typeface="黑体" pitchFamily="2" charset="-122"/>
              </a:rPr>
              <a:t>（一）长期债券投资的定义（第</a:t>
            </a:r>
            <a:r>
              <a:rPr lang="en-US" altLang="zh-CN" sz="2000" b="1" smtClean="0">
                <a:solidFill>
                  <a:schemeClr val="tx2"/>
                </a:solidFill>
                <a:ea typeface="黑体" pitchFamily="2" charset="-122"/>
              </a:rPr>
              <a:t>17</a:t>
            </a:r>
            <a:r>
              <a:rPr lang="zh-CN" altLang="en-US" sz="2000" b="1" smtClean="0">
                <a:solidFill>
                  <a:schemeClr val="tx2"/>
                </a:solidFill>
                <a:ea typeface="黑体" pitchFamily="2" charset="-122"/>
              </a:rPr>
              <a:t>条）</a:t>
            </a:r>
          </a:p>
          <a:p>
            <a:pPr eaLnBrk="1" hangingPunct="1">
              <a:lnSpc>
                <a:spcPct val="125000"/>
              </a:lnSpc>
            </a:pPr>
            <a:r>
              <a:rPr lang="zh-CN" altLang="en-US" sz="2000" b="1" smtClean="0"/>
              <a:t>长期债券投资，是指小企业准备长期（在</a:t>
            </a:r>
            <a:r>
              <a:rPr lang="en-US" altLang="zh-CN" sz="2000" b="1" smtClean="0"/>
              <a:t>1</a:t>
            </a:r>
            <a:r>
              <a:rPr lang="zh-CN" altLang="en-US" sz="2000" b="1" smtClean="0"/>
              <a:t>年以上，下同）持有的债券投资。</a:t>
            </a:r>
          </a:p>
          <a:p>
            <a:pPr eaLnBrk="1" hangingPunct="1">
              <a:lnSpc>
                <a:spcPct val="125000"/>
              </a:lnSpc>
              <a:buFont typeface="Wingdings" pitchFamily="2" charset="2"/>
              <a:buNone/>
            </a:pPr>
            <a:r>
              <a:rPr lang="zh-CN" altLang="en-US" sz="2000" b="1" smtClean="0">
                <a:solidFill>
                  <a:schemeClr val="tx2"/>
                </a:solidFill>
                <a:ea typeface="黑体" pitchFamily="2" charset="-122"/>
              </a:rPr>
              <a:t>     新准则新增：“长期债券投资”科目</a:t>
            </a:r>
          </a:p>
          <a:p>
            <a:pPr eaLnBrk="1" hangingPunct="1">
              <a:lnSpc>
                <a:spcPct val="125000"/>
              </a:lnSpc>
              <a:buFont typeface="Wingdings" pitchFamily="2" charset="2"/>
              <a:buNone/>
            </a:pPr>
            <a:endParaRPr lang="zh-CN" altLang="en-US" sz="1800" b="1" smtClean="0"/>
          </a:p>
          <a:p>
            <a:pPr eaLnBrk="1" hangingPunct="1">
              <a:lnSpc>
                <a:spcPct val="125000"/>
              </a:lnSpc>
              <a:buFont typeface="Wingdings" pitchFamily="2" charset="2"/>
              <a:buNone/>
            </a:pPr>
            <a:r>
              <a:rPr lang="zh-CN" altLang="en-US" sz="2000" b="1" smtClean="0"/>
              <a:t>    相对于短期投资和长期股权投资，通常具有三个特征：</a:t>
            </a:r>
          </a:p>
          <a:p>
            <a:pPr eaLnBrk="1" hangingPunct="1">
              <a:lnSpc>
                <a:spcPct val="125000"/>
              </a:lnSpc>
              <a:buFont typeface="Wingdings" pitchFamily="2" charset="2"/>
              <a:buNone/>
            </a:pPr>
            <a:r>
              <a:rPr lang="en-US" altLang="zh-CN" sz="2000" b="1" smtClean="0"/>
              <a:t>    1</a:t>
            </a:r>
            <a:r>
              <a:rPr lang="zh-CN" altLang="en-US" sz="2000" b="1" smtClean="0"/>
              <a:t>、投资目的明确，为赚取高于银行存款利息收入进行的对外投资。</a:t>
            </a:r>
          </a:p>
          <a:p>
            <a:pPr eaLnBrk="1" hangingPunct="1">
              <a:lnSpc>
                <a:spcPct val="125000"/>
              </a:lnSpc>
              <a:buFont typeface="Wingdings" pitchFamily="2" charset="2"/>
              <a:buNone/>
            </a:pPr>
            <a:r>
              <a:rPr lang="en-US" altLang="zh-CN" sz="2000" b="1" smtClean="0"/>
              <a:t>    2</a:t>
            </a:r>
            <a:r>
              <a:rPr lang="zh-CN" altLang="en-US" sz="2000" b="1" smtClean="0"/>
              <a:t>、投资时间较长，通常超过</a:t>
            </a:r>
            <a:r>
              <a:rPr lang="en-US" altLang="zh-CN" sz="2000" b="1" smtClean="0"/>
              <a:t>1</a:t>
            </a:r>
            <a:r>
              <a:rPr lang="zh-CN" altLang="en-US" sz="2000" b="1" smtClean="0"/>
              <a:t>年。</a:t>
            </a:r>
          </a:p>
          <a:p>
            <a:pPr eaLnBrk="1" hangingPunct="1">
              <a:lnSpc>
                <a:spcPct val="125000"/>
              </a:lnSpc>
              <a:buFont typeface="Wingdings" pitchFamily="2" charset="2"/>
              <a:buNone/>
            </a:pPr>
            <a:r>
              <a:rPr lang="en-US" altLang="zh-CN" sz="2000" b="1" smtClean="0"/>
              <a:t>    3</a:t>
            </a:r>
            <a:r>
              <a:rPr lang="zh-CN" altLang="en-US" sz="2000" b="1" smtClean="0"/>
              <a:t>、投资品种不易变现或持有意图长于</a:t>
            </a:r>
            <a:r>
              <a:rPr lang="en-US" altLang="zh-CN" sz="2000" b="1" smtClean="0"/>
              <a:t>1</a:t>
            </a:r>
            <a:r>
              <a:rPr lang="zh-CN" altLang="en-US" sz="2000" b="1" smtClean="0"/>
              <a:t>年。</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4247046A-0D74-4EE5-A720-BC5C531BA606}" type="slidenum">
              <a:rPr lang="en-US" altLang="zh-CN" sz="1400" smtClean="0"/>
              <a:pPr eaLnBrk="1" hangingPunct="1">
                <a:spcBef>
                  <a:spcPct val="0"/>
                </a:spcBef>
                <a:buClrTx/>
                <a:buSzTx/>
                <a:buFontTx/>
                <a:buNone/>
              </a:pPr>
              <a:t>56</a:t>
            </a:fld>
            <a:endParaRPr lang="en-US" altLang="zh-CN" sz="1400" smtClean="0"/>
          </a:p>
        </p:txBody>
      </p:sp>
      <p:sp>
        <p:nvSpPr>
          <p:cNvPr id="60419" name="Rectangle 2"/>
          <p:cNvSpPr>
            <a:spLocks noGrp="1" noRot="1" noChangeArrowheads="1"/>
          </p:cNvSpPr>
          <p:nvPr>
            <p:ph type="title"/>
          </p:nvPr>
        </p:nvSpPr>
        <p:spPr>
          <a:xfrm>
            <a:off x="323850" y="549275"/>
            <a:ext cx="8540750" cy="658813"/>
          </a:xfrm>
        </p:spPr>
        <p:txBody>
          <a:bodyPr/>
          <a:lstStyle/>
          <a:p>
            <a:pPr algn="l" eaLnBrk="1" hangingPunct="1"/>
            <a:r>
              <a:rPr lang="zh-CN" altLang="en-US" sz="2400" b="1" smtClean="0">
                <a:ea typeface="黑体" pitchFamily="2" charset="-122"/>
              </a:rPr>
              <a:t>（二）取得长期债券投资的会计处理（第</a:t>
            </a:r>
            <a:r>
              <a:rPr lang="en-US" altLang="zh-CN" sz="2400" b="1" smtClean="0">
                <a:ea typeface="黑体" pitchFamily="2" charset="-122"/>
              </a:rPr>
              <a:t>18</a:t>
            </a:r>
            <a:r>
              <a:rPr lang="zh-CN" altLang="en-US" sz="2400" b="1" smtClean="0">
                <a:ea typeface="黑体" pitchFamily="2" charset="-122"/>
              </a:rPr>
              <a:t>条）</a:t>
            </a:r>
          </a:p>
        </p:txBody>
      </p:sp>
      <p:sp>
        <p:nvSpPr>
          <p:cNvPr id="60420" name="Rectangle 3"/>
          <p:cNvSpPr>
            <a:spLocks noGrp="1" noRot="1" noChangeArrowheads="1"/>
          </p:cNvSpPr>
          <p:nvPr>
            <p:ph type="body" idx="1"/>
          </p:nvPr>
        </p:nvSpPr>
        <p:spPr>
          <a:xfrm>
            <a:off x="323850" y="1341438"/>
            <a:ext cx="8540750" cy="5516562"/>
          </a:xfrm>
        </p:spPr>
        <p:txBody>
          <a:bodyPr/>
          <a:lstStyle/>
          <a:p>
            <a:pPr eaLnBrk="1" hangingPunct="1">
              <a:lnSpc>
                <a:spcPct val="125000"/>
              </a:lnSpc>
            </a:pPr>
            <a:r>
              <a:rPr lang="zh-CN" altLang="en-US" sz="2400" b="1" smtClean="0"/>
              <a:t>长期债券投资应</a:t>
            </a:r>
            <a:r>
              <a:rPr lang="zh-CN" altLang="en-US" sz="2400" b="1" smtClean="0">
                <a:solidFill>
                  <a:schemeClr val="hlink"/>
                </a:solidFill>
              </a:rPr>
              <a:t>按照购买价款和相关税费作为成本进行计量。</a:t>
            </a:r>
          </a:p>
          <a:p>
            <a:pPr eaLnBrk="1" hangingPunct="1">
              <a:lnSpc>
                <a:spcPct val="125000"/>
              </a:lnSpc>
              <a:buFont typeface="Wingdings" pitchFamily="2" charset="2"/>
              <a:buNone/>
            </a:pPr>
            <a:r>
              <a:rPr lang="en-US" altLang="zh-CN" sz="2400" b="1" smtClean="0"/>
              <a:t>     ——</a:t>
            </a:r>
            <a:r>
              <a:rPr lang="zh-CN" altLang="en-US" sz="2400" b="1" smtClean="0"/>
              <a:t>原制度：支付的税金及手续费计入“财务费用”</a:t>
            </a:r>
          </a:p>
          <a:p>
            <a:pPr eaLnBrk="1" hangingPunct="1">
              <a:lnSpc>
                <a:spcPct val="125000"/>
              </a:lnSpc>
            </a:pPr>
            <a:r>
              <a:rPr lang="zh-CN" altLang="en-US" sz="2400" b="1" smtClean="0"/>
              <a:t>实际支付价款中包含的已到付息期但尚未领取的债券利息，应当单独确认为应收利息（与税法的差异，税法计入投资成本），不计入长期债券投资的成本。</a:t>
            </a:r>
          </a:p>
          <a:p>
            <a:pPr eaLnBrk="1" hangingPunct="1">
              <a:lnSpc>
                <a:spcPct val="115000"/>
              </a:lnSpc>
            </a:pPr>
            <a:r>
              <a:rPr lang="zh-CN" altLang="en-US" sz="2400" b="1" smtClean="0"/>
              <a:t>  </a:t>
            </a:r>
            <a:r>
              <a:rPr lang="zh-CN" altLang="en-US" sz="2000" b="1" smtClean="0"/>
              <a:t>购入债券作为长期投资：</a:t>
            </a:r>
          </a:p>
          <a:p>
            <a:pPr eaLnBrk="1" hangingPunct="1">
              <a:lnSpc>
                <a:spcPct val="115000"/>
              </a:lnSpc>
              <a:buFont typeface="Wingdings" pitchFamily="2" charset="2"/>
              <a:buNone/>
            </a:pPr>
            <a:r>
              <a:rPr lang="zh-CN" altLang="en-US" sz="2000" b="1" smtClean="0"/>
              <a:t>           借：长期债券投资（面值）</a:t>
            </a:r>
          </a:p>
          <a:p>
            <a:pPr eaLnBrk="1" hangingPunct="1">
              <a:lnSpc>
                <a:spcPct val="115000"/>
              </a:lnSpc>
              <a:buFont typeface="Wingdings" pitchFamily="2" charset="2"/>
              <a:buNone/>
            </a:pPr>
            <a:r>
              <a:rPr lang="zh-CN" altLang="en-US" sz="2000" b="1" smtClean="0"/>
              <a:t>                  长期债券投资（溢价）</a:t>
            </a:r>
          </a:p>
          <a:p>
            <a:pPr eaLnBrk="1" hangingPunct="1">
              <a:lnSpc>
                <a:spcPct val="115000"/>
              </a:lnSpc>
              <a:buFont typeface="Wingdings" pitchFamily="2" charset="2"/>
              <a:buNone/>
            </a:pPr>
            <a:r>
              <a:rPr lang="zh-CN" altLang="en-US" sz="2000" b="1" smtClean="0"/>
              <a:t>                  应收利息（已到付息期但尚未领取的债券利息）</a:t>
            </a:r>
          </a:p>
          <a:p>
            <a:pPr eaLnBrk="1" hangingPunct="1">
              <a:lnSpc>
                <a:spcPct val="115000"/>
              </a:lnSpc>
              <a:buFont typeface="Wingdings" pitchFamily="2" charset="2"/>
              <a:buNone/>
            </a:pPr>
            <a:r>
              <a:rPr lang="zh-CN" altLang="en-US" sz="2000" b="1" smtClean="0"/>
              <a:t>              贷：银行存款（按照实际支付的购买价款和相关税费）</a:t>
            </a:r>
          </a:p>
          <a:p>
            <a:pPr eaLnBrk="1" hangingPunct="1">
              <a:lnSpc>
                <a:spcPct val="115000"/>
              </a:lnSpc>
              <a:buFont typeface="Wingdings" pitchFamily="2" charset="2"/>
              <a:buNone/>
            </a:pPr>
            <a:r>
              <a:rPr lang="zh-CN" altLang="en-US" sz="2000" b="1" smtClean="0"/>
              <a:t>                     长期债券投资（折价）</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95FA514C-DEE1-4C37-BDC0-F4FDDAAAF5F5}" type="slidenum">
              <a:rPr lang="en-US" altLang="zh-CN" sz="1400" smtClean="0"/>
              <a:pPr eaLnBrk="1" hangingPunct="1">
                <a:spcBef>
                  <a:spcPct val="0"/>
                </a:spcBef>
                <a:buClrTx/>
                <a:buSzTx/>
                <a:buFontTx/>
                <a:buNone/>
              </a:pPr>
              <a:t>57</a:t>
            </a:fld>
            <a:endParaRPr lang="en-US" altLang="zh-CN" sz="1400" smtClean="0"/>
          </a:p>
        </p:txBody>
      </p:sp>
      <p:sp>
        <p:nvSpPr>
          <p:cNvPr id="61443" name="Rectangle 2"/>
          <p:cNvSpPr>
            <a:spLocks noGrp="1" noRot="1" noChangeArrowheads="1"/>
          </p:cNvSpPr>
          <p:nvPr>
            <p:ph type="title"/>
          </p:nvPr>
        </p:nvSpPr>
        <p:spPr>
          <a:xfrm>
            <a:off x="323850" y="981075"/>
            <a:ext cx="8540750" cy="576263"/>
          </a:xfrm>
        </p:spPr>
        <p:txBody>
          <a:bodyPr/>
          <a:lstStyle/>
          <a:p>
            <a:pPr algn="l" eaLnBrk="1" hangingPunct="1"/>
            <a:r>
              <a:rPr lang="zh-CN" altLang="en-US" sz="2400" b="1" smtClean="0">
                <a:ea typeface="黑体" pitchFamily="2" charset="-122"/>
              </a:rPr>
              <a:t>（三）长期债券投资持有期间的会计处理（第</a:t>
            </a:r>
            <a:r>
              <a:rPr lang="en-US" altLang="zh-CN" sz="2400" b="1" smtClean="0">
                <a:ea typeface="黑体" pitchFamily="2" charset="-122"/>
              </a:rPr>
              <a:t>19</a:t>
            </a:r>
            <a:r>
              <a:rPr lang="zh-CN" altLang="en-US" sz="2400" b="1" smtClean="0">
                <a:ea typeface="黑体" pitchFamily="2" charset="-122"/>
              </a:rPr>
              <a:t>条）</a:t>
            </a:r>
            <a:endParaRPr lang="zh-CN" altLang="zh-CN" sz="2400" b="1" smtClean="0">
              <a:ea typeface="黑体" pitchFamily="2" charset="-122"/>
            </a:endParaRPr>
          </a:p>
        </p:txBody>
      </p:sp>
      <p:sp>
        <p:nvSpPr>
          <p:cNvPr id="61444" name="Rectangle 3"/>
          <p:cNvSpPr>
            <a:spLocks noGrp="1" noRot="1" noChangeArrowheads="1"/>
          </p:cNvSpPr>
          <p:nvPr>
            <p:ph type="body" idx="1"/>
          </p:nvPr>
        </p:nvSpPr>
        <p:spPr>
          <a:xfrm>
            <a:off x="395288" y="1557338"/>
            <a:ext cx="8540750" cy="4681537"/>
          </a:xfrm>
        </p:spPr>
        <p:txBody>
          <a:bodyPr/>
          <a:lstStyle/>
          <a:p>
            <a:pPr eaLnBrk="1" hangingPunct="1">
              <a:lnSpc>
                <a:spcPct val="105000"/>
              </a:lnSpc>
            </a:pPr>
            <a:r>
              <a:rPr lang="zh-CN" altLang="en-US" sz="2000" b="1" smtClean="0"/>
              <a:t>长期债券投资在</a:t>
            </a:r>
            <a:r>
              <a:rPr lang="zh-CN" altLang="en-US" sz="2000" b="1" smtClean="0">
                <a:solidFill>
                  <a:schemeClr val="hlink"/>
                </a:solidFill>
              </a:rPr>
              <a:t>持有期间发生的应收利息</a:t>
            </a:r>
            <a:r>
              <a:rPr lang="zh-CN" altLang="en-US" sz="2000" b="1" smtClean="0"/>
              <a:t>应当确认为投资收益。</a:t>
            </a:r>
          </a:p>
          <a:p>
            <a:pPr eaLnBrk="1" hangingPunct="1">
              <a:lnSpc>
                <a:spcPct val="105000"/>
              </a:lnSpc>
            </a:pPr>
            <a:r>
              <a:rPr lang="zh-CN" altLang="en-US" sz="2000" b="1" smtClean="0"/>
              <a:t>（一）分期付息、一次还本的长期债券投资，</a:t>
            </a:r>
            <a:r>
              <a:rPr lang="zh-CN" altLang="en-US" sz="2000" b="1" smtClean="0">
                <a:solidFill>
                  <a:schemeClr val="hlink"/>
                </a:solidFill>
              </a:rPr>
              <a:t>在债务人应付利息日按照票面利率</a:t>
            </a:r>
            <a:r>
              <a:rPr lang="zh-CN" altLang="en-US" sz="2000" b="1" smtClean="0"/>
              <a:t>计算的应收未收利息收入应当</a:t>
            </a:r>
            <a:r>
              <a:rPr lang="zh-CN" altLang="en-US" sz="2000" b="1" smtClean="0">
                <a:solidFill>
                  <a:schemeClr val="hlink"/>
                </a:solidFill>
              </a:rPr>
              <a:t>确认为应收利息，</a:t>
            </a:r>
            <a:r>
              <a:rPr lang="zh-CN" altLang="en-US" sz="2000" b="1" smtClean="0"/>
              <a:t>不增加长期债券投资的账面余额。</a:t>
            </a:r>
          </a:p>
          <a:p>
            <a:pPr eaLnBrk="1" hangingPunct="1">
              <a:lnSpc>
                <a:spcPct val="80000"/>
              </a:lnSpc>
              <a:buFont typeface="Wingdings" pitchFamily="2" charset="2"/>
              <a:buNone/>
            </a:pPr>
            <a:r>
              <a:rPr lang="zh-CN" altLang="en-US" sz="2000" b="1" smtClean="0"/>
              <a:t>                       借：应收利息</a:t>
            </a:r>
          </a:p>
          <a:p>
            <a:pPr eaLnBrk="1" hangingPunct="1">
              <a:lnSpc>
                <a:spcPct val="80000"/>
              </a:lnSpc>
              <a:buFont typeface="Wingdings" pitchFamily="2" charset="2"/>
              <a:buNone/>
            </a:pPr>
            <a:r>
              <a:rPr lang="zh-CN" altLang="en-US" sz="2000" b="1" smtClean="0"/>
              <a:t>                            贷：投资收益</a:t>
            </a:r>
          </a:p>
          <a:p>
            <a:pPr eaLnBrk="1" hangingPunct="1">
              <a:lnSpc>
                <a:spcPct val="80000"/>
              </a:lnSpc>
              <a:buFont typeface="Wingdings" pitchFamily="2" charset="2"/>
              <a:buNone/>
            </a:pPr>
            <a:r>
              <a:rPr lang="zh-CN" altLang="en-US" sz="2000" b="1" smtClean="0"/>
              <a:t>（二）一次还本付息的长期债券投资，在债务人</a:t>
            </a:r>
            <a:r>
              <a:rPr lang="zh-CN" altLang="en-US" sz="2000" b="1" smtClean="0">
                <a:solidFill>
                  <a:schemeClr val="hlink"/>
                </a:solidFill>
              </a:rPr>
              <a:t>应付利息日按照票面利率</a:t>
            </a:r>
            <a:r>
              <a:rPr lang="zh-CN" altLang="en-US" sz="2000" b="1" smtClean="0"/>
              <a:t>计算的应收未收利息收入</a:t>
            </a:r>
            <a:r>
              <a:rPr lang="zh-CN" altLang="en-US" sz="2000" b="1" smtClean="0">
                <a:solidFill>
                  <a:schemeClr val="hlink"/>
                </a:solidFill>
              </a:rPr>
              <a:t>应当增加长期债券投资的账面余额。</a:t>
            </a:r>
          </a:p>
          <a:p>
            <a:pPr eaLnBrk="1" hangingPunct="1">
              <a:lnSpc>
                <a:spcPct val="80000"/>
              </a:lnSpc>
              <a:buFont typeface="Wingdings" pitchFamily="2" charset="2"/>
              <a:buNone/>
            </a:pPr>
            <a:r>
              <a:rPr lang="zh-CN" altLang="en-US" sz="2000" b="1" smtClean="0"/>
              <a:t>                      借：长期债券投资（应计利息）</a:t>
            </a:r>
          </a:p>
          <a:p>
            <a:pPr eaLnBrk="1" hangingPunct="1">
              <a:lnSpc>
                <a:spcPct val="80000"/>
              </a:lnSpc>
              <a:buFont typeface="Wingdings" pitchFamily="2" charset="2"/>
              <a:buNone/>
            </a:pPr>
            <a:r>
              <a:rPr lang="zh-CN" altLang="en-US" sz="2000" b="1" smtClean="0"/>
              <a:t>                           贷：投资收益</a:t>
            </a:r>
            <a:endParaRPr lang="zh-CN" altLang="en-US" sz="2000" b="1" smtClean="0">
              <a:solidFill>
                <a:schemeClr val="hlink"/>
              </a:solidFill>
            </a:endParaRPr>
          </a:p>
          <a:p>
            <a:pPr eaLnBrk="1" hangingPunct="1">
              <a:lnSpc>
                <a:spcPct val="105000"/>
              </a:lnSpc>
            </a:pPr>
            <a:r>
              <a:rPr lang="zh-CN" altLang="en-US" sz="2000" b="1" smtClean="0"/>
              <a:t>（三）债券的折价或者溢价在债券存续期间内于确认相关债券利息收入时采用</a:t>
            </a:r>
            <a:r>
              <a:rPr lang="zh-CN" altLang="en-US" sz="2000" b="1" smtClean="0">
                <a:solidFill>
                  <a:schemeClr val="hlink"/>
                </a:solidFill>
              </a:rPr>
              <a:t>直线法进行摊销。</a:t>
            </a:r>
          </a:p>
          <a:p>
            <a:pPr eaLnBrk="1" hangingPunct="1">
              <a:lnSpc>
                <a:spcPct val="80000"/>
              </a:lnSpc>
              <a:buFont typeface="Wingdings" pitchFamily="2" charset="2"/>
              <a:buNone/>
            </a:pPr>
            <a:r>
              <a:rPr lang="zh-CN" altLang="en-US" sz="2000" b="1" smtClean="0"/>
              <a:t>                     借：投资收益</a:t>
            </a:r>
          </a:p>
          <a:p>
            <a:pPr eaLnBrk="1" hangingPunct="1">
              <a:lnSpc>
                <a:spcPct val="80000"/>
              </a:lnSpc>
              <a:buFont typeface="Wingdings" pitchFamily="2" charset="2"/>
              <a:buNone/>
            </a:pPr>
            <a:r>
              <a:rPr lang="zh-CN" altLang="en-US" sz="2000" b="1" smtClean="0"/>
              <a:t>                         贷：长期债券投资（溢折价）   或者相反的分录</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BEC85B89-96E4-4BD0-802F-89D59717E9CA}" type="slidenum">
              <a:rPr lang="en-US" altLang="zh-CN" sz="1400" smtClean="0"/>
              <a:pPr eaLnBrk="1" hangingPunct="1">
                <a:spcBef>
                  <a:spcPct val="0"/>
                </a:spcBef>
                <a:buClrTx/>
                <a:buSzTx/>
                <a:buFontTx/>
                <a:buNone/>
              </a:pPr>
              <a:t>58</a:t>
            </a:fld>
            <a:endParaRPr lang="en-US" altLang="zh-CN" sz="1400" smtClean="0"/>
          </a:p>
        </p:txBody>
      </p:sp>
      <p:sp>
        <p:nvSpPr>
          <p:cNvPr id="62467" name="Rectangle 2"/>
          <p:cNvSpPr>
            <a:spLocks noGrp="1" noRot="1" noChangeArrowheads="1"/>
          </p:cNvSpPr>
          <p:nvPr>
            <p:ph type="title"/>
          </p:nvPr>
        </p:nvSpPr>
        <p:spPr>
          <a:xfrm>
            <a:off x="301625" y="609600"/>
            <a:ext cx="8540750" cy="803275"/>
          </a:xfrm>
        </p:spPr>
        <p:txBody>
          <a:bodyPr/>
          <a:lstStyle/>
          <a:p>
            <a:pPr algn="l" eaLnBrk="1" hangingPunct="1"/>
            <a:r>
              <a:rPr lang="zh-CN" altLang="en-US" sz="2400" b="1" smtClean="0">
                <a:ea typeface="黑体" pitchFamily="2" charset="-122"/>
              </a:rPr>
              <a:t>（四）长期债券投资到期或处置会计处理（第</a:t>
            </a:r>
            <a:r>
              <a:rPr lang="en-US" altLang="zh-CN" sz="2400" b="1" smtClean="0">
                <a:ea typeface="黑体" pitchFamily="2" charset="-122"/>
              </a:rPr>
              <a:t>20</a:t>
            </a:r>
            <a:r>
              <a:rPr lang="zh-CN" altLang="en-US" sz="2400" b="1" smtClean="0">
                <a:ea typeface="黑体" pitchFamily="2" charset="-122"/>
              </a:rPr>
              <a:t>条）</a:t>
            </a:r>
            <a:endParaRPr lang="zh-CN" altLang="zh-CN" sz="2400" b="1" smtClean="0">
              <a:ea typeface="黑体" pitchFamily="2" charset="-122"/>
            </a:endParaRPr>
          </a:p>
        </p:txBody>
      </p:sp>
      <p:sp>
        <p:nvSpPr>
          <p:cNvPr id="62468" name="Rectangle 3"/>
          <p:cNvSpPr>
            <a:spLocks noGrp="1" noRot="1" noChangeArrowheads="1"/>
          </p:cNvSpPr>
          <p:nvPr>
            <p:ph type="body" idx="1"/>
          </p:nvPr>
        </p:nvSpPr>
        <p:spPr>
          <a:xfrm>
            <a:off x="323850" y="1484313"/>
            <a:ext cx="8540750" cy="4897437"/>
          </a:xfrm>
        </p:spPr>
        <p:txBody>
          <a:bodyPr/>
          <a:lstStyle/>
          <a:p>
            <a:pPr eaLnBrk="1" hangingPunct="1">
              <a:lnSpc>
                <a:spcPct val="120000"/>
              </a:lnSpc>
            </a:pPr>
            <a:r>
              <a:rPr lang="zh-CN" altLang="en-US" sz="2400" b="1" smtClean="0"/>
              <a:t>长期债券投资到期，小企业收回长期债券投资，应当冲减其账面余额。</a:t>
            </a:r>
          </a:p>
          <a:p>
            <a:pPr eaLnBrk="1" hangingPunct="1">
              <a:lnSpc>
                <a:spcPct val="90000"/>
              </a:lnSpc>
              <a:buFont typeface="Wingdings" pitchFamily="2" charset="2"/>
              <a:buNone/>
            </a:pPr>
            <a:r>
              <a:rPr lang="zh-CN" altLang="en-US" sz="2400" b="1" smtClean="0"/>
              <a:t>             借：银行存款</a:t>
            </a:r>
          </a:p>
          <a:p>
            <a:pPr eaLnBrk="1" hangingPunct="1">
              <a:lnSpc>
                <a:spcPct val="90000"/>
              </a:lnSpc>
              <a:buFont typeface="Wingdings" pitchFamily="2" charset="2"/>
              <a:buNone/>
            </a:pPr>
            <a:r>
              <a:rPr lang="zh-CN" altLang="en-US" sz="2400" b="1" smtClean="0"/>
              <a:t>                 贷：长期债券投资（成本、溢折价、应计利息）</a:t>
            </a:r>
          </a:p>
          <a:p>
            <a:pPr eaLnBrk="1" hangingPunct="1">
              <a:lnSpc>
                <a:spcPct val="90000"/>
              </a:lnSpc>
              <a:buFont typeface="Wingdings" pitchFamily="2" charset="2"/>
              <a:buNone/>
            </a:pPr>
            <a:r>
              <a:rPr lang="zh-CN" altLang="en-US" sz="2400" b="1" smtClean="0"/>
              <a:t>                         应收利息（应收未收的利息收入）</a:t>
            </a:r>
          </a:p>
          <a:p>
            <a:pPr eaLnBrk="1" hangingPunct="1">
              <a:lnSpc>
                <a:spcPct val="120000"/>
              </a:lnSpc>
            </a:pPr>
            <a:r>
              <a:rPr lang="zh-CN" altLang="en-US" sz="2400" b="1" smtClean="0"/>
              <a:t>处置长期债券投资，处置价款扣除其账面余额、相关税费后的净额，应当计入</a:t>
            </a:r>
            <a:r>
              <a:rPr lang="zh-CN" altLang="en-US" sz="2400" b="1" smtClean="0">
                <a:solidFill>
                  <a:schemeClr val="hlink"/>
                </a:solidFill>
              </a:rPr>
              <a:t>投资收益</a:t>
            </a:r>
            <a:r>
              <a:rPr lang="zh-CN" altLang="en-US" sz="2400" b="1" smtClean="0"/>
              <a:t>。</a:t>
            </a:r>
          </a:p>
          <a:p>
            <a:pPr eaLnBrk="1" hangingPunct="1">
              <a:lnSpc>
                <a:spcPct val="90000"/>
              </a:lnSpc>
              <a:buFont typeface="Wingdings" pitchFamily="2" charset="2"/>
              <a:buNone/>
            </a:pPr>
            <a:r>
              <a:rPr lang="zh-CN" altLang="en-US" sz="2400" b="1" smtClean="0"/>
              <a:t>             </a:t>
            </a:r>
            <a:r>
              <a:rPr lang="zh-CN" altLang="en-US" sz="2000" b="1" smtClean="0"/>
              <a:t>借：银行存款</a:t>
            </a:r>
          </a:p>
          <a:p>
            <a:pPr eaLnBrk="1" hangingPunct="1">
              <a:lnSpc>
                <a:spcPct val="90000"/>
              </a:lnSpc>
              <a:buFont typeface="Wingdings" pitchFamily="2" charset="2"/>
              <a:buNone/>
            </a:pPr>
            <a:r>
              <a:rPr lang="zh-CN" altLang="en-US" sz="2000" b="1" smtClean="0"/>
              <a:t>                 贷：长期债券投资（成本、溢折价、应计利息）</a:t>
            </a:r>
          </a:p>
          <a:p>
            <a:pPr eaLnBrk="1" hangingPunct="1">
              <a:lnSpc>
                <a:spcPct val="90000"/>
              </a:lnSpc>
              <a:buFont typeface="Wingdings" pitchFamily="2" charset="2"/>
              <a:buNone/>
            </a:pPr>
            <a:r>
              <a:rPr lang="zh-CN" altLang="en-US" sz="2000" b="1" smtClean="0"/>
              <a:t>                         应收利息（应收未收的利息收入）</a:t>
            </a:r>
          </a:p>
          <a:p>
            <a:pPr eaLnBrk="1" hangingPunct="1">
              <a:lnSpc>
                <a:spcPct val="90000"/>
              </a:lnSpc>
              <a:buFont typeface="Wingdings" pitchFamily="2" charset="2"/>
              <a:buNone/>
            </a:pPr>
            <a:r>
              <a:rPr lang="zh-CN" altLang="en-US" sz="2000" b="1" smtClean="0"/>
              <a:t>                         投资收益（差额）</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CE4EB568-771A-440F-A1BD-3E3620DD3ED0}" type="slidenum">
              <a:rPr lang="en-US" altLang="zh-CN" sz="1400" smtClean="0"/>
              <a:pPr eaLnBrk="1" hangingPunct="1">
                <a:spcBef>
                  <a:spcPct val="0"/>
                </a:spcBef>
                <a:buClrTx/>
                <a:buSzTx/>
                <a:buFontTx/>
                <a:buNone/>
              </a:pPr>
              <a:t>59</a:t>
            </a:fld>
            <a:endParaRPr lang="en-US" altLang="zh-CN" sz="1400" smtClean="0"/>
          </a:p>
        </p:txBody>
      </p:sp>
      <p:sp>
        <p:nvSpPr>
          <p:cNvPr id="63491" name="Rectangle 2"/>
          <p:cNvSpPr>
            <a:spLocks noGrp="1" noRot="1" noChangeArrowheads="1"/>
          </p:cNvSpPr>
          <p:nvPr>
            <p:ph type="title"/>
          </p:nvPr>
        </p:nvSpPr>
        <p:spPr>
          <a:xfrm>
            <a:off x="301625" y="692150"/>
            <a:ext cx="8540750" cy="649288"/>
          </a:xfrm>
        </p:spPr>
        <p:txBody>
          <a:bodyPr/>
          <a:lstStyle/>
          <a:p>
            <a:pPr algn="l" eaLnBrk="1" hangingPunct="1"/>
            <a:r>
              <a:rPr lang="zh-CN" altLang="en-US" sz="2400" b="1" smtClean="0">
                <a:ea typeface="黑体" pitchFamily="2" charset="-122"/>
              </a:rPr>
              <a:t>（五）长期债券投资损失会计处理（第</a:t>
            </a:r>
            <a:r>
              <a:rPr lang="en-US" altLang="zh-CN" sz="2400" b="1" smtClean="0">
                <a:ea typeface="黑体" pitchFamily="2" charset="-122"/>
              </a:rPr>
              <a:t>21</a:t>
            </a:r>
            <a:r>
              <a:rPr lang="zh-CN" altLang="en-US" sz="2400" b="1" smtClean="0">
                <a:ea typeface="黑体" pitchFamily="2" charset="-122"/>
              </a:rPr>
              <a:t>条）</a:t>
            </a:r>
            <a:endParaRPr lang="zh-CN" altLang="zh-CN" sz="2400" b="1" smtClean="0">
              <a:ea typeface="黑体" pitchFamily="2" charset="-122"/>
            </a:endParaRPr>
          </a:p>
        </p:txBody>
      </p:sp>
      <p:sp>
        <p:nvSpPr>
          <p:cNvPr id="63492" name="Rectangle 3"/>
          <p:cNvSpPr>
            <a:spLocks noGrp="1" noRot="1" noChangeArrowheads="1"/>
          </p:cNvSpPr>
          <p:nvPr>
            <p:ph type="body" idx="1"/>
          </p:nvPr>
        </p:nvSpPr>
        <p:spPr>
          <a:xfrm>
            <a:off x="301625" y="1341438"/>
            <a:ext cx="8540750" cy="4967287"/>
          </a:xfrm>
        </p:spPr>
        <p:txBody>
          <a:bodyPr/>
          <a:lstStyle/>
          <a:p>
            <a:pPr eaLnBrk="1" hangingPunct="1">
              <a:lnSpc>
                <a:spcPct val="120000"/>
              </a:lnSpc>
            </a:pPr>
            <a:r>
              <a:rPr lang="zh-CN" altLang="en-US" sz="2400" b="1" smtClean="0"/>
              <a:t>小企业长期债券投资</a:t>
            </a:r>
            <a:r>
              <a:rPr lang="zh-CN" altLang="en-US" sz="2400" b="1" smtClean="0">
                <a:solidFill>
                  <a:schemeClr val="hlink"/>
                </a:solidFill>
              </a:rPr>
              <a:t>符合本准则第十条所列条件之一的</a:t>
            </a:r>
            <a:r>
              <a:rPr lang="zh-CN" altLang="en-US" sz="2400" b="1" smtClean="0"/>
              <a:t>（同坏账损失认定条件），减除可收回的金额后确认的无法收回的长期债券投资，作为长期债券投资损失。</a:t>
            </a:r>
          </a:p>
          <a:p>
            <a:pPr eaLnBrk="1" hangingPunct="1">
              <a:lnSpc>
                <a:spcPct val="120000"/>
              </a:lnSpc>
            </a:pPr>
            <a:r>
              <a:rPr lang="zh-CN" altLang="en-US" sz="2400" b="1" smtClean="0"/>
              <a:t>长期债券投资损失</a:t>
            </a:r>
            <a:r>
              <a:rPr lang="zh-CN" altLang="en-US" sz="2400" b="1" smtClean="0">
                <a:solidFill>
                  <a:schemeClr val="hlink"/>
                </a:solidFill>
              </a:rPr>
              <a:t>应当于实际发生时</a:t>
            </a:r>
            <a:r>
              <a:rPr lang="zh-CN" altLang="en-US" sz="2400" b="1" smtClean="0"/>
              <a:t>计入</a:t>
            </a:r>
            <a:r>
              <a:rPr lang="zh-CN" altLang="en-US" sz="2400" b="1" smtClean="0">
                <a:solidFill>
                  <a:schemeClr val="hlink"/>
                </a:solidFill>
              </a:rPr>
              <a:t>营业外支出</a:t>
            </a:r>
            <a:r>
              <a:rPr lang="zh-CN" altLang="en-US" sz="2400" b="1" smtClean="0"/>
              <a:t>，同时冲减长期债券投资账面余额。</a:t>
            </a:r>
          </a:p>
          <a:p>
            <a:pPr eaLnBrk="1" hangingPunct="1">
              <a:lnSpc>
                <a:spcPct val="90000"/>
              </a:lnSpc>
              <a:buFont typeface="Wingdings" pitchFamily="2" charset="2"/>
              <a:buNone/>
            </a:pPr>
            <a:r>
              <a:rPr lang="zh-CN" altLang="en-US" sz="2400" b="1" smtClean="0"/>
              <a:t>            借：银行存款（按照可收回的金额）</a:t>
            </a:r>
          </a:p>
          <a:p>
            <a:pPr eaLnBrk="1" hangingPunct="1">
              <a:lnSpc>
                <a:spcPct val="90000"/>
              </a:lnSpc>
              <a:buFont typeface="Wingdings" pitchFamily="2" charset="2"/>
              <a:buNone/>
            </a:pPr>
            <a:r>
              <a:rPr lang="zh-CN" altLang="en-US" sz="2400" b="1" smtClean="0"/>
              <a:t>                   营业外支出（差额）</a:t>
            </a:r>
          </a:p>
          <a:p>
            <a:pPr eaLnBrk="1" hangingPunct="1">
              <a:lnSpc>
                <a:spcPct val="90000"/>
              </a:lnSpc>
              <a:buFont typeface="Wingdings" pitchFamily="2" charset="2"/>
              <a:buNone/>
            </a:pPr>
            <a:r>
              <a:rPr lang="zh-CN" altLang="en-US" sz="2400" b="1" smtClean="0"/>
              <a:t>               贷：长期债券投资（成本、溢折价）</a:t>
            </a:r>
          </a:p>
          <a:p>
            <a:pPr eaLnBrk="1" hangingPunct="1">
              <a:lnSpc>
                <a:spcPct val="105000"/>
              </a:lnSpc>
              <a:buFont typeface="Wingdings" pitchFamily="2" charset="2"/>
              <a:buNone/>
            </a:pPr>
            <a:r>
              <a:rPr lang="zh-CN" altLang="en-US" sz="2400" b="1" smtClean="0"/>
              <a:t>注意处理好与税收征管的关系，按照要求做好相关申报工作：</a:t>
            </a:r>
          </a:p>
          <a:p>
            <a:pPr eaLnBrk="1" hangingPunct="1">
              <a:lnSpc>
                <a:spcPct val="105000"/>
              </a:lnSpc>
              <a:buFont typeface="Wingdings" pitchFamily="2" charset="2"/>
              <a:buNone/>
            </a:pPr>
            <a:r>
              <a:rPr lang="en-US" altLang="zh-CN" sz="2400" b="1" smtClean="0"/>
              <a:t>《</a:t>
            </a:r>
            <a:r>
              <a:rPr lang="zh-CN" altLang="en-US" sz="2400" b="1" smtClean="0"/>
              <a:t>企业资产损失所得税税前扣除管理办法</a:t>
            </a:r>
            <a:r>
              <a:rPr lang="en-US" altLang="zh-CN" sz="2400" b="1" smtClean="0"/>
              <a:t>》</a:t>
            </a:r>
            <a:r>
              <a:rPr lang="zh-CN" altLang="en-US" sz="2400" b="1" smtClean="0"/>
              <a:t>（国家税务总局公告</a:t>
            </a:r>
            <a:r>
              <a:rPr lang="en-US" altLang="zh-CN" sz="2400" b="1" smtClean="0"/>
              <a:t>2011</a:t>
            </a:r>
            <a:r>
              <a:rPr lang="zh-CN" altLang="en-US" sz="2400" b="1" smtClean="0"/>
              <a:t>年第</a:t>
            </a:r>
            <a:r>
              <a:rPr lang="en-US" altLang="zh-CN" sz="2400" b="1" smtClean="0"/>
              <a:t>25</a:t>
            </a:r>
            <a:r>
              <a:rPr lang="zh-CN" altLang="en-US" sz="2400" b="1" smtClean="0"/>
              <a:t>号） 第</a:t>
            </a:r>
            <a:r>
              <a:rPr lang="en-US" altLang="zh-CN" sz="2400" b="1" smtClean="0"/>
              <a:t>40</a:t>
            </a:r>
            <a:r>
              <a:rPr lang="zh-CN" altLang="en-US" sz="2400" b="1" smtClean="0"/>
              <a:t>条的规定。</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rrowheads="1"/>
          </p:cNvSpPr>
          <p:nvPr>
            <p:ph type="title"/>
          </p:nvPr>
        </p:nvSpPr>
        <p:spPr/>
        <p:txBody>
          <a:bodyPr/>
          <a:lstStyle/>
          <a:p>
            <a:pPr eaLnBrk="1" hangingPunct="1"/>
            <a:r>
              <a:rPr lang="zh-CN" altLang="en-US" sz="3200" b="1" smtClean="0"/>
              <a:t>第二节     小企业会计准则的基本概念</a:t>
            </a:r>
          </a:p>
        </p:txBody>
      </p:sp>
      <p:sp>
        <p:nvSpPr>
          <p:cNvPr id="9219" name="Rectangle 3"/>
          <p:cNvSpPr>
            <a:spLocks noGrp="1" noRot="1" noChangeArrowheads="1"/>
          </p:cNvSpPr>
          <p:nvPr>
            <p:ph type="body" idx="1"/>
          </p:nvPr>
        </p:nvSpPr>
        <p:spPr/>
        <p:txBody>
          <a:bodyPr/>
          <a:lstStyle/>
          <a:p>
            <a:pPr eaLnBrk="1" hangingPunct="1"/>
            <a:r>
              <a:rPr lang="zh-CN" altLang="en-US" b="1" smtClean="0"/>
              <a:t>一、会计基本假设（同</a:t>
            </a:r>
            <a:r>
              <a:rPr lang="en-US" altLang="zh-CN" b="1" smtClean="0"/>
              <a:t>《</a:t>
            </a:r>
            <a:r>
              <a:rPr lang="zh-CN" altLang="en-US" b="1" smtClean="0"/>
              <a:t>企业会计准则</a:t>
            </a:r>
            <a:r>
              <a:rPr lang="en-US" altLang="zh-CN" b="1" smtClean="0"/>
              <a:t>》</a:t>
            </a:r>
            <a:r>
              <a:rPr lang="zh-CN" altLang="en-US" b="1" smtClean="0"/>
              <a:t>）</a:t>
            </a:r>
          </a:p>
          <a:p>
            <a:pPr eaLnBrk="1" hangingPunct="1"/>
            <a:r>
              <a:rPr lang="zh-CN" altLang="en-US" b="1" smtClean="0"/>
              <a:t>二、会计基础：权责发生制</a:t>
            </a:r>
          </a:p>
          <a:p>
            <a:pPr eaLnBrk="1" hangingPunct="1"/>
            <a:r>
              <a:rPr lang="zh-CN" altLang="en-US" b="1" smtClean="0"/>
              <a:t>三、会计信息质量特征：</a:t>
            </a:r>
          </a:p>
          <a:p>
            <a:pPr eaLnBrk="1" hangingPunct="1"/>
            <a:r>
              <a:rPr lang="zh-CN" altLang="en-US" b="1" smtClean="0"/>
              <a:t>   可靠性、相关性、可理解性、可比性、</a:t>
            </a:r>
          </a:p>
          <a:p>
            <a:pPr eaLnBrk="1" hangingPunct="1"/>
            <a:r>
              <a:rPr lang="zh-CN" altLang="en-US" b="1" smtClean="0"/>
              <a:t>   实质重于形式、重要性、谨慎性、及时性</a:t>
            </a:r>
          </a:p>
          <a:p>
            <a:pPr eaLnBrk="1" hangingPunct="1"/>
            <a:endParaRPr lang="zh-CN" altLang="en-US" smtClean="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rrowheads="1"/>
          </p:cNvSpPr>
          <p:nvPr>
            <p:ph type="title"/>
          </p:nvPr>
        </p:nvSpPr>
        <p:spPr>
          <a:xfrm>
            <a:off x="301625" y="549275"/>
            <a:ext cx="8540750" cy="431800"/>
          </a:xfrm>
        </p:spPr>
        <p:txBody>
          <a:bodyPr/>
          <a:lstStyle/>
          <a:p>
            <a:pPr algn="l"/>
            <a:r>
              <a:rPr lang="zh-CN" altLang="en-US" sz="2400" b="1" smtClean="0">
                <a:ea typeface="黑体" pitchFamily="2" charset="-122"/>
              </a:rPr>
              <a:t>例</a:t>
            </a:r>
            <a:r>
              <a:rPr lang="en-US" altLang="zh-CN" sz="2400" b="1" smtClean="0">
                <a:ea typeface="黑体" pitchFamily="2" charset="-122"/>
              </a:rPr>
              <a:t>5</a:t>
            </a:r>
            <a:r>
              <a:rPr lang="zh-CN" altLang="en-US" sz="2400" b="1" smtClean="0">
                <a:ea typeface="黑体" pitchFamily="2" charset="-122"/>
              </a:rPr>
              <a:t>：</a:t>
            </a:r>
          </a:p>
        </p:txBody>
      </p:sp>
      <p:sp>
        <p:nvSpPr>
          <p:cNvPr id="64515" name="Rectangle 3"/>
          <p:cNvSpPr>
            <a:spLocks noGrp="1" noRot="1" noChangeArrowheads="1"/>
          </p:cNvSpPr>
          <p:nvPr>
            <p:ph type="body" idx="1"/>
          </p:nvPr>
        </p:nvSpPr>
        <p:spPr>
          <a:xfrm>
            <a:off x="323850" y="981075"/>
            <a:ext cx="8540750" cy="5543550"/>
          </a:xfrm>
        </p:spPr>
        <p:txBody>
          <a:bodyPr/>
          <a:lstStyle/>
          <a:p>
            <a:r>
              <a:rPr lang="en-US" altLang="zh-CN" sz="1800" b="1" smtClean="0"/>
              <a:t>20×3</a:t>
            </a:r>
            <a:r>
              <a:rPr lang="zh-CN" altLang="en-US" sz="1800" b="1" smtClean="0"/>
              <a:t>年</a:t>
            </a:r>
            <a:r>
              <a:rPr lang="en-US" altLang="zh-CN" sz="1800" b="1" smtClean="0"/>
              <a:t>1</a:t>
            </a:r>
            <a:r>
              <a:rPr lang="zh-CN" altLang="en-US" sz="1800" b="1" smtClean="0"/>
              <a:t>月</a:t>
            </a:r>
            <a:r>
              <a:rPr lang="en-US" altLang="zh-CN" sz="1800" b="1" smtClean="0"/>
              <a:t>3</a:t>
            </a:r>
            <a:r>
              <a:rPr lang="zh-CN" altLang="en-US" sz="1800" b="1" smtClean="0"/>
              <a:t>日，甲公司购入某公司当年</a:t>
            </a:r>
            <a:r>
              <a:rPr lang="en-US" altLang="zh-CN" sz="1800" b="1" smtClean="0"/>
              <a:t>1</a:t>
            </a:r>
            <a:r>
              <a:rPr lang="zh-CN" altLang="en-US" sz="1800" b="1" smtClean="0"/>
              <a:t>月</a:t>
            </a:r>
            <a:r>
              <a:rPr lang="en-US" altLang="zh-CN" sz="1800" b="1" smtClean="0"/>
              <a:t>1</a:t>
            </a:r>
            <a:r>
              <a:rPr lang="zh-CN" altLang="en-US" sz="1800" b="1" smtClean="0"/>
              <a:t>日发行的</a:t>
            </a:r>
            <a:r>
              <a:rPr lang="en-US" altLang="zh-CN" sz="1800" b="1" smtClean="0"/>
              <a:t>2</a:t>
            </a:r>
            <a:r>
              <a:rPr lang="zh-CN" altLang="en-US" sz="1800" b="1" smtClean="0"/>
              <a:t>年期公司债券，票面利率</a:t>
            </a:r>
            <a:r>
              <a:rPr lang="en-US" altLang="zh-CN" sz="1800" b="1" smtClean="0"/>
              <a:t>10%</a:t>
            </a:r>
            <a:r>
              <a:rPr lang="zh-CN" altLang="en-US" sz="1800" b="1" smtClean="0"/>
              <a:t>，债券面值</a:t>
            </a:r>
            <a:r>
              <a:rPr lang="en-US" altLang="zh-CN" sz="1800" b="1" smtClean="0"/>
              <a:t>1000</a:t>
            </a:r>
            <a:r>
              <a:rPr lang="zh-CN" altLang="en-US" sz="1800" b="1" smtClean="0"/>
              <a:t>元，甲公司按</a:t>
            </a:r>
            <a:r>
              <a:rPr lang="en-US" altLang="zh-CN" sz="1800" b="1" smtClean="0"/>
              <a:t>1050</a:t>
            </a:r>
            <a:r>
              <a:rPr lang="zh-CN" altLang="en-US" sz="1800" b="1" smtClean="0"/>
              <a:t>元价格购入</a:t>
            </a:r>
            <a:r>
              <a:rPr lang="en-US" altLang="zh-CN" sz="1800" b="1" smtClean="0"/>
              <a:t>800</a:t>
            </a:r>
            <a:r>
              <a:rPr lang="zh-CN" altLang="en-US" sz="1800" b="1" smtClean="0"/>
              <a:t>张计</a:t>
            </a:r>
            <a:r>
              <a:rPr lang="en-US" altLang="zh-CN" sz="1800" b="1" smtClean="0"/>
              <a:t>840000</a:t>
            </a:r>
            <a:r>
              <a:rPr lang="zh-CN" altLang="en-US" sz="1800" b="1" smtClean="0"/>
              <a:t>元，支付相关手续费</a:t>
            </a:r>
            <a:r>
              <a:rPr lang="en-US" altLang="zh-CN" sz="1800" b="1" smtClean="0"/>
              <a:t>10000</a:t>
            </a:r>
            <a:r>
              <a:rPr lang="zh-CN" altLang="en-US" sz="1800" b="1" smtClean="0"/>
              <a:t>元。债券每年付息一次，最后一年还本并支付利息。甲公司分录：</a:t>
            </a:r>
          </a:p>
          <a:p>
            <a:pPr>
              <a:buFont typeface="Wingdings" pitchFamily="2" charset="2"/>
              <a:buNone/>
            </a:pPr>
            <a:r>
              <a:rPr lang="zh-CN" altLang="en-US" sz="1800" b="1" smtClean="0"/>
              <a:t>（</a:t>
            </a:r>
            <a:r>
              <a:rPr lang="en-US" altLang="zh-CN" sz="1800" b="1" smtClean="0"/>
              <a:t>1</a:t>
            </a:r>
            <a:r>
              <a:rPr lang="zh-CN" altLang="en-US" sz="1800" b="1" smtClean="0"/>
              <a:t>） </a:t>
            </a:r>
            <a:r>
              <a:rPr lang="en-US" altLang="zh-CN" sz="1800" b="1" smtClean="0"/>
              <a:t>20×3</a:t>
            </a:r>
            <a:r>
              <a:rPr lang="zh-CN" altLang="en-US" sz="1800" b="1" smtClean="0"/>
              <a:t>年</a:t>
            </a:r>
            <a:r>
              <a:rPr lang="en-US" altLang="zh-CN" sz="1800" b="1" smtClean="0"/>
              <a:t>1</a:t>
            </a:r>
            <a:r>
              <a:rPr lang="zh-CN" altLang="en-US" sz="1800" b="1" smtClean="0"/>
              <a:t>月</a:t>
            </a:r>
            <a:r>
              <a:rPr lang="en-US" altLang="zh-CN" sz="1800" b="1" smtClean="0"/>
              <a:t>3</a:t>
            </a:r>
            <a:r>
              <a:rPr lang="zh-CN" altLang="en-US" sz="1800" b="1" smtClean="0"/>
              <a:t>日购入时：</a:t>
            </a:r>
          </a:p>
          <a:p>
            <a:pPr>
              <a:buFont typeface="Wingdings" pitchFamily="2" charset="2"/>
              <a:buNone/>
            </a:pPr>
            <a:r>
              <a:rPr lang="zh-CN" altLang="en-US" sz="1800" b="1" smtClean="0"/>
              <a:t>          借：长期债券投资</a:t>
            </a:r>
            <a:r>
              <a:rPr lang="en-US" altLang="zh-CN" sz="1800" b="1" smtClean="0"/>
              <a:t>—</a:t>
            </a:r>
            <a:r>
              <a:rPr lang="zh-CN" altLang="en-US" sz="1800" b="1" smtClean="0"/>
              <a:t>面值      </a:t>
            </a:r>
            <a:r>
              <a:rPr lang="en-US" altLang="zh-CN" sz="1800" b="1" smtClean="0"/>
              <a:t>800 000</a:t>
            </a:r>
          </a:p>
          <a:p>
            <a:pPr>
              <a:buFont typeface="Wingdings" pitchFamily="2" charset="2"/>
              <a:buNone/>
            </a:pPr>
            <a:r>
              <a:rPr lang="en-US" altLang="zh-CN" sz="1800" b="1" smtClean="0"/>
              <a:t>                                       —</a:t>
            </a:r>
            <a:r>
              <a:rPr lang="zh-CN" altLang="en-US" sz="1800" b="1" smtClean="0"/>
              <a:t>溢折价     </a:t>
            </a:r>
            <a:r>
              <a:rPr lang="en-US" altLang="zh-CN" sz="1800" b="1" smtClean="0"/>
              <a:t>50 000</a:t>
            </a:r>
          </a:p>
          <a:p>
            <a:pPr>
              <a:buFont typeface="Wingdings" pitchFamily="2" charset="2"/>
              <a:buNone/>
            </a:pPr>
            <a:r>
              <a:rPr lang="en-US" altLang="zh-CN" sz="1800" b="1" smtClean="0"/>
              <a:t>              </a:t>
            </a:r>
            <a:r>
              <a:rPr lang="zh-CN" altLang="en-US" sz="1800" b="1" smtClean="0"/>
              <a:t>贷：银行存款                          </a:t>
            </a:r>
            <a:r>
              <a:rPr lang="en-US" altLang="zh-CN" sz="1800" b="1" smtClean="0"/>
              <a:t>850 000</a:t>
            </a:r>
          </a:p>
          <a:p>
            <a:pPr>
              <a:buFont typeface="Wingdings" pitchFamily="2" charset="2"/>
              <a:buNone/>
            </a:pPr>
            <a:r>
              <a:rPr lang="zh-CN" altLang="en-US" sz="1800" b="1" smtClean="0"/>
              <a:t>（</a:t>
            </a:r>
            <a:r>
              <a:rPr lang="en-US" altLang="zh-CN" sz="1800" b="1" smtClean="0"/>
              <a:t>2</a:t>
            </a:r>
            <a:r>
              <a:rPr lang="zh-CN" altLang="en-US" sz="1800" b="1" smtClean="0"/>
              <a:t>） </a:t>
            </a:r>
            <a:r>
              <a:rPr lang="en-US" altLang="zh-CN" sz="1800" b="1" smtClean="0"/>
              <a:t>20×3</a:t>
            </a:r>
            <a:r>
              <a:rPr lang="zh-CN" altLang="en-US" sz="1800" b="1" smtClean="0"/>
              <a:t>年</a:t>
            </a:r>
            <a:r>
              <a:rPr lang="en-US" altLang="zh-CN" sz="1800" b="1" smtClean="0"/>
              <a:t>12</a:t>
            </a:r>
            <a:r>
              <a:rPr lang="zh-CN" altLang="en-US" sz="1800" b="1" smtClean="0"/>
              <a:t>月</a:t>
            </a:r>
            <a:r>
              <a:rPr lang="en-US" altLang="zh-CN" sz="1800" b="1" smtClean="0"/>
              <a:t>31</a:t>
            </a:r>
            <a:r>
              <a:rPr lang="zh-CN" altLang="en-US" sz="1800" b="1" smtClean="0"/>
              <a:t>日计提利息并摊销溢价：       （</a:t>
            </a:r>
            <a:r>
              <a:rPr lang="en-US" altLang="zh-CN" sz="1800" b="1" smtClean="0"/>
              <a:t>3</a:t>
            </a:r>
            <a:r>
              <a:rPr lang="zh-CN" altLang="en-US" sz="1800" b="1" smtClean="0"/>
              <a:t>） </a:t>
            </a:r>
            <a:r>
              <a:rPr lang="en-US" altLang="zh-CN" sz="1800" b="1" smtClean="0"/>
              <a:t>20×4</a:t>
            </a:r>
            <a:r>
              <a:rPr lang="zh-CN" altLang="en-US" sz="1800" b="1" smtClean="0"/>
              <a:t>年收到利息：</a:t>
            </a:r>
          </a:p>
          <a:p>
            <a:pPr>
              <a:buFont typeface="Wingdings" pitchFamily="2" charset="2"/>
              <a:buNone/>
            </a:pPr>
            <a:r>
              <a:rPr lang="zh-CN" altLang="en-US" sz="1800" b="1" smtClean="0"/>
              <a:t>         借：应收利息                           </a:t>
            </a:r>
            <a:r>
              <a:rPr lang="en-US" altLang="zh-CN" sz="1800" b="1" smtClean="0"/>
              <a:t>80 000                </a:t>
            </a:r>
            <a:r>
              <a:rPr lang="zh-CN" altLang="en-US" sz="1800" b="1" smtClean="0"/>
              <a:t>借：银行存款         </a:t>
            </a:r>
            <a:r>
              <a:rPr lang="en-US" altLang="zh-CN" sz="1800" b="1" smtClean="0"/>
              <a:t>80 000</a:t>
            </a:r>
          </a:p>
          <a:p>
            <a:pPr>
              <a:buFont typeface="Wingdings" pitchFamily="2" charset="2"/>
              <a:buNone/>
            </a:pPr>
            <a:r>
              <a:rPr lang="zh-CN" altLang="en-US" sz="1800" b="1" smtClean="0"/>
              <a:t>              贷：长期债券投资</a:t>
            </a:r>
            <a:r>
              <a:rPr lang="en-US" altLang="zh-CN" sz="1800" b="1" smtClean="0"/>
              <a:t>—</a:t>
            </a:r>
            <a:r>
              <a:rPr lang="zh-CN" altLang="en-US" sz="1800" b="1" smtClean="0"/>
              <a:t>溢折价    </a:t>
            </a:r>
            <a:r>
              <a:rPr lang="en-US" altLang="zh-CN" sz="1800" b="1" smtClean="0"/>
              <a:t>25 000                 </a:t>
            </a:r>
            <a:r>
              <a:rPr lang="zh-CN" altLang="en-US" sz="1800" b="1" smtClean="0"/>
              <a:t>贷：应收利息        </a:t>
            </a:r>
            <a:r>
              <a:rPr lang="en-US" altLang="zh-CN" sz="1800" b="1" smtClean="0"/>
              <a:t>80 000</a:t>
            </a:r>
          </a:p>
          <a:p>
            <a:pPr>
              <a:buFont typeface="Wingdings" pitchFamily="2" charset="2"/>
              <a:buNone/>
            </a:pPr>
            <a:r>
              <a:rPr lang="en-US" altLang="zh-CN" sz="1800" b="1" smtClean="0"/>
              <a:t>                      </a:t>
            </a:r>
            <a:r>
              <a:rPr lang="zh-CN" altLang="en-US" sz="1800" b="1" smtClean="0"/>
              <a:t>投资收益                          </a:t>
            </a:r>
            <a:r>
              <a:rPr lang="en-US" altLang="zh-CN" sz="1800" b="1" smtClean="0"/>
              <a:t>55 000</a:t>
            </a:r>
          </a:p>
          <a:p>
            <a:pPr>
              <a:buFont typeface="Wingdings" pitchFamily="2" charset="2"/>
              <a:buNone/>
            </a:pPr>
            <a:r>
              <a:rPr lang="zh-CN" altLang="en-US" sz="1800" b="1" smtClean="0"/>
              <a:t>（</a:t>
            </a:r>
            <a:r>
              <a:rPr lang="en-US" altLang="zh-CN" sz="1800" b="1" smtClean="0"/>
              <a:t>4</a:t>
            </a:r>
            <a:r>
              <a:rPr lang="zh-CN" altLang="en-US" sz="1800" b="1" smtClean="0"/>
              <a:t>） </a:t>
            </a:r>
            <a:r>
              <a:rPr lang="en-US" altLang="zh-CN" sz="1800" b="1" smtClean="0"/>
              <a:t>20×4</a:t>
            </a:r>
            <a:r>
              <a:rPr lang="zh-CN" altLang="en-US" sz="1800" b="1" smtClean="0"/>
              <a:t>年</a:t>
            </a:r>
            <a:r>
              <a:rPr lang="en-US" altLang="zh-CN" sz="1800" b="1" smtClean="0"/>
              <a:t>12</a:t>
            </a:r>
            <a:r>
              <a:rPr lang="zh-CN" altLang="en-US" sz="1800" b="1" smtClean="0"/>
              <a:t>月</a:t>
            </a:r>
            <a:r>
              <a:rPr lang="en-US" altLang="zh-CN" sz="1800" b="1" smtClean="0"/>
              <a:t>31</a:t>
            </a:r>
            <a:r>
              <a:rPr lang="zh-CN" altLang="en-US" sz="1800" b="1" smtClean="0"/>
              <a:t>日收到债券本息：</a:t>
            </a:r>
          </a:p>
          <a:p>
            <a:pPr>
              <a:buFont typeface="Wingdings" pitchFamily="2" charset="2"/>
              <a:buNone/>
            </a:pPr>
            <a:r>
              <a:rPr lang="zh-CN" altLang="en-US" sz="1800" b="1" smtClean="0"/>
              <a:t>         借：银行存款     </a:t>
            </a:r>
            <a:r>
              <a:rPr lang="en-US" altLang="zh-CN" sz="1800" b="1" smtClean="0"/>
              <a:t>880 000</a:t>
            </a:r>
          </a:p>
          <a:p>
            <a:pPr>
              <a:buFont typeface="Wingdings" pitchFamily="2" charset="2"/>
              <a:buNone/>
            </a:pPr>
            <a:r>
              <a:rPr lang="en-US" altLang="zh-CN" sz="1800" b="1" smtClean="0"/>
              <a:t>             </a:t>
            </a:r>
            <a:r>
              <a:rPr lang="zh-CN" altLang="en-US" sz="1800" b="1" smtClean="0"/>
              <a:t>贷：长期债券投资</a:t>
            </a:r>
            <a:r>
              <a:rPr lang="en-US" altLang="zh-CN" sz="1800" b="1" smtClean="0"/>
              <a:t>—</a:t>
            </a:r>
            <a:r>
              <a:rPr lang="zh-CN" altLang="en-US" sz="1800" b="1" smtClean="0"/>
              <a:t>面值       </a:t>
            </a:r>
            <a:r>
              <a:rPr lang="en-US" altLang="zh-CN" sz="1800" b="1" smtClean="0"/>
              <a:t>800 000</a:t>
            </a:r>
            <a:endParaRPr lang="zh-CN" altLang="en-US" sz="1800" b="1" smtClean="0"/>
          </a:p>
          <a:p>
            <a:pPr>
              <a:buFont typeface="Wingdings" pitchFamily="2" charset="2"/>
              <a:buNone/>
            </a:pPr>
            <a:r>
              <a:rPr lang="en-US" altLang="zh-CN" sz="1800" b="1" smtClean="0"/>
              <a:t>                                         —</a:t>
            </a:r>
            <a:r>
              <a:rPr lang="zh-CN" altLang="en-US" sz="1800" b="1" smtClean="0"/>
              <a:t>溢折价      </a:t>
            </a:r>
            <a:r>
              <a:rPr lang="en-US" altLang="zh-CN" sz="1800" b="1" smtClean="0"/>
              <a:t>25 000</a:t>
            </a:r>
          </a:p>
          <a:p>
            <a:pPr>
              <a:buFont typeface="Wingdings" pitchFamily="2" charset="2"/>
              <a:buNone/>
            </a:pPr>
            <a:r>
              <a:rPr lang="zh-CN" altLang="en-US" sz="1800" b="1" smtClean="0"/>
              <a:t>                   投资收益                            </a:t>
            </a:r>
            <a:r>
              <a:rPr lang="en-US" altLang="zh-CN" sz="1800" b="1" smtClean="0"/>
              <a:t>55 000</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3E48539D-7BA8-4146-AE7F-65EAFA3EB66E}" type="slidenum">
              <a:rPr lang="en-US" altLang="zh-CN" sz="1400" smtClean="0"/>
              <a:pPr eaLnBrk="1" hangingPunct="1">
                <a:spcBef>
                  <a:spcPct val="0"/>
                </a:spcBef>
                <a:buClrTx/>
                <a:buSzTx/>
                <a:buFontTx/>
                <a:buNone/>
              </a:pPr>
              <a:t>61</a:t>
            </a:fld>
            <a:endParaRPr lang="en-US" altLang="zh-CN" sz="1400" smtClean="0"/>
          </a:p>
        </p:txBody>
      </p:sp>
      <p:sp>
        <p:nvSpPr>
          <p:cNvPr id="65539" name="Rectangle 2"/>
          <p:cNvSpPr>
            <a:spLocks noGrp="1" noRot="1" noChangeArrowheads="1"/>
          </p:cNvSpPr>
          <p:nvPr>
            <p:ph type="title"/>
          </p:nvPr>
        </p:nvSpPr>
        <p:spPr>
          <a:xfrm>
            <a:off x="301625" y="609600"/>
            <a:ext cx="8540750" cy="587375"/>
          </a:xfrm>
        </p:spPr>
        <p:txBody>
          <a:bodyPr/>
          <a:lstStyle/>
          <a:p>
            <a:pPr algn="l" eaLnBrk="1" hangingPunct="1"/>
            <a:r>
              <a:rPr lang="zh-CN" altLang="en-US" sz="2400" b="1" smtClean="0">
                <a:ea typeface="黑体" pitchFamily="2" charset="-122"/>
              </a:rPr>
              <a:t>三、长期股权投资的会计处理</a:t>
            </a:r>
            <a:endParaRPr lang="zh-CN" altLang="zh-CN" sz="2400" b="1" smtClean="0">
              <a:ea typeface="黑体" pitchFamily="2" charset="-122"/>
            </a:endParaRPr>
          </a:p>
        </p:txBody>
      </p:sp>
      <p:sp>
        <p:nvSpPr>
          <p:cNvPr id="65540" name="Rectangle 3"/>
          <p:cNvSpPr>
            <a:spLocks noGrp="1" noRot="1" noChangeArrowheads="1"/>
          </p:cNvSpPr>
          <p:nvPr>
            <p:ph type="body" idx="1"/>
          </p:nvPr>
        </p:nvSpPr>
        <p:spPr>
          <a:xfrm>
            <a:off x="301625" y="1268413"/>
            <a:ext cx="8540750" cy="5256212"/>
          </a:xfrm>
        </p:spPr>
        <p:txBody>
          <a:bodyPr/>
          <a:lstStyle/>
          <a:p>
            <a:pPr eaLnBrk="1" hangingPunct="1">
              <a:lnSpc>
                <a:spcPct val="80000"/>
              </a:lnSpc>
              <a:buFont typeface="Wingdings" pitchFamily="2" charset="2"/>
              <a:buNone/>
            </a:pPr>
            <a:r>
              <a:rPr lang="zh-CN" altLang="en-US" sz="2000" b="1" smtClean="0">
                <a:solidFill>
                  <a:schemeClr val="tx2"/>
                </a:solidFill>
                <a:ea typeface="黑体" pitchFamily="2" charset="-122"/>
              </a:rPr>
              <a:t>（一）长期股权投资的定义（第</a:t>
            </a:r>
            <a:r>
              <a:rPr lang="en-US" altLang="zh-CN" sz="2000" b="1" smtClean="0">
                <a:solidFill>
                  <a:schemeClr val="tx2"/>
                </a:solidFill>
                <a:ea typeface="黑体" pitchFamily="2" charset="-122"/>
              </a:rPr>
              <a:t>22</a:t>
            </a:r>
            <a:r>
              <a:rPr lang="zh-CN" altLang="en-US" sz="2000" b="1" smtClean="0">
                <a:solidFill>
                  <a:schemeClr val="tx2"/>
                </a:solidFill>
                <a:ea typeface="黑体" pitchFamily="2" charset="-122"/>
              </a:rPr>
              <a:t>条）</a:t>
            </a:r>
          </a:p>
          <a:p>
            <a:pPr eaLnBrk="1" hangingPunct="1">
              <a:lnSpc>
                <a:spcPct val="80000"/>
              </a:lnSpc>
            </a:pPr>
            <a:r>
              <a:rPr lang="zh-CN" altLang="en-US" sz="2000" b="1" smtClean="0"/>
              <a:t>长期股权投资，是指小企业准备长期持有的权益性投资。</a:t>
            </a:r>
          </a:p>
          <a:p>
            <a:pPr eaLnBrk="1" hangingPunct="1">
              <a:lnSpc>
                <a:spcPct val="80000"/>
              </a:lnSpc>
            </a:pPr>
            <a:endParaRPr lang="zh-CN" altLang="en-US" sz="2000" b="1" smtClean="0"/>
          </a:p>
          <a:p>
            <a:pPr eaLnBrk="1" hangingPunct="1">
              <a:lnSpc>
                <a:spcPct val="80000"/>
              </a:lnSpc>
              <a:buFont typeface="Wingdings" pitchFamily="2" charset="2"/>
              <a:buNone/>
            </a:pPr>
            <a:r>
              <a:rPr lang="zh-CN" altLang="en-US" sz="2000" b="1" smtClean="0">
                <a:solidFill>
                  <a:schemeClr val="tx2"/>
                </a:solidFill>
                <a:ea typeface="黑体" pitchFamily="2" charset="-122"/>
              </a:rPr>
              <a:t>（二）取得长期股权投资会计处理（第</a:t>
            </a:r>
            <a:r>
              <a:rPr lang="en-US" altLang="zh-CN" sz="2000" b="1" smtClean="0">
                <a:solidFill>
                  <a:schemeClr val="tx2"/>
                </a:solidFill>
                <a:ea typeface="黑体" pitchFamily="2" charset="-122"/>
              </a:rPr>
              <a:t>23</a:t>
            </a:r>
            <a:r>
              <a:rPr lang="zh-CN" altLang="en-US" sz="2000" b="1" smtClean="0">
                <a:solidFill>
                  <a:schemeClr val="tx2"/>
                </a:solidFill>
                <a:ea typeface="黑体" pitchFamily="2" charset="-122"/>
              </a:rPr>
              <a:t>条）</a:t>
            </a:r>
          </a:p>
          <a:p>
            <a:pPr eaLnBrk="1" hangingPunct="1">
              <a:lnSpc>
                <a:spcPct val="80000"/>
              </a:lnSpc>
            </a:pPr>
            <a:r>
              <a:rPr lang="zh-CN" altLang="en-US" sz="2000" b="1" smtClean="0"/>
              <a:t>长期股权投资应当</a:t>
            </a:r>
            <a:r>
              <a:rPr lang="zh-CN" altLang="en-US" sz="2000" b="1" smtClean="0">
                <a:solidFill>
                  <a:schemeClr val="hlink"/>
                </a:solidFill>
              </a:rPr>
              <a:t>按照成本进行计量。</a:t>
            </a:r>
          </a:p>
          <a:p>
            <a:pPr eaLnBrk="1" hangingPunct="1">
              <a:lnSpc>
                <a:spcPct val="80000"/>
              </a:lnSpc>
              <a:buFont typeface="Wingdings" pitchFamily="2" charset="2"/>
              <a:buNone/>
            </a:pPr>
            <a:r>
              <a:rPr lang="zh-CN" altLang="en-US" sz="2000" b="1" smtClean="0"/>
              <a:t>     </a:t>
            </a:r>
            <a:r>
              <a:rPr lang="en-US" altLang="zh-CN" sz="2000" b="1" smtClean="0"/>
              <a:t>——</a:t>
            </a:r>
            <a:r>
              <a:rPr lang="zh-CN" altLang="en-US" sz="2000" b="1" smtClean="0">
                <a:solidFill>
                  <a:schemeClr val="hlink"/>
                </a:solidFill>
              </a:rPr>
              <a:t>原制度：</a:t>
            </a:r>
            <a:r>
              <a:rPr lang="zh-CN" altLang="en-US" sz="2000" b="1" smtClean="0"/>
              <a:t>可视对被投资单位的影响程度，</a:t>
            </a:r>
            <a:r>
              <a:rPr lang="zh-CN" altLang="en-US" sz="2000" b="1" smtClean="0">
                <a:solidFill>
                  <a:schemeClr val="hlink"/>
                </a:solidFill>
              </a:rPr>
              <a:t>分别采用成本法和权益法</a:t>
            </a:r>
          </a:p>
          <a:p>
            <a:pPr eaLnBrk="1" hangingPunct="1">
              <a:lnSpc>
                <a:spcPct val="110000"/>
              </a:lnSpc>
              <a:buFont typeface="Wingdings" pitchFamily="2" charset="2"/>
              <a:buNone/>
            </a:pPr>
            <a:r>
              <a:rPr lang="en-US" altLang="zh-CN" sz="2000" b="1" smtClean="0"/>
              <a:t>1</a:t>
            </a:r>
            <a:r>
              <a:rPr lang="zh-CN" altLang="en-US" sz="2000" b="1" smtClean="0"/>
              <a:t>、以支付现金取得的长期股权投资，应当按照购买价款和相关税费作为成本进行计量。</a:t>
            </a:r>
          </a:p>
          <a:p>
            <a:pPr eaLnBrk="1" hangingPunct="1">
              <a:lnSpc>
                <a:spcPct val="110000"/>
              </a:lnSpc>
              <a:buFont typeface="Wingdings" pitchFamily="2" charset="2"/>
              <a:buNone/>
            </a:pPr>
            <a:r>
              <a:rPr lang="zh-CN" altLang="en-US" sz="2000" b="1" smtClean="0"/>
              <a:t>  实际支付价款中包含的已宣告但尚未发放的现金股利，应当单独确认为应收股利，不计入长期股权投资的成本。</a:t>
            </a:r>
          </a:p>
          <a:p>
            <a:pPr eaLnBrk="1" hangingPunct="1">
              <a:lnSpc>
                <a:spcPct val="105000"/>
              </a:lnSpc>
              <a:buFont typeface="Wingdings" pitchFamily="2" charset="2"/>
              <a:buNone/>
            </a:pPr>
            <a:r>
              <a:rPr lang="zh-CN" altLang="en-US" sz="2000" b="1" smtClean="0"/>
              <a:t>              借：长期股权投资</a:t>
            </a:r>
          </a:p>
          <a:p>
            <a:pPr eaLnBrk="1" hangingPunct="1">
              <a:lnSpc>
                <a:spcPct val="105000"/>
              </a:lnSpc>
              <a:buFont typeface="Wingdings" pitchFamily="2" charset="2"/>
              <a:buNone/>
            </a:pPr>
            <a:r>
              <a:rPr lang="zh-CN" altLang="en-US" sz="2000" b="1" smtClean="0"/>
              <a:t>                      应收股利（已宣告但尚未发放的现金股利）</a:t>
            </a:r>
          </a:p>
          <a:p>
            <a:pPr eaLnBrk="1" hangingPunct="1">
              <a:lnSpc>
                <a:spcPct val="105000"/>
              </a:lnSpc>
              <a:buFont typeface="Wingdings" pitchFamily="2" charset="2"/>
              <a:buNone/>
            </a:pPr>
            <a:r>
              <a:rPr lang="zh-CN" altLang="en-US" sz="2000" b="1" smtClean="0"/>
              <a:t>                  贷：银行存款（实际支付的购买价款和相关税费）</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682E4691-188B-4E0C-80C8-57D931D49887}" type="slidenum">
              <a:rPr lang="en-US" altLang="zh-CN" sz="1400" smtClean="0"/>
              <a:pPr eaLnBrk="1" hangingPunct="1">
                <a:spcBef>
                  <a:spcPct val="0"/>
                </a:spcBef>
                <a:buClrTx/>
                <a:buSzTx/>
                <a:buFontTx/>
                <a:buNone/>
              </a:pPr>
              <a:t>62</a:t>
            </a:fld>
            <a:endParaRPr lang="en-US" altLang="zh-CN" sz="1400" smtClean="0"/>
          </a:p>
        </p:txBody>
      </p:sp>
      <p:sp>
        <p:nvSpPr>
          <p:cNvPr id="66563" name="Rectangle 2"/>
          <p:cNvSpPr>
            <a:spLocks noGrp="1" noRot="1" noChangeArrowheads="1"/>
          </p:cNvSpPr>
          <p:nvPr>
            <p:ph type="title"/>
          </p:nvPr>
        </p:nvSpPr>
        <p:spPr>
          <a:xfrm>
            <a:off x="301625" y="609600"/>
            <a:ext cx="8540750" cy="82550"/>
          </a:xfrm>
        </p:spPr>
        <p:txBody>
          <a:bodyPr/>
          <a:lstStyle/>
          <a:p>
            <a:pPr eaLnBrk="1" hangingPunct="1"/>
            <a:endParaRPr lang="zh-CN" altLang="zh-CN" sz="4000" smtClean="0"/>
          </a:p>
        </p:txBody>
      </p:sp>
      <p:sp>
        <p:nvSpPr>
          <p:cNvPr id="66564" name="Rectangle 3"/>
          <p:cNvSpPr>
            <a:spLocks noGrp="1" noRot="1" noChangeArrowheads="1"/>
          </p:cNvSpPr>
          <p:nvPr>
            <p:ph type="body" idx="1"/>
          </p:nvPr>
        </p:nvSpPr>
        <p:spPr>
          <a:xfrm>
            <a:off x="301625" y="765175"/>
            <a:ext cx="8662988" cy="5616575"/>
          </a:xfrm>
        </p:spPr>
        <p:txBody>
          <a:bodyPr/>
          <a:lstStyle/>
          <a:p>
            <a:pPr eaLnBrk="1" hangingPunct="1">
              <a:lnSpc>
                <a:spcPct val="110000"/>
              </a:lnSpc>
              <a:buFont typeface="Wingdings" pitchFamily="2" charset="2"/>
              <a:buNone/>
            </a:pPr>
            <a:r>
              <a:rPr lang="en-US" altLang="zh-CN" sz="2400" b="1" smtClean="0"/>
              <a:t>2</a:t>
            </a:r>
            <a:r>
              <a:rPr lang="zh-CN" altLang="en-US" sz="2400" b="1" smtClean="0"/>
              <a:t>、通过非货币性资产交换取得的长期股权投资，应当按照换出非货币性资产的</a:t>
            </a:r>
            <a:r>
              <a:rPr lang="zh-CN" altLang="en-US" sz="2400" b="1" smtClean="0">
                <a:solidFill>
                  <a:schemeClr val="hlink"/>
                </a:solidFill>
              </a:rPr>
              <a:t>评估价值</a:t>
            </a:r>
            <a:r>
              <a:rPr lang="zh-CN" altLang="en-US" sz="2400" b="1" smtClean="0"/>
              <a:t>和</a:t>
            </a:r>
            <a:r>
              <a:rPr lang="zh-CN" altLang="en-US" sz="2400" b="1" smtClean="0">
                <a:solidFill>
                  <a:schemeClr val="hlink"/>
                </a:solidFill>
              </a:rPr>
              <a:t>相关税费</a:t>
            </a:r>
            <a:r>
              <a:rPr lang="zh-CN" altLang="en-US" sz="2400" b="1" smtClean="0"/>
              <a:t>作为</a:t>
            </a:r>
            <a:r>
              <a:rPr lang="zh-CN" altLang="en-US" sz="2400" b="1" smtClean="0">
                <a:solidFill>
                  <a:schemeClr val="hlink"/>
                </a:solidFill>
              </a:rPr>
              <a:t>成本</a:t>
            </a:r>
            <a:r>
              <a:rPr lang="zh-CN" altLang="en-US" sz="2400" b="1" smtClean="0"/>
              <a:t>进行计量。</a:t>
            </a:r>
          </a:p>
          <a:p>
            <a:pPr eaLnBrk="1" hangingPunct="1">
              <a:lnSpc>
                <a:spcPct val="110000"/>
              </a:lnSpc>
              <a:buFont typeface="Wingdings" pitchFamily="2" charset="2"/>
              <a:buNone/>
            </a:pPr>
            <a:r>
              <a:rPr lang="zh-CN" altLang="en-US" sz="2400" b="1" smtClean="0"/>
              <a:t>注：视同先将非货币性资产按照市场价格出售，再以所取得的对价购入一项新的资产即长期股权投资。非货币性资产可以为：存货（换出计算销项税）、</a:t>
            </a:r>
            <a:r>
              <a:rPr lang="zh-CN" altLang="en-US" sz="2400" b="1" u="sng" smtClean="0"/>
              <a:t>固定资产、无形资产</a:t>
            </a:r>
            <a:r>
              <a:rPr lang="zh-CN" altLang="en-US" sz="2400" b="1" smtClean="0"/>
              <a:t>（换出计算营业税）、投资资产等。</a:t>
            </a:r>
          </a:p>
          <a:p>
            <a:pPr eaLnBrk="1" hangingPunct="1">
              <a:lnSpc>
                <a:spcPct val="110000"/>
              </a:lnSpc>
            </a:pPr>
            <a:r>
              <a:rPr lang="zh-CN" altLang="en-US" sz="2400" b="1" smtClean="0">
                <a:solidFill>
                  <a:schemeClr val="tx2"/>
                </a:solidFill>
                <a:ea typeface="黑体" pitchFamily="2" charset="-122"/>
              </a:rPr>
              <a:t>例</a:t>
            </a:r>
            <a:r>
              <a:rPr lang="en-US" altLang="zh-CN" sz="2400" b="1" smtClean="0">
                <a:solidFill>
                  <a:schemeClr val="tx2"/>
                </a:solidFill>
                <a:ea typeface="黑体" pitchFamily="2" charset="-122"/>
              </a:rPr>
              <a:t>6</a:t>
            </a:r>
            <a:r>
              <a:rPr lang="zh-CN" altLang="en-US" sz="2400" b="1" smtClean="0">
                <a:solidFill>
                  <a:schemeClr val="tx2"/>
                </a:solidFill>
                <a:ea typeface="黑体" pitchFamily="2" charset="-122"/>
              </a:rPr>
              <a:t>：</a:t>
            </a:r>
            <a:r>
              <a:rPr lang="zh-CN" altLang="en-US" sz="2000" b="1" smtClean="0"/>
              <a:t>甲公司以设备换入一项长期股权投资，设备账面原价</a:t>
            </a:r>
            <a:r>
              <a:rPr lang="en-US" altLang="zh-CN" sz="2000" b="1" smtClean="0"/>
              <a:t>300</a:t>
            </a:r>
            <a:r>
              <a:rPr lang="zh-CN" altLang="en-US" sz="2000" b="1" smtClean="0"/>
              <a:t>万元，已提折旧</a:t>
            </a:r>
            <a:r>
              <a:rPr lang="en-US" altLang="zh-CN" sz="2000" b="1" smtClean="0"/>
              <a:t>220</a:t>
            </a:r>
            <a:r>
              <a:rPr lang="zh-CN" altLang="en-US" sz="2000" b="1" smtClean="0"/>
              <a:t>万元，评估价值</a:t>
            </a:r>
            <a:r>
              <a:rPr lang="en-US" altLang="zh-CN" sz="2000" b="1" smtClean="0"/>
              <a:t>100</a:t>
            </a:r>
            <a:r>
              <a:rPr lang="zh-CN" altLang="en-US" sz="2000" b="1" smtClean="0"/>
              <a:t>万元，不考虑税费。</a:t>
            </a:r>
          </a:p>
          <a:p>
            <a:pPr eaLnBrk="1" hangingPunct="1">
              <a:lnSpc>
                <a:spcPct val="110000"/>
              </a:lnSpc>
              <a:buFont typeface="Wingdings" pitchFamily="2" charset="2"/>
              <a:buNone/>
            </a:pPr>
            <a:r>
              <a:rPr lang="zh-CN" altLang="en-US" sz="2000" b="1" smtClean="0"/>
              <a:t>（</a:t>
            </a:r>
            <a:r>
              <a:rPr lang="en-US" altLang="zh-CN" sz="2000" b="1" smtClean="0"/>
              <a:t>1</a:t>
            </a:r>
            <a:r>
              <a:rPr lang="zh-CN" altLang="en-US" sz="2000" b="1" smtClean="0"/>
              <a:t>）借：固定资产清理    </a:t>
            </a:r>
            <a:r>
              <a:rPr lang="en-US" altLang="zh-CN" sz="2000" b="1" smtClean="0"/>
              <a:t>80</a:t>
            </a:r>
            <a:r>
              <a:rPr lang="zh-CN" altLang="en-US" sz="2000" b="1" smtClean="0"/>
              <a:t>万        （</a:t>
            </a:r>
            <a:r>
              <a:rPr lang="en-US" altLang="zh-CN" sz="2000" b="1" smtClean="0"/>
              <a:t>2</a:t>
            </a:r>
            <a:r>
              <a:rPr lang="zh-CN" altLang="en-US" sz="2000" b="1" smtClean="0"/>
              <a:t>）借：长期股权投资  </a:t>
            </a:r>
            <a:r>
              <a:rPr lang="en-US" altLang="zh-CN" sz="2000" b="1" smtClean="0"/>
              <a:t>100</a:t>
            </a:r>
            <a:r>
              <a:rPr lang="zh-CN" altLang="en-US" sz="2000" b="1" smtClean="0"/>
              <a:t>万</a:t>
            </a:r>
          </a:p>
          <a:p>
            <a:pPr eaLnBrk="1" hangingPunct="1">
              <a:lnSpc>
                <a:spcPct val="110000"/>
              </a:lnSpc>
              <a:buFont typeface="Wingdings" pitchFamily="2" charset="2"/>
              <a:buNone/>
            </a:pPr>
            <a:r>
              <a:rPr lang="zh-CN" altLang="en-US" sz="2000" b="1" smtClean="0"/>
              <a:t>                 累计折旧          </a:t>
            </a:r>
            <a:r>
              <a:rPr lang="en-US" altLang="zh-CN" sz="2000" b="1" smtClean="0"/>
              <a:t>220</a:t>
            </a:r>
            <a:r>
              <a:rPr lang="zh-CN" altLang="en-US" sz="2000" b="1" smtClean="0"/>
              <a:t>万                     贷：固定资产清理  </a:t>
            </a:r>
            <a:r>
              <a:rPr lang="en-US" altLang="zh-CN" sz="2000" b="1" smtClean="0"/>
              <a:t>100</a:t>
            </a:r>
            <a:r>
              <a:rPr lang="zh-CN" altLang="en-US" sz="2000" b="1" smtClean="0"/>
              <a:t>万</a:t>
            </a:r>
          </a:p>
          <a:p>
            <a:pPr eaLnBrk="1" hangingPunct="1">
              <a:lnSpc>
                <a:spcPct val="110000"/>
              </a:lnSpc>
              <a:buFont typeface="Wingdings" pitchFamily="2" charset="2"/>
              <a:buNone/>
            </a:pPr>
            <a:r>
              <a:rPr lang="zh-CN" altLang="en-US" sz="2000" b="1" smtClean="0"/>
              <a:t>              贷：固定资产         </a:t>
            </a:r>
            <a:r>
              <a:rPr lang="en-US" altLang="zh-CN" sz="2000" b="1" smtClean="0"/>
              <a:t>300</a:t>
            </a:r>
            <a:r>
              <a:rPr lang="zh-CN" altLang="en-US" sz="2000" b="1" smtClean="0"/>
              <a:t>万</a:t>
            </a:r>
          </a:p>
          <a:p>
            <a:pPr eaLnBrk="1" hangingPunct="1">
              <a:lnSpc>
                <a:spcPct val="110000"/>
              </a:lnSpc>
              <a:buFont typeface="Wingdings" pitchFamily="2" charset="2"/>
              <a:buNone/>
            </a:pPr>
            <a:r>
              <a:rPr lang="zh-CN" altLang="en-US" sz="2000" b="1" smtClean="0"/>
              <a:t>（</a:t>
            </a:r>
            <a:r>
              <a:rPr lang="en-US" altLang="zh-CN" sz="2000" b="1" smtClean="0"/>
              <a:t>3</a:t>
            </a:r>
            <a:r>
              <a:rPr lang="zh-CN" altLang="en-US" sz="2000" b="1" smtClean="0"/>
              <a:t>）借：固定资产清理    </a:t>
            </a:r>
            <a:r>
              <a:rPr lang="en-US" altLang="zh-CN" sz="2000" b="1" smtClean="0"/>
              <a:t>20</a:t>
            </a:r>
            <a:r>
              <a:rPr lang="zh-CN" altLang="en-US" sz="2000" b="1" smtClean="0"/>
              <a:t>万</a:t>
            </a:r>
          </a:p>
          <a:p>
            <a:pPr eaLnBrk="1" hangingPunct="1">
              <a:lnSpc>
                <a:spcPct val="110000"/>
              </a:lnSpc>
              <a:buFont typeface="Wingdings" pitchFamily="2" charset="2"/>
              <a:buNone/>
            </a:pPr>
            <a:r>
              <a:rPr lang="zh-CN" altLang="en-US" sz="2000" b="1" smtClean="0"/>
              <a:t>              贷：营业外收入      </a:t>
            </a:r>
            <a:r>
              <a:rPr lang="en-US" altLang="zh-CN" sz="2000" b="1" smtClean="0"/>
              <a:t>20</a:t>
            </a:r>
            <a:r>
              <a:rPr lang="zh-CN" altLang="en-US" sz="2000" b="1" smtClean="0"/>
              <a:t>万</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5A112FFE-D847-4F8A-ABF7-CBA2F63886D8}" type="slidenum">
              <a:rPr lang="en-US" altLang="zh-CN" sz="1400" smtClean="0"/>
              <a:pPr eaLnBrk="1" hangingPunct="1">
                <a:spcBef>
                  <a:spcPct val="0"/>
                </a:spcBef>
                <a:buClrTx/>
                <a:buSzTx/>
                <a:buFontTx/>
                <a:buNone/>
              </a:pPr>
              <a:t>63</a:t>
            </a:fld>
            <a:endParaRPr lang="en-US" altLang="zh-CN" sz="1400" smtClean="0"/>
          </a:p>
        </p:txBody>
      </p:sp>
      <p:sp>
        <p:nvSpPr>
          <p:cNvPr id="67587" name="Rectangle 2"/>
          <p:cNvSpPr>
            <a:spLocks noGrp="1" noRot="1" noChangeArrowheads="1"/>
          </p:cNvSpPr>
          <p:nvPr>
            <p:ph type="title"/>
          </p:nvPr>
        </p:nvSpPr>
        <p:spPr>
          <a:xfrm>
            <a:off x="323850" y="765175"/>
            <a:ext cx="8540750" cy="576263"/>
          </a:xfrm>
        </p:spPr>
        <p:txBody>
          <a:bodyPr/>
          <a:lstStyle/>
          <a:p>
            <a:pPr algn="l" eaLnBrk="1" hangingPunct="1"/>
            <a:r>
              <a:rPr lang="zh-CN" altLang="en-US" sz="2400" b="1" smtClean="0">
                <a:ea typeface="黑体" pitchFamily="2" charset="-122"/>
              </a:rPr>
              <a:t>（三）长期股权投资持有期间的会计处理（第</a:t>
            </a:r>
            <a:r>
              <a:rPr lang="en-US" altLang="zh-CN" sz="2400" b="1" smtClean="0">
                <a:ea typeface="黑体" pitchFamily="2" charset="-122"/>
              </a:rPr>
              <a:t>24</a:t>
            </a:r>
            <a:r>
              <a:rPr lang="zh-CN" altLang="en-US" sz="2400" b="1" smtClean="0">
                <a:ea typeface="黑体" pitchFamily="2" charset="-122"/>
              </a:rPr>
              <a:t>条）</a:t>
            </a:r>
          </a:p>
        </p:txBody>
      </p:sp>
      <p:sp>
        <p:nvSpPr>
          <p:cNvPr id="67588" name="Rectangle 3"/>
          <p:cNvSpPr>
            <a:spLocks noGrp="1" noRot="1" noChangeArrowheads="1"/>
          </p:cNvSpPr>
          <p:nvPr>
            <p:ph type="body" idx="1"/>
          </p:nvPr>
        </p:nvSpPr>
        <p:spPr>
          <a:xfrm>
            <a:off x="323850" y="1412875"/>
            <a:ext cx="8540750" cy="5040313"/>
          </a:xfrm>
        </p:spPr>
        <p:txBody>
          <a:bodyPr/>
          <a:lstStyle/>
          <a:p>
            <a:pPr eaLnBrk="1" hangingPunct="1">
              <a:lnSpc>
                <a:spcPct val="105000"/>
              </a:lnSpc>
            </a:pPr>
            <a:r>
              <a:rPr lang="zh-CN" altLang="en-US" sz="2400" b="1" smtClean="0"/>
              <a:t>长期股权投资应当采用</a:t>
            </a:r>
            <a:r>
              <a:rPr lang="zh-CN" altLang="en-US" sz="2400" b="1" smtClean="0">
                <a:solidFill>
                  <a:schemeClr val="hlink"/>
                </a:solidFill>
              </a:rPr>
              <a:t>成本法</a:t>
            </a:r>
            <a:r>
              <a:rPr lang="zh-CN" altLang="en-US" sz="2400" b="1" smtClean="0"/>
              <a:t>进行会计处理。</a:t>
            </a:r>
          </a:p>
          <a:p>
            <a:pPr eaLnBrk="1" hangingPunct="1">
              <a:lnSpc>
                <a:spcPct val="105000"/>
              </a:lnSpc>
            </a:pPr>
            <a:r>
              <a:rPr lang="zh-CN" altLang="en-US" sz="2400" b="1" smtClean="0"/>
              <a:t>在长期股权投资持有期间，被投资单位</a:t>
            </a:r>
            <a:r>
              <a:rPr lang="zh-CN" altLang="en-US" sz="2400" b="1" smtClean="0">
                <a:solidFill>
                  <a:schemeClr val="hlink"/>
                </a:solidFill>
              </a:rPr>
              <a:t>宣告分派的</a:t>
            </a:r>
            <a:r>
              <a:rPr lang="zh-CN" altLang="en-US" sz="2400" b="1" smtClean="0"/>
              <a:t>现金股利或利润，应当按照应分得的金额确认为</a:t>
            </a:r>
            <a:r>
              <a:rPr lang="zh-CN" altLang="en-US" sz="2400" b="1" smtClean="0">
                <a:solidFill>
                  <a:schemeClr val="hlink"/>
                </a:solidFill>
              </a:rPr>
              <a:t>投资收益。</a:t>
            </a:r>
          </a:p>
          <a:p>
            <a:pPr eaLnBrk="1" hangingPunct="1">
              <a:lnSpc>
                <a:spcPct val="105000"/>
              </a:lnSpc>
              <a:buFont typeface="Wingdings" pitchFamily="2" charset="2"/>
              <a:buNone/>
            </a:pPr>
            <a:r>
              <a:rPr lang="zh-CN" altLang="en-US" sz="2400" b="1" smtClean="0"/>
              <a:t>注：实务中可能需要进行纳税调整的事项：</a:t>
            </a:r>
          </a:p>
          <a:p>
            <a:pPr eaLnBrk="1" hangingPunct="1">
              <a:lnSpc>
                <a:spcPct val="105000"/>
              </a:lnSpc>
              <a:buFont typeface="Wingdings" pitchFamily="2" charset="2"/>
              <a:buNone/>
            </a:pPr>
            <a:r>
              <a:rPr lang="zh-CN" altLang="en-US" sz="2400" b="1" smtClean="0"/>
              <a:t>        </a:t>
            </a:r>
            <a:r>
              <a:rPr lang="en-US" altLang="zh-CN" sz="2400" b="1" smtClean="0"/>
              <a:t>1</a:t>
            </a:r>
            <a:r>
              <a:rPr lang="zh-CN" altLang="en-US" sz="2400" b="1" smtClean="0"/>
              <a:t>、居民企业直接投资于其他居民企业取得的股息、红利等权益性投资收益符合一定条件时，免税。但会计处理上仍作为投资收益处理。</a:t>
            </a:r>
          </a:p>
          <a:p>
            <a:pPr eaLnBrk="1" hangingPunct="1">
              <a:lnSpc>
                <a:spcPct val="105000"/>
              </a:lnSpc>
              <a:buFont typeface="Wingdings" pitchFamily="2" charset="2"/>
              <a:buNone/>
            </a:pPr>
            <a:r>
              <a:rPr lang="zh-CN" altLang="en-US" sz="2400" b="1" smtClean="0"/>
              <a:t>        </a:t>
            </a:r>
            <a:r>
              <a:rPr lang="en-US" altLang="zh-CN" sz="2400" b="1" smtClean="0"/>
              <a:t>2</a:t>
            </a:r>
            <a:r>
              <a:rPr lang="zh-CN" altLang="en-US" sz="2400" b="1" smtClean="0"/>
              <a:t>、税法上所称的股息、红利收入包括现金股利和股票股利两种形式。股票股利不符合免税条件的，应计入应纳税所得额中，但会计上投资企业不作账务处理，仅作备查登记。</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83139635-0486-48B5-9E2F-525C7A8ABF86}" type="slidenum">
              <a:rPr lang="en-US" altLang="zh-CN" sz="1400" smtClean="0"/>
              <a:pPr eaLnBrk="1" hangingPunct="1">
                <a:spcBef>
                  <a:spcPct val="0"/>
                </a:spcBef>
                <a:buClrTx/>
                <a:buSzTx/>
                <a:buFontTx/>
                <a:buNone/>
              </a:pPr>
              <a:t>64</a:t>
            </a:fld>
            <a:endParaRPr lang="en-US" altLang="zh-CN" sz="1400" smtClean="0"/>
          </a:p>
        </p:txBody>
      </p:sp>
      <p:sp>
        <p:nvSpPr>
          <p:cNvPr id="68611" name="Rectangle 2"/>
          <p:cNvSpPr>
            <a:spLocks noGrp="1" noRot="1" noChangeArrowheads="1"/>
          </p:cNvSpPr>
          <p:nvPr>
            <p:ph type="title"/>
          </p:nvPr>
        </p:nvSpPr>
        <p:spPr>
          <a:xfrm>
            <a:off x="301625" y="765175"/>
            <a:ext cx="8540750" cy="719138"/>
          </a:xfrm>
        </p:spPr>
        <p:txBody>
          <a:bodyPr/>
          <a:lstStyle/>
          <a:p>
            <a:pPr algn="l" eaLnBrk="1" hangingPunct="1"/>
            <a:r>
              <a:rPr lang="zh-CN" altLang="en-US" sz="2400" b="1" smtClean="0">
                <a:ea typeface="黑体" pitchFamily="2" charset="-122"/>
              </a:rPr>
              <a:t>（四）长期股权投资处置的会计处理（第</a:t>
            </a:r>
            <a:r>
              <a:rPr lang="en-US" altLang="zh-CN" sz="2400" b="1" smtClean="0">
                <a:ea typeface="黑体" pitchFamily="2" charset="-122"/>
              </a:rPr>
              <a:t>25</a:t>
            </a:r>
            <a:r>
              <a:rPr lang="zh-CN" altLang="en-US" sz="2400" b="1" smtClean="0">
                <a:ea typeface="黑体" pitchFamily="2" charset="-122"/>
              </a:rPr>
              <a:t>条）</a:t>
            </a:r>
            <a:endParaRPr lang="zh-CN" altLang="zh-CN" sz="2400" b="1" smtClean="0">
              <a:ea typeface="黑体" pitchFamily="2" charset="-122"/>
            </a:endParaRPr>
          </a:p>
        </p:txBody>
      </p:sp>
      <p:sp>
        <p:nvSpPr>
          <p:cNvPr id="68612" name="Rectangle 3"/>
          <p:cNvSpPr>
            <a:spLocks noGrp="1" noRot="1" noChangeArrowheads="1"/>
          </p:cNvSpPr>
          <p:nvPr>
            <p:ph type="body" idx="1"/>
          </p:nvPr>
        </p:nvSpPr>
        <p:spPr>
          <a:xfrm>
            <a:off x="323850" y="1557338"/>
            <a:ext cx="8540750" cy="4679950"/>
          </a:xfrm>
        </p:spPr>
        <p:txBody>
          <a:bodyPr/>
          <a:lstStyle/>
          <a:p>
            <a:pPr eaLnBrk="1" hangingPunct="1">
              <a:lnSpc>
                <a:spcPct val="120000"/>
              </a:lnSpc>
            </a:pPr>
            <a:r>
              <a:rPr lang="zh-CN" altLang="en-US" sz="2400" b="1" smtClean="0"/>
              <a:t>处置长期股权投资，处置价款扣除其成本、相关税费后的净额，应当计入</a:t>
            </a:r>
            <a:r>
              <a:rPr lang="zh-CN" altLang="en-US" sz="2400" b="1" smtClean="0">
                <a:solidFill>
                  <a:schemeClr val="hlink"/>
                </a:solidFill>
              </a:rPr>
              <a:t>投资收益。</a:t>
            </a:r>
          </a:p>
          <a:p>
            <a:pPr eaLnBrk="1" hangingPunct="1">
              <a:lnSpc>
                <a:spcPct val="120000"/>
              </a:lnSpc>
              <a:buFont typeface="Wingdings" pitchFamily="2" charset="2"/>
              <a:buNone/>
            </a:pPr>
            <a:r>
              <a:rPr lang="zh-CN" altLang="en-US" sz="2400" b="1" smtClean="0">
                <a:solidFill>
                  <a:schemeClr val="tx2"/>
                </a:solidFill>
                <a:ea typeface="黑体" pitchFamily="2" charset="-122"/>
              </a:rPr>
              <a:t>例</a:t>
            </a:r>
            <a:r>
              <a:rPr lang="en-US" altLang="zh-CN" sz="2400" b="1" smtClean="0">
                <a:solidFill>
                  <a:schemeClr val="tx2"/>
                </a:solidFill>
                <a:ea typeface="黑体" pitchFamily="2" charset="-122"/>
              </a:rPr>
              <a:t>7</a:t>
            </a:r>
            <a:r>
              <a:rPr lang="zh-CN" altLang="en-US" sz="2400" b="1" smtClean="0">
                <a:solidFill>
                  <a:schemeClr val="tx2"/>
                </a:solidFill>
                <a:ea typeface="黑体" pitchFamily="2" charset="-122"/>
              </a:rPr>
              <a:t>：</a:t>
            </a:r>
          </a:p>
          <a:p>
            <a:pPr eaLnBrk="1" hangingPunct="1">
              <a:lnSpc>
                <a:spcPct val="120000"/>
              </a:lnSpc>
            </a:pPr>
            <a:r>
              <a:rPr lang="zh-CN" altLang="en-US" sz="2400" b="1" smtClean="0"/>
              <a:t>公司处置部分长期股权投资，出售价款为</a:t>
            </a:r>
            <a:r>
              <a:rPr lang="en-US" altLang="zh-CN" sz="2400" b="1" smtClean="0"/>
              <a:t>200</a:t>
            </a:r>
            <a:r>
              <a:rPr lang="zh-CN" altLang="en-US" sz="2400" b="1" smtClean="0"/>
              <a:t>万元，另支付相关税费</a:t>
            </a:r>
            <a:r>
              <a:rPr lang="en-US" altLang="zh-CN" sz="2400" b="1" smtClean="0"/>
              <a:t>1</a:t>
            </a:r>
            <a:r>
              <a:rPr lang="zh-CN" altLang="en-US" sz="2400" b="1" smtClean="0"/>
              <a:t>万元，款项已存入银行，处置部分对应的账面价值为</a:t>
            </a:r>
            <a:r>
              <a:rPr lang="en-US" altLang="zh-CN" sz="2400" b="1" smtClean="0"/>
              <a:t>150</a:t>
            </a:r>
            <a:r>
              <a:rPr lang="zh-CN" altLang="en-US" sz="2400" b="1" smtClean="0"/>
              <a:t>万元。</a:t>
            </a:r>
          </a:p>
          <a:p>
            <a:pPr eaLnBrk="1" hangingPunct="1">
              <a:lnSpc>
                <a:spcPct val="120000"/>
              </a:lnSpc>
              <a:buFont typeface="Wingdings" pitchFamily="2" charset="2"/>
              <a:buNone/>
            </a:pPr>
            <a:r>
              <a:rPr lang="zh-CN" altLang="en-US" sz="2400" b="1" smtClean="0"/>
              <a:t>               借：银行存款    </a:t>
            </a:r>
            <a:r>
              <a:rPr lang="en-US" altLang="zh-CN" sz="2400" b="1" smtClean="0"/>
              <a:t>199</a:t>
            </a:r>
            <a:r>
              <a:rPr lang="zh-CN" altLang="en-US" sz="2400" b="1" smtClean="0"/>
              <a:t>万</a:t>
            </a:r>
          </a:p>
          <a:p>
            <a:pPr eaLnBrk="1" hangingPunct="1">
              <a:lnSpc>
                <a:spcPct val="120000"/>
              </a:lnSpc>
              <a:buFont typeface="Wingdings" pitchFamily="2" charset="2"/>
              <a:buNone/>
            </a:pPr>
            <a:r>
              <a:rPr lang="zh-CN" altLang="en-US" sz="2400" b="1" smtClean="0"/>
              <a:t>                     贷：长期股权投资   </a:t>
            </a:r>
            <a:r>
              <a:rPr lang="en-US" altLang="zh-CN" sz="2400" b="1" smtClean="0"/>
              <a:t>150</a:t>
            </a:r>
            <a:r>
              <a:rPr lang="zh-CN" altLang="en-US" sz="2400" b="1" smtClean="0"/>
              <a:t>万</a:t>
            </a:r>
          </a:p>
          <a:p>
            <a:pPr eaLnBrk="1" hangingPunct="1">
              <a:lnSpc>
                <a:spcPct val="120000"/>
              </a:lnSpc>
              <a:buFont typeface="Wingdings" pitchFamily="2" charset="2"/>
              <a:buNone/>
            </a:pPr>
            <a:r>
              <a:rPr lang="zh-CN" altLang="en-US" sz="2400" b="1" smtClean="0"/>
              <a:t>                             投资收益            </a:t>
            </a:r>
            <a:r>
              <a:rPr lang="en-US" altLang="zh-CN" sz="2400" b="1" smtClean="0"/>
              <a:t>49</a:t>
            </a:r>
            <a:r>
              <a:rPr lang="zh-CN" altLang="en-US" sz="2400" b="1" smtClean="0"/>
              <a:t>万</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D8915CF8-6B35-4C6C-AB48-1C3D5194CDFA}" type="slidenum">
              <a:rPr lang="en-US" altLang="zh-CN" sz="1400" smtClean="0"/>
              <a:pPr eaLnBrk="1" hangingPunct="1">
                <a:spcBef>
                  <a:spcPct val="0"/>
                </a:spcBef>
                <a:buClrTx/>
                <a:buSzTx/>
                <a:buFontTx/>
                <a:buNone/>
              </a:pPr>
              <a:t>65</a:t>
            </a:fld>
            <a:endParaRPr lang="en-US" altLang="zh-CN" sz="1400" smtClean="0"/>
          </a:p>
        </p:txBody>
      </p:sp>
      <p:sp>
        <p:nvSpPr>
          <p:cNvPr id="69635" name="Rectangle 2"/>
          <p:cNvSpPr>
            <a:spLocks noGrp="1" noRot="1" noChangeArrowheads="1"/>
          </p:cNvSpPr>
          <p:nvPr>
            <p:ph type="title"/>
          </p:nvPr>
        </p:nvSpPr>
        <p:spPr>
          <a:xfrm>
            <a:off x="301625" y="609600"/>
            <a:ext cx="8540750" cy="515938"/>
          </a:xfrm>
        </p:spPr>
        <p:txBody>
          <a:bodyPr/>
          <a:lstStyle/>
          <a:p>
            <a:pPr algn="l" eaLnBrk="1" hangingPunct="1"/>
            <a:r>
              <a:rPr lang="zh-CN" altLang="en-US" sz="2400" b="1" smtClean="0">
                <a:ea typeface="黑体" pitchFamily="2" charset="-122"/>
              </a:rPr>
              <a:t>（五）长期股权投资损失的会计处理（第</a:t>
            </a:r>
            <a:r>
              <a:rPr lang="en-US" altLang="zh-CN" sz="2400" b="1" smtClean="0">
                <a:ea typeface="黑体" pitchFamily="2" charset="-122"/>
              </a:rPr>
              <a:t>26</a:t>
            </a:r>
            <a:r>
              <a:rPr lang="zh-CN" altLang="en-US" sz="2400" b="1" smtClean="0">
                <a:ea typeface="黑体" pitchFamily="2" charset="-122"/>
              </a:rPr>
              <a:t>条）</a:t>
            </a:r>
            <a:endParaRPr lang="zh-CN" altLang="zh-CN" sz="2400" b="1" smtClean="0">
              <a:ea typeface="黑体" pitchFamily="2" charset="-122"/>
            </a:endParaRPr>
          </a:p>
        </p:txBody>
      </p:sp>
      <p:sp>
        <p:nvSpPr>
          <p:cNvPr id="69636" name="Rectangle 3"/>
          <p:cNvSpPr>
            <a:spLocks noGrp="1" noRot="1" noChangeArrowheads="1"/>
          </p:cNvSpPr>
          <p:nvPr>
            <p:ph type="body" idx="1"/>
          </p:nvPr>
        </p:nvSpPr>
        <p:spPr>
          <a:xfrm>
            <a:off x="323850" y="1125538"/>
            <a:ext cx="8540750" cy="5327650"/>
          </a:xfrm>
        </p:spPr>
        <p:txBody>
          <a:bodyPr/>
          <a:lstStyle/>
          <a:p>
            <a:pPr eaLnBrk="1" hangingPunct="1">
              <a:lnSpc>
                <a:spcPct val="105000"/>
              </a:lnSpc>
            </a:pPr>
            <a:r>
              <a:rPr lang="zh-CN" altLang="en-US" sz="2000" b="1" smtClean="0"/>
              <a:t>小企业长期股权投资符合下列条件之一的，减除可收回的金额后确认的无法收回的长期股权投资，作为长期股权投资损失：</a:t>
            </a:r>
          </a:p>
          <a:p>
            <a:pPr eaLnBrk="1" hangingPunct="1">
              <a:lnSpc>
                <a:spcPct val="105000"/>
              </a:lnSpc>
              <a:buFont typeface="Wingdings" pitchFamily="2" charset="2"/>
              <a:buNone/>
            </a:pPr>
            <a:r>
              <a:rPr lang="en-US" altLang="zh-CN" sz="2000" b="1" smtClean="0"/>
              <a:t>1</a:t>
            </a:r>
            <a:r>
              <a:rPr lang="zh-CN" altLang="en-US" sz="2000" b="1" smtClean="0"/>
              <a:t>、被投资单位依法宣告破产、关闭、解散、被撤销，或者被依法注销、吊销营业执照的。</a:t>
            </a:r>
          </a:p>
          <a:p>
            <a:pPr eaLnBrk="1" hangingPunct="1">
              <a:lnSpc>
                <a:spcPct val="105000"/>
              </a:lnSpc>
              <a:buFont typeface="Wingdings" pitchFamily="2" charset="2"/>
              <a:buNone/>
            </a:pPr>
            <a:r>
              <a:rPr lang="en-US" altLang="zh-CN" sz="2000" b="1" smtClean="0"/>
              <a:t>2</a:t>
            </a:r>
            <a:r>
              <a:rPr lang="zh-CN" altLang="en-US" sz="2000" b="1" smtClean="0"/>
              <a:t>、被投资单位财务状况严重恶化，累计发生巨额亏损，已连续停止经营</a:t>
            </a:r>
            <a:r>
              <a:rPr lang="en-US" altLang="zh-CN" sz="2000" b="1" smtClean="0"/>
              <a:t>3</a:t>
            </a:r>
            <a:r>
              <a:rPr lang="zh-CN" altLang="en-US" sz="2000" b="1" smtClean="0"/>
              <a:t>年以上，且无重新恢复经营改组计划的。</a:t>
            </a:r>
          </a:p>
          <a:p>
            <a:pPr eaLnBrk="1" hangingPunct="1">
              <a:lnSpc>
                <a:spcPct val="105000"/>
              </a:lnSpc>
              <a:buFont typeface="Wingdings" pitchFamily="2" charset="2"/>
              <a:buNone/>
            </a:pPr>
            <a:r>
              <a:rPr lang="en-US" altLang="zh-CN" sz="2000" b="1" smtClean="0"/>
              <a:t>3</a:t>
            </a:r>
            <a:r>
              <a:rPr lang="zh-CN" altLang="en-US" sz="2000" b="1" smtClean="0"/>
              <a:t>、对被投资单位不具有控制权，投资期限届满或者投资期限已超过</a:t>
            </a:r>
            <a:r>
              <a:rPr lang="en-US" altLang="zh-CN" sz="2000" b="1" smtClean="0"/>
              <a:t>10</a:t>
            </a:r>
            <a:r>
              <a:rPr lang="zh-CN" altLang="en-US" sz="2000" b="1" smtClean="0"/>
              <a:t>年，且被投资单位因连续</a:t>
            </a:r>
            <a:r>
              <a:rPr lang="en-US" altLang="zh-CN" sz="2000" b="1" smtClean="0"/>
              <a:t>3</a:t>
            </a:r>
            <a:r>
              <a:rPr lang="zh-CN" altLang="en-US" sz="2000" b="1" smtClean="0"/>
              <a:t>年经营亏损导致资不抵债的。</a:t>
            </a:r>
          </a:p>
          <a:p>
            <a:pPr eaLnBrk="1" hangingPunct="1">
              <a:lnSpc>
                <a:spcPct val="105000"/>
              </a:lnSpc>
              <a:buFont typeface="Wingdings" pitchFamily="2" charset="2"/>
              <a:buNone/>
            </a:pPr>
            <a:r>
              <a:rPr lang="en-US" altLang="zh-CN" sz="2000" b="1" smtClean="0"/>
              <a:t>4</a:t>
            </a:r>
            <a:r>
              <a:rPr lang="zh-CN" altLang="en-US" sz="2000" b="1" smtClean="0"/>
              <a:t>、被投资单位财务状况严重恶化，累计发生巨额亏损，已完成清算或清算期超过</a:t>
            </a:r>
            <a:r>
              <a:rPr lang="en-US" altLang="zh-CN" sz="2000" b="1" smtClean="0"/>
              <a:t>3</a:t>
            </a:r>
            <a:r>
              <a:rPr lang="zh-CN" altLang="en-US" sz="2000" b="1" smtClean="0"/>
              <a:t>年以上的。</a:t>
            </a:r>
          </a:p>
          <a:p>
            <a:pPr eaLnBrk="1" hangingPunct="1">
              <a:lnSpc>
                <a:spcPct val="105000"/>
              </a:lnSpc>
              <a:buFont typeface="Wingdings" pitchFamily="2" charset="2"/>
              <a:buNone/>
            </a:pPr>
            <a:r>
              <a:rPr lang="en-US" altLang="zh-CN" sz="2000" b="1" smtClean="0"/>
              <a:t>5</a:t>
            </a:r>
            <a:r>
              <a:rPr lang="zh-CN" altLang="en-US" sz="2000" b="1" smtClean="0"/>
              <a:t>、国务院财政、税务主管部门规定的其他条件。</a:t>
            </a:r>
          </a:p>
          <a:p>
            <a:pPr eaLnBrk="1" hangingPunct="1">
              <a:lnSpc>
                <a:spcPct val="105000"/>
              </a:lnSpc>
            </a:pPr>
            <a:r>
              <a:rPr lang="zh-CN" altLang="en-US" sz="2000" b="1" smtClean="0"/>
              <a:t>长期股权投资损失应当于实际发生时计入</a:t>
            </a:r>
            <a:r>
              <a:rPr lang="zh-CN" altLang="en-US" sz="2000" b="1" smtClean="0">
                <a:solidFill>
                  <a:schemeClr val="hlink"/>
                </a:solidFill>
              </a:rPr>
              <a:t>营业外支出</a:t>
            </a:r>
            <a:r>
              <a:rPr lang="zh-CN" altLang="en-US" sz="2000" b="1" smtClean="0"/>
              <a:t>，同时冲减长期股权投资账面余额。</a:t>
            </a:r>
          </a:p>
          <a:p>
            <a:pPr eaLnBrk="1" hangingPunct="1">
              <a:lnSpc>
                <a:spcPct val="105000"/>
              </a:lnSpc>
              <a:buFont typeface="Wingdings" pitchFamily="2" charset="2"/>
              <a:buNone/>
            </a:pPr>
            <a:r>
              <a:rPr lang="zh-CN" altLang="en-US" sz="2000" b="1" smtClean="0"/>
              <a:t>注： </a:t>
            </a:r>
            <a:r>
              <a:rPr lang="en-US" altLang="zh-CN" sz="2000" b="1" smtClean="0"/>
              <a:t>《</a:t>
            </a:r>
            <a:r>
              <a:rPr lang="zh-CN" altLang="en-US" sz="2000" b="1" smtClean="0"/>
              <a:t>企业资产损失所得税税前扣除管理办法</a:t>
            </a:r>
            <a:r>
              <a:rPr lang="en-US" altLang="zh-CN" sz="2000" b="1" smtClean="0"/>
              <a:t>》</a:t>
            </a:r>
            <a:r>
              <a:rPr lang="zh-CN" altLang="en-US" sz="2000" b="1" smtClean="0"/>
              <a:t>（国家税务总局公告第</a:t>
            </a:r>
            <a:r>
              <a:rPr lang="en-US" altLang="zh-CN" sz="2000" b="1" smtClean="0"/>
              <a:t>25</a:t>
            </a:r>
            <a:r>
              <a:rPr lang="zh-CN" altLang="en-US" sz="2000" b="1" smtClean="0"/>
              <a:t>号） 第</a:t>
            </a:r>
            <a:r>
              <a:rPr lang="en-US" altLang="zh-CN" sz="2000" b="1" smtClean="0"/>
              <a:t>41</a:t>
            </a:r>
            <a:r>
              <a:rPr lang="zh-CN" altLang="en-US" sz="2000" b="1" smtClean="0"/>
              <a:t>、</a:t>
            </a:r>
            <a:r>
              <a:rPr lang="en-US" altLang="zh-CN" sz="2000" b="1" smtClean="0"/>
              <a:t>42</a:t>
            </a:r>
            <a:r>
              <a:rPr lang="zh-CN" altLang="en-US" sz="2000" b="1" smtClean="0"/>
              <a:t>条的规定。</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D7D27E67-5AA3-42CD-847B-2CA6A2974080}" type="slidenum">
              <a:rPr lang="en-US" altLang="zh-CN" sz="1400" smtClean="0"/>
              <a:pPr eaLnBrk="1" hangingPunct="1">
                <a:spcBef>
                  <a:spcPct val="0"/>
                </a:spcBef>
                <a:buClrTx/>
                <a:buSzTx/>
                <a:buFontTx/>
                <a:buNone/>
              </a:pPr>
              <a:t>66</a:t>
            </a:fld>
            <a:endParaRPr lang="en-US" altLang="zh-CN" sz="1400" smtClean="0"/>
          </a:p>
        </p:txBody>
      </p:sp>
      <p:sp>
        <p:nvSpPr>
          <p:cNvPr id="70659" name="Rectangle 2"/>
          <p:cNvSpPr>
            <a:spLocks noGrp="1" noRot="1" noChangeArrowheads="1"/>
          </p:cNvSpPr>
          <p:nvPr>
            <p:ph type="title"/>
          </p:nvPr>
        </p:nvSpPr>
        <p:spPr>
          <a:xfrm>
            <a:off x="323850" y="836613"/>
            <a:ext cx="8540750" cy="803275"/>
          </a:xfrm>
        </p:spPr>
        <p:txBody>
          <a:bodyPr/>
          <a:lstStyle/>
          <a:p>
            <a:pPr eaLnBrk="1" hangingPunct="1"/>
            <a:r>
              <a:rPr lang="zh-CN" altLang="en-US" sz="3600" b="1" smtClean="0">
                <a:latin typeface="华文中宋" pitchFamily="2" charset="-122"/>
                <a:ea typeface="华文中宋" pitchFamily="2" charset="-122"/>
              </a:rPr>
              <a:t>第三节  固定资产和生产性生物资产</a:t>
            </a:r>
          </a:p>
        </p:txBody>
      </p:sp>
      <p:sp>
        <p:nvSpPr>
          <p:cNvPr id="70660" name="Rectangle 3"/>
          <p:cNvSpPr>
            <a:spLocks noGrp="1" noRot="1" noChangeArrowheads="1"/>
          </p:cNvSpPr>
          <p:nvPr>
            <p:ph type="body" idx="1"/>
          </p:nvPr>
        </p:nvSpPr>
        <p:spPr>
          <a:xfrm>
            <a:off x="323850" y="2133600"/>
            <a:ext cx="8540750" cy="3816350"/>
          </a:xfrm>
        </p:spPr>
        <p:txBody>
          <a:bodyPr/>
          <a:lstStyle/>
          <a:p>
            <a:pPr eaLnBrk="1" hangingPunct="1">
              <a:buFont typeface="Wingdings" pitchFamily="2" charset="2"/>
              <a:buNone/>
            </a:pPr>
            <a:r>
              <a:rPr lang="zh-CN" altLang="en-US" sz="2400" b="1" smtClean="0">
                <a:solidFill>
                  <a:schemeClr val="tx2"/>
                </a:solidFill>
                <a:ea typeface="黑体" pitchFamily="2" charset="-122"/>
              </a:rPr>
              <a:t>一、固定资产的会计处理</a:t>
            </a:r>
          </a:p>
          <a:p>
            <a:pPr eaLnBrk="1" hangingPunct="1">
              <a:buFont typeface="Wingdings" pitchFamily="2" charset="2"/>
              <a:buNone/>
            </a:pPr>
            <a:endParaRPr lang="zh-CN" altLang="en-US" sz="2400" b="1" smtClean="0">
              <a:solidFill>
                <a:schemeClr val="tx2"/>
              </a:solidFill>
              <a:ea typeface="黑体" pitchFamily="2" charset="-122"/>
            </a:endParaRPr>
          </a:p>
          <a:p>
            <a:pPr eaLnBrk="1" hangingPunct="1">
              <a:buFont typeface="Wingdings" pitchFamily="2" charset="2"/>
              <a:buNone/>
            </a:pPr>
            <a:r>
              <a:rPr lang="zh-CN" altLang="en-US" sz="2400" b="1" smtClean="0">
                <a:solidFill>
                  <a:schemeClr val="tx2"/>
                </a:solidFill>
                <a:ea typeface="黑体" pitchFamily="2" charset="-122"/>
              </a:rPr>
              <a:t>（一）固定资产的定义及构成（第</a:t>
            </a:r>
            <a:r>
              <a:rPr lang="en-US" altLang="zh-CN" sz="2400" b="1" smtClean="0">
                <a:solidFill>
                  <a:schemeClr val="tx2"/>
                </a:solidFill>
                <a:ea typeface="黑体" pitchFamily="2" charset="-122"/>
              </a:rPr>
              <a:t>27</a:t>
            </a:r>
            <a:r>
              <a:rPr lang="zh-CN" altLang="en-US" sz="2400" b="1" smtClean="0">
                <a:solidFill>
                  <a:schemeClr val="tx2"/>
                </a:solidFill>
                <a:ea typeface="黑体" pitchFamily="2" charset="-122"/>
              </a:rPr>
              <a:t>条）</a:t>
            </a:r>
          </a:p>
          <a:p>
            <a:pPr eaLnBrk="1" hangingPunct="1"/>
            <a:r>
              <a:rPr lang="zh-CN" altLang="en-US" sz="2400" b="1" smtClean="0"/>
              <a:t>固定资产，是指小企业为生产产品、提供劳务、出租或经营管理而持有的，使用寿命超过</a:t>
            </a:r>
            <a:r>
              <a:rPr lang="en-US" altLang="zh-CN" sz="2400" b="1" smtClean="0"/>
              <a:t>1</a:t>
            </a:r>
            <a:r>
              <a:rPr lang="zh-CN" altLang="en-US" sz="2400" b="1" smtClean="0"/>
              <a:t>年的有形资产。</a:t>
            </a:r>
          </a:p>
          <a:p>
            <a:pPr eaLnBrk="1" hangingPunct="1"/>
            <a:r>
              <a:rPr lang="zh-CN" altLang="en-US" sz="2400" b="1" smtClean="0"/>
              <a:t>小企业的固定资产包括：房屋、建筑物、机器、机械、运输工具、设备、器具、工具等。</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Rot="1" noChangeArrowheads="1"/>
          </p:cNvSpPr>
          <p:nvPr>
            <p:ph type="title"/>
          </p:nvPr>
        </p:nvSpPr>
        <p:spPr>
          <a:xfrm>
            <a:off x="323850" y="765175"/>
            <a:ext cx="8540750" cy="658813"/>
          </a:xfrm>
        </p:spPr>
        <p:txBody>
          <a:bodyPr/>
          <a:lstStyle/>
          <a:p>
            <a:pPr algn="l"/>
            <a:r>
              <a:rPr lang="zh-CN" altLang="en-US" sz="2400" b="1" smtClean="0">
                <a:ea typeface="黑体" pitchFamily="2" charset="-122"/>
              </a:rPr>
              <a:t>（二）取得固定资产的会计处理（第</a:t>
            </a:r>
            <a:r>
              <a:rPr lang="en-US" altLang="zh-CN" sz="2400" b="1" smtClean="0">
                <a:ea typeface="黑体" pitchFamily="2" charset="-122"/>
              </a:rPr>
              <a:t>28</a:t>
            </a:r>
            <a:r>
              <a:rPr lang="zh-CN" altLang="en-US" sz="2400" b="1" smtClean="0">
                <a:ea typeface="黑体" pitchFamily="2" charset="-122"/>
              </a:rPr>
              <a:t>条）</a:t>
            </a:r>
          </a:p>
        </p:txBody>
      </p:sp>
      <p:sp>
        <p:nvSpPr>
          <p:cNvPr id="71683" name="Rectangle 3"/>
          <p:cNvSpPr>
            <a:spLocks noGrp="1" noRot="1" noChangeArrowheads="1"/>
          </p:cNvSpPr>
          <p:nvPr>
            <p:ph type="body" idx="1"/>
          </p:nvPr>
        </p:nvSpPr>
        <p:spPr>
          <a:xfrm>
            <a:off x="323850" y="1557338"/>
            <a:ext cx="8540750" cy="4751387"/>
          </a:xfrm>
        </p:spPr>
        <p:txBody>
          <a:bodyPr/>
          <a:lstStyle/>
          <a:p>
            <a:pPr eaLnBrk="1" hangingPunct="1">
              <a:buFont typeface="Wingdings" pitchFamily="2" charset="2"/>
              <a:buNone/>
            </a:pPr>
            <a:r>
              <a:rPr lang="zh-CN" altLang="en-US" sz="2400" b="1" smtClean="0"/>
              <a:t>固定资产取得方式五种：外购、自行建造、投资者投入、融资租入、盘盈。</a:t>
            </a:r>
          </a:p>
          <a:p>
            <a:pPr eaLnBrk="1" hangingPunct="1"/>
            <a:r>
              <a:rPr lang="zh-CN" altLang="en-US" sz="2400" b="1" smtClean="0"/>
              <a:t>固定资产应当按照</a:t>
            </a:r>
            <a:r>
              <a:rPr lang="zh-CN" altLang="en-US" sz="2400" b="1" smtClean="0">
                <a:solidFill>
                  <a:schemeClr val="hlink"/>
                </a:solidFill>
              </a:rPr>
              <a:t>成本</a:t>
            </a:r>
            <a:r>
              <a:rPr lang="zh-CN" altLang="en-US" sz="2400" b="1" smtClean="0"/>
              <a:t>进行计量。</a:t>
            </a:r>
          </a:p>
          <a:p>
            <a:pPr eaLnBrk="1" hangingPunct="1"/>
            <a:r>
              <a:rPr lang="en-US" altLang="zh-CN" sz="2400" b="1" smtClean="0"/>
              <a:t>1</a:t>
            </a:r>
            <a:r>
              <a:rPr lang="zh-CN" altLang="en-US" sz="2400" b="1" smtClean="0"/>
              <a:t>、外购固定资产的成本包括：购买价款、相关税费、运输费、装卸费、保险费、安装费等，但不含按照税法规定可以抵扣的增值税进项税额。</a:t>
            </a:r>
          </a:p>
          <a:p>
            <a:pPr eaLnBrk="1" hangingPunct="1"/>
            <a:r>
              <a:rPr lang="zh-CN" altLang="en-US" sz="2400" b="1" smtClean="0"/>
              <a:t>以一笔款项购入多项没有单独标价的固定资产，应当按照各项固定资产或类似资产的市场价格或评估价值比例对总成本进行分配，分别确定各项固定资产的成本。</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E5CCBC45-6B94-4342-8092-01E8261D6FFD}" type="slidenum">
              <a:rPr lang="en-US" altLang="zh-CN" sz="1400" smtClean="0"/>
              <a:pPr eaLnBrk="1" hangingPunct="1">
                <a:spcBef>
                  <a:spcPct val="0"/>
                </a:spcBef>
                <a:buClrTx/>
                <a:buSzTx/>
                <a:buFontTx/>
                <a:buNone/>
              </a:pPr>
              <a:t>68</a:t>
            </a:fld>
            <a:endParaRPr lang="en-US" altLang="zh-CN" sz="1400" smtClean="0"/>
          </a:p>
        </p:txBody>
      </p:sp>
      <p:sp>
        <p:nvSpPr>
          <p:cNvPr id="72707" name="Rectangle 2"/>
          <p:cNvSpPr>
            <a:spLocks noGrp="1" noRot="1" noChangeArrowheads="1"/>
          </p:cNvSpPr>
          <p:nvPr>
            <p:ph type="title"/>
          </p:nvPr>
        </p:nvSpPr>
        <p:spPr>
          <a:xfrm>
            <a:off x="301625" y="539750"/>
            <a:ext cx="8540750" cy="69850"/>
          </a:xfrm>
        </p:spPr>
        <p:txBody>
          <a:bodyPr/>
          <a:lstStyle/>
          <a:p>
            <a:pPr eaLnBrk="1" hangingPunct="1"/>
            <a:endParaRPr lang="zh-CN" altLang="zh-CN" sz="4000" smtClean="0"/>
          </a:p>
        </p:txBody>
      </p:sp>
      <p:sp>
        <p:nvSpPr>
          <p:cNvPr id="72708" name="Rectangle 3"/>
          <p:cNvSpPr>
            <a:spLocks noGrp="1" noRot="1" noChangeArrowheads="1"/>
          </p:cNvSpPr>
          <p:nvPr>
            <p:ph type="body" idx="1"/>
          </p:nvPr>
        </p:nvSpPr>
        <p:spPr>
          <a:xfrm>
            <a:off x="323850" y="620713"/>
            <a:ext cx="8540750" cy="5761037"/>
          </a:xfrm>
        </p:spPr>
        <p:txBody>
          <a:bodyPr/>
          <a:lstStyle/>
          <a:p>
            <a:pPr eaLnBrk="1" hangingPunct="1">
              <a:lnSpc>
                <a:spcPct val="115000"/>
              </a:lnSpc>
              <a:buFont typeface="Wingdings" pitchFamily="2" charset="2"/>
              <a:buNone/>
            </a:pPr>
            <a:r>
              <a:rPr lang="en-US" altLang="zh-CN" sz="2400" b="1" smtClean="0"/>
              <a:t>2</a:t>
            </a:r>
            <a:r>
              <a:rPr lang="zh-CN" altLang="en-US" sz="2400" b="1" smtClean="0"/>
              <a:t>、自行建造固定资产的成本，由建造该项资产在</a:t>
            </a:r>
            <a:r>
              <a:rPr lang="zh-CN" altLang="en-US" sz="2400" b="1" smtClean="0">
                <a:solidFill>
                  <a:schemeClr val="hlink"/>
                </a:solidFill>
              </a:rPr>
              <a:t>竣工决算前</a:t>
            </a:r>
            <a:r>
              <a:rPr lang="zh-CN" altLang="en-US" sz="2400" b="1" smtClean="0"/>
              <a:t>发生的支出（</a:t>
            </a:r>
            <a:r>
              <a:rPr lang="zh-CN" altLang="en-US" sz="2400" b="1" smtClean="0">
                <a:solidFill>
                  <a:schemeClr val="hlink"/>
                </a:solidFill>
              </a:rPr>
              <a:t>含相关的借款费用</a:t>
            </a:r>
            <a:r>
              <a:rPr lang="zh-CN" altLang="en-US" sz="2400" b="1" smtClean="0"/>
              <a:t>）构成。</a:t>
            </a:r>
          </a:p>
          <a:p>
            <a:pPr eaLnBrk="1" hangingPunct="1">
              <a:lnSpc>
                <a:spcPct val="115000"/>
              </a:lnSpc>
            </a:pPr>
            <a:r>
              <a:rPr lang="zh-CN" altLang="en-US" sz="2400" b="1" smtClean="0"/>
              <a:t>小企业在建工程在试运转过程中形成的产品、副产品或试车收入</a:t>
            </a:r>
            <a:r>
              <a:rPr lang="zh-CN" altLang="en-US" sz="2400" b="1" smtClean="0">
                <a:solidFill>
                  <a:schemeClr val="hlink"/>
                </a:solidFill>
              </a:rPr>
              <a:t>冲减在建工程成本</a:t>
            </a:r>
            <a:r>
              <a:rPr lang="zh-CN" altLang="en-US" sz="2400" b="1" smtClean="0"/>
              <a:t>。</a:t>
            </a:r>
          </a:p>
          <a:p>
            <a:pPr eaLnBrk="1" hangingPunct="1">
              <a:lnSpc>
                <a:spcPct val="115000"/>
              </a:lnSpc>
              <a:buFont typeface="Wingdings" pitchFamily="2" charset="2"/>
              <a:buNone/>
            </a:pPr>
            <a:r>
              <a:rPr lang="en-US" altLang="zh-CN" sz="2400" b="1" smtClean="0"/>
              <a:t>3</a:t>
            </a:r>
            <a:r>
              <a:rPr lang="zh-CN" altLang="en-US" sz="2400" b="1" smtClean="0"/>
              <a:t>、投资者投入固定资产的成本，应当按照</a:t>
            </a:r>
            <a:r>
              <a:rPr lang="zh-CN" altLang="en-US" sz="2400" b="1" smtClean="0">
                <a:solidFill>
                  <a:schemeClr val="hlink"/>
                </a:solidFill>
              </a:rPr>
              <a:t>评估价值</a:t>
            </a:r>
            <a:r>
              <a:rPr lang="zh-CN" altLang="en-US" sz="2400" b="1" smtClean="0"/>
              <a:t>和相关税费确定。</a:t>
            </a:r>
          </a:p>
          <a:p>
            <a:pPr eaLnBrk="1" hangingPunct="1">
              <a:lnSpc>
                <a:spcPct val="115000"/>
              </a:lnSpc>
              <a:buFont typeface="Wingdings" pitchFamily="2" charset="2"/>
              <a:buNone/>
            </a:pPr>
            <a:r>
              <a:rPr lang="en-US" altLang="zh-CN" sz="2400" b="1" smtClean="0"/>
              <a:t>4</a:t>
            </a:r>
            <a:r>
              <a:rPr lang="zh-CN" altLang="en-US" sz="2400" b="1" smtClean="0"/>
              <a:t>、融资租入的固定资产的成本，应当按照租赁合同约定的</a:t>
            </a:r>
            <a:r>
              <a:rPr lang="zh-CN" altLang="en-US" sz="2400" b="1" smtClean="0">
                <a:solidFill>
                  <a:schemeClr val="hlink"/>
                </a:solidFill>
              </a:rPr>
              <a:t>付款总额和</a:t>
            </a:r>
            <a:r>
              <a:rPr lang="zh-CN" altLang="en-US" sz="2400" b="1" smtClean="0"/>
              <a:t>在签订租赁合同过程中发生的</a:t>
            </a:r>
            <a:r>
              <a:rPr lang="zh-CN" altLang="en-US" sz="2400" b="1" smtClean="0">
                <a:solidFill>
                  <a:schemeClr val="hlink"/>
                </a:solidFill>
              </a:rPr>
              <a:t>相关税费</a:t>
            </a:r>
            <a:r>
              <a:rPr lang="zh-CN" altLang="en-US" sz="2400" b="1" smtClean="0"/>
              <a:t>等确定。</a:t>
            </a:r>
          </a:p>
          <a:p>
            <a:pPr eaLnBrk="1" hangingPunct="1">
              <a:lnSpc>
                <a:spcPct val="115000"/>
              </a:lnSpc>
              <a:buFont typeface="Wingdings" pitchFamily="2" charset="2"/>
              <a:buNone/>
            </a:pPr>
            <a:r>
              <a:rPr lang="en-US" altLang="zh-CN" sz="2400" b="1" smtClean="0"/>
              <a:t>5</a:t>
            </a:r>
            <a:r>
              <a:rPr lang="zh-CN" altLang="en-US" sz="2400" b="1" smtClean="0"/>
              <a:t>、盘盈固定资产的成本，应当按照同类或者类似固定资产的</a:t>
            </a:r>
            <a:r>
              <a:rPr lang="zh-CN" altLang="en-US" sz="2400" b="1" smtClean="0">
                <a:solidFill>
                  <a:schemeClr val="hlink"/>
                </a:solidFill>
              </a:rPr>
              <a:t>市场价格或评估价值，扣除</a:t>
            </a:r>
            <a:r>
              <a:rPr lang="zh-CN" altLang="en-US" sz="2400" b="1" smtClean="0"/>
              <a:t>按照该项固定资产</a:t>
            </a:r>
            <a:r>
              <a:rPr lang="zh-CN" altLang="en-US" sz="2400" b="1" smtClean="0">
                <a:solidFill>
                  <a:schemeClr val="hlink"/>
                </a:solidFill>
              </a:rPr>
              <a:t>新旧程度估计的折旧后</a:t>
            </a:r>
            <a:r>
              <a:rPr lang="zh-CN" altLang="en-US" sz="2400" b="1" smtClean="0"/>
              <a:t>的余额确定（相当于采用重置成本计量）。</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D50119F6-8C4E-4D3E-BD10-E914E6742909}" type="slidenum">
              <a:rPr lang="en-US" altLang="zh-CN" sz="1400" smtClean="0"/>
              <a:pPr eaLnBrk="1" hangingPunct="1">
                <a:spcBef>
                  <a:spcPct val="0"/>
                </a:spcBef>
                <a:buClrTx/>
                <a:buSzTx/>
                <a:buFontTx/>
                <a:buNone/>
              </a:pPr>
              <a:t>69</a:t>
            </a:fld>
            <a:endParaRPr lang="en-US" altLang="zh-CN" sz="1400" smtClean="0"/>
          </a:p>
        </p:txBody>
      </p:sp>
      <p:sp>
        <p:nvSpPr>
          <p:cNvPr id="73731" name="Rectangle 2"/>
          <p:cNvSpPr>
            <a:spLocks noGrp="1" noRot="1" noChangeArrowheads="1"/>
          </p:cNvSpPr>
          <p:nvPr>
            <p:ph type="title"/>
          </p:nvPr>
        </p:nvSpPr>
        <p:spPr>
          <a:xfrm>
            <a:off x="301625" y="692150"/>
            <a:ext cx="8540750" cy="649288"/>
          </a:xfrm>
        </p:spPr>
        <p:txBody>
          <a:bodyPr/>
          <a:lstStyle/>
          <a:p>
            <a:pPr algn="l" eaLnBrk="1" hangingPunct="1"/>
            <a:r>
              <a:rPr lang="zh-CN" altLang="en-US" sz="2400" b="1" smtClean="0">
                <a:ea typeface="黑体" pitchFamily="2" charset="-122"/>
              </a:rPr>
              <a:t>关于借款费用资本化问题</a:t>
            </a:r>
            <a:endParaRPr lang="zh-CN" altLang="zh-CN" sz="2400" b="1" smtClean="0">
              <a:ea typeface="黑体" pitchFamily="2" charset="-122"/>
            </a:endParaRPr>
          </a:p>
        </p:txBody>
      </p:sp>
      <p:sp>
        <p:nvSpPr>
          <p:cNvPr id="73732" name="Rectangle 3"/>
          <p:cNvSpPr>
            <a:spLocks noGrp="1" noRot="1" noChangeArrowheads="1"/>
          </p:cNvSpPr>
          <p:nvPr>
            <p:ph type="body" idx="1"/>
          </p:nvPr>
        </p:nvSpPr>
        <p:spPr>
          <a:xfrm>
            <a:off x="250825" y="1341438"/>
            <a:ext cx="8540750" cy="4967287"/>
          </a:xfrm>
        </p:spPr>
        <p:txBody>
          <a:bodyPr/>
          <a:lstStyle/>
          <a:p>
            <a:pPr eaLnBrk="1" hangingPunct="1">
              <a:lnSpc>
                <a:spcPct val="115000"/>
              </a:lnSpc>
            </a:pPr>
            <a:r>
              <a:rPr lang="zh-CN" altLang="en-US" sz="2400" b="1" smtClean="0"/>
              <a:t>本准则关于存货的第</a:t>
            </a:r>
            <a:r>
              <a:rPr lang="en-US" altLang="zh-CN" sz="2400" b="1" smtClean="0"/>
              <a:t>12</a:t>
            </a:r>
            <a:r>
              <a:rPr lang="zh-CN" altLang="en-US" sz="2400" b="1" smtClean="0"/>
              <a:t>条（二）、关于固定资产的第</a:t>
            </a:r>
            <a:r>
              <a:rPr lang="en-US" altLang="zh-CN" sz="2400" b="1" smtClean="0"/>
              <a:t>28</a:t>
            </a:r>
            <a:r>
              <a:rPr lang="zh-CN" altLang="en-US" sz="2400" b="1" smtClean="0"/>
              <a:t>条（二）和关于无形资产的第</a:t>
            </a:r>
            <a:r>
              <a:rPr lang="en-US" altLang="zh-CN" sz="2400" b="1" smtClean="0"/>
              <a:t>39</a:t>
            </a:r>
            <a:r>
              <a:rPr lang="zh-CN" altLang="en-US" sz="2400" b="1" smtClean="0"/>
              <a:t>条（三）均涉及借款费用资本化问题。需把握以下几点：</a:t>
            </a:r>
          </a:p>
          <a:p>
            <a:pPr eaLnBrk="1" hangingPunct="1">
              <a:lnSpc>
                <a:spcPct val="115000"/>
              </a:lnSpc>
              <a:buFont typeface="Wingdings" pitchFamily="2" charset="2"/>
              <a:buNone/>
            </a:pPr>
            <a:r>
              <a:rPr lang="en-US" altLang="zh-CN" sz="2400" b="1" smtClean="0"/>
              <a:t>1</a:t>
            </a:r>
            <a:r>
              <a:rPr lang="zh-CN" altLang="en-US" sz="2400" b="1" smtClean="0"/>
              <a:t>、借款包括各类借款，长期、短期借款，银行借款与向第三方借款等。</a:t>
            </a:r>
          </a:p>
          <a:p>
            <a:pPr eaLnBrk="1" hangingPunct="1">
              <a:lnSpc>
                <a:spcPct val="115000"/>
              </a:lnSpc>
              <a:buFont typeface="Wingdings" pitchFamily="2" charset="2"/>
              <a:buNone/>
            </a:pPr>
            <a:r>
              <a:rPr lang="en-US" altLang="zh-CN" sz="2400" b="1" smtClean="0"/>
              <a:t>2</a:t>
            </a:r>
            <a:r>
              <a:rPr lang="zh-CN" altLang="en-US" sz="2400" b="1" smtClean="0"/>
              <a:t>、符合资本化条件的资产，限定为固定资产、无形资产、经过</a:t>
            </a:r>
            <a:r>
              <a:rPr lang="en-US" altLang="zh-CN" sz="2400" b="1" smtClean="0"/>
              <a:t>12</a:t>
            </a:r>
            <a:r>
              <a:rPr lang="zh-CN" altLang="en-US" sz="2400" b="1" smtClean="0"/>
              <a:t>个月以上建造才能达到预定可销售状态的存货（企业所得税法实施条例第</a:t>
            </a:r>
            <a:r>
              <a:rPr lang="en-US" altLang="zh-CN" sz="2400" b="1" smtClean="0"/>
              <a:t>37</a:t>
            </a:r>
            <a:r>
              <a:rPr lang="zh-CN" altLang="en-US" sz="2400" b="1" smtClean="0"/>
              <a:t>条） 。这些资产通常需要经过相当长时间的建造或生产过程才能达到预定可使用或者可销售状态。</a:t>
            </a:r>
          </a:p>
          <a:p>
            <a:pPr eaLnBrk="1" hangingPunct="1">
              <a:lnSpc>
                <a:spcPct val="115000"/>
              </a:lnSpc>
              <a:buFont typeface="Wingdings" pitchFamily="2" charset="2"/>
              <a:buNone/>
            </a:pPr>
            <a:r>
              <a:rPr lang="en-US" altLang="zh-CN" sz="2400" b="1" smtClean="0"/>
              <a:t>3</a:t>
            </a:r>
            <a:r>
              <a:rPr lang="zh-CN" altLang="en-US" sz="2400" b="1" smtClean="0"/>
              <a:t>、借款费用是小企业因借款而发生的利息及其他相关成本。包括借款利息、辅助费用、因外币借款而发生的汇兑差额等。</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rrowheads="1"/>
          </p:cNvSpPr>
          <p:nvPr>
            <p:ph type="title"/>
          </p:nvPr>
        </p:nvSpPr>
        <p:spPr>
          <a:xfrm>
            <a:off x="301625" y="609600"/>
            <a:ext cx="8540750" cy="300038"/>
          </a:xfrm>
        </p:spPr>
        <p:txBody>
          <a:bodyPr/>
          <a:lstStyle/>
          <a:p>
            <a:pPr eaLnBrk="1" hangingPunct="1"/>
            <a:endParaRPr lang="zh-CN" altLang="en-US" sz="4000" smtClean="0"/>
          </a:p>
        </p:txBody>
      </p:sp>
      <p:sp>
        <p:nvSpPr>
          <p:cNvPr id="10243" name="Rectangle 3"/>
          <p:cNvSpPr>
            <a:spLocks noGrp="1" noRot="1" noChangeArrowheads="1"/>
          </p:cNvSpPr>
          <p:nvPr>
            <p:ph type="body" idx="1"/>
          </p:nvPr>
        </p:nvSpPr>
        <p:spPr>
          <a:xfrm>
            <a:off x="301625" y="1125538"/>
            <a:ext cx="8540750" cy="4973637"/>
          </a:xfrm>
        </p:spPr>
        <p:txBody>
          <a:bodyPr/>
          <a:lstStyle/>
          <a:p>
            <a:pPr eaLnBrk="1" hangingPunct="1"/>
            <a:r>
              <a:rPr lang="zh-CN" altLang="en-US" smtClean="0"/>
              <a:t> </a:t>
            </a:r>
            <a:r>
              <a:rPr lang="zh-CN" altLang="en-US" b="1" smtClean="0"/>
              <a:t>四、会计要素</a:t>
            </a:r>
          </a:p>
          <a:p>
            <a:pPr eaLnBrk="1" hangingPunct="1"/>
            <a:r>
              <a:rPr lang="zh-CN" altLang="en-US" b="1" smtClean="0"/>
              <a:t>     资产、负债、所有者权益、</a:t>
            </a:r>
          </a:p>
          <a:p>
            <a:pPr eaLnBrk="1" hangingPunct="1"/>
            <a:r>
              <a:rPr lang="zh-CN" altLang="en-US" b="1" smtClean="0"/>
              <a:t>     收入、费用、利润</a:t>
            </a:r>
          </a:p>
          <a:p>
            <a:pPr eaLnBrk="1" hangingPunct="1"/>
            <a:endParaRPr lang="zh-CN" altLang="en-US" b="1" smtClean="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Rot="1" noChangeArrowheads="1"/>
          </p:cNvSpPr>
          <p:nvPr>
            <p:ph type="title"/>
          </p:nvPr>
        </p:nvSpPr>
        <p:spPr>
          <a:xfrm>
            <a:off x="301625" y="609600"/>
            <a:ext cx="8540750" cy="587375"/>
          </a:xfrm>
        </p:spPr>
        <p:txBody>
          <a:bodyPr/>
          <a:lstStyle/>
          <a:p>
            <a:pPr algn="l"/>
            <a:r>
              <a:rPr lang="zh-CN" altLang="en-US" sz="2400" b="1" smtClean="0">
                <a:ea typeface="黑体" pitchFamily="2" charset="-122"/>
              </a:rPr>
              <a:t>关于借款费用资本化问题</a:t>
            </a:r>
          </a:p>
        </p:txBody>
      </p:sp>
      <p:sp>
        <p:nvSpPr>
          <p:cNvPr id="74755" name="Rectangle 3"/>
          <p:cNvSpPr>
            <a:spLocks noGrp="1" noRot="1" noChangeArrowheads="1"/>
          </p:cNvSpPr>
          <p:nvPr>
            <p:ph type="body" idx="1"/>
          </p:nvPr>
        </p:nvSpPr>
        <p:spPr>
          <a:xfrm>
            <a:off x="323850" y="1268413"/>
            <a:ext cx="8540750" cy="5113337"/>
          </a:xfrm>
        </p:spPr>
        <p:txBody>
          <a:bodyPr/>
          <a:lstStyle/>
          <a:p>
            <a:pPr>
              <a:lnSpc>
                <a:spcPct val="90000"/>
              </a:lnSpc>
              <a:buFont typeface="Wingdings" pitchFamily="2" charset="2"/>
              <a:buNone/>
            </a:pPr>
            <a:r>
              <a:rPr lang="en-US" altLang="zh-CN" sz="2400" b="1" smtClean="0"/>
              <a:t>4</a:t>
            </a:r>
            <a:r>
              <a:rPr lang="zh-CN" altLang="en-US" sz="2400" b="1" smtClean="0"/>
              <a:t>、借款费用资本化期间，是指从借款费用发生时至停止资本化时点的期间，包括借款费用暂停资本化的期间。</a:t>
            </a:r>
          </a:p>
          <a:p>
            <a:pPr>
              <a:lnSpc>
                <a:spcPct val="90000"/>
              </a:lnSpc>
            </a:pPr>
            <a:r>
              <a:rPr lang="zh-CN" altLang="en-US" sz="2400" b="1" smtClean="0"/>
              <a:t>开始发生时：取得借款支付的辅助费用、应付日应支付的利息、期末汇兑差额、符合资本化条件后。</a:t>
            </a:r>
          </a:p>
          <a:p>
            <a:pPr>
              <a:lnSpc>
                <a:spcPct val="90000"/>
              </a:lnSpc>
              <a:buFont typeface="Wingdings" pitchFamily="2" charset="2"/>
              <a:buNone/>
            </a:pPr>
            <a:r>
              <a:rPr lang="zh-CN" altLang="en-US" sz="2400" b="1" smtClean="0"/>
              <a:t>         开始资本化的条件是指同时符合以下</a:t>
            </a:r>
            <a:r>
              <a:rPr lang="en-US" altLang="zh-CN" sz="2400" b="1" smtClean="0"/>
              <a:t>3</a:t>
            </a:r>
            <a:r>
              <a:rPr lang="zh-CN" altLang="en-US" sz="2400" b="1" smtClean="0"/>
              <a:t>个条件：</a:t>
            </a:r>
          </a:p>
          <a:p>
            <a:pPr>
              <a:lnSpc>
                <a:spcPct val="90000"/>
              </a:lnSpc>
              <a:buFont typeface="Wingdings" pitchFamily="2" charset="2"/>
              <a:buNone/>
            </a:pPr>
            <a:r>
              <a:rPr lang="zh-CN" altLang="en-US" sz="2400" b="1" smtClean="0"/>
              <a:t>         （</a:t>
            </a:r>
            <a:r>
              <a:rPr lang="en-US" altLang="zh-CN" sz="2400" b="1" smtClean="0"/>
              <a:t>1</a:t>
            </a:r>
            <a:r>
              <a:rPr lang="zh-CN" altLang="en-US" sz="2400" b="1" smtClean="0"/>
              <a:t>）资产支出已经发生；</a:t>
            </a:r>
          </a:p>
          <a:p>
            <a:pPr>
              <a:lnSpc>
                <a:spcPct val="90000"/>
              </a:lnSpc>
              <a:buFont typeface="Wingdings" pitchFamily="2" charset="2"/>
              <a:buNone/>
            </a:pPr>
            <a:r>
              <a:rPr lang="zh-CN" altLang="en-US" sz="2400" b="1" smtClean="0"/>
              <a:t>         （</a:t>
            </a:r>
            <a:r>
              <a:rPr lang="en-US" altLang="zh-CN" sz="2400" b="1" smtClean="0"/>
              <a:t>2</a:t>
            </a:r>
            <a:r>
              <a:rPr lang="zh-CN" altLang="en-US" sz="2400" b="1" smtClean="0"/>
              <a:t>）借款费用已经发生；</a:t>
            </a:r>
          </a:p>
          <a:p>
            <a:pPr>
              <a:lnSpc>
                <a:spcPct val="90000"/>
              </a:lnSpc>
              <a:buFont typeface="Wingdings" pitchFamily="2" charset="2"/>
              <a:buNone/>
            </a:pPr>
            <a:r>
              <a:rPr lang="zh-CN" altLang="en-US" sz="2400" b="1" smtClean="0"/>
              <a:t>         （</a:t>
            </a:r>
            <a:r>
              <a:rPr lang="en-US" altLang="zh-CN" sz="2400" b="1" smtClean="0"/>
              <a:t>3</a:t>
            </a:r>
            <a:r>
              <a:rPr lang="zh-CN" altLang="en-US" sz="2400" b="1" smtClean="0"/>
              <a:t>）为使资产达到预定可使用或者可销售状态所必要的购建活动已经开始（如果购建活动发生非正常中断，且中断时间连续超过</a:t>
            </a:r>
            <a:r>
              <a:rPr lang="en-US" altLang="zh-CN" sz="2400" b="1" smtClean="0"/>
              <a:t>3</a:t>
            </a:r>
            <a:r>
              <a:rPr lang="zh-CN" altLang="en-US" sz="2400" b="1" smtClean="0"/>
              <a:t>个月，应暂停资本化并确认为当期费用，直至购建活动重新开始） 。</a:t>
            </a:r>
          </a:p>
          <a:p>
            <a:pPr>
              <a:lnSpc>
                <a:spcPct val="90000"/>
              </a:lnSpc>
            </a:pPr>
            <a:r>
              <a:rPr lang="zh-CN" altLang="en-US" sz="2400" b="1" smtClean="0"/>
              <a:t>停止资本化时点：竣工决算前、达到预定用途、达到可销售</a:t>
            </a:r>
          </a:p>
          <a:p>
            <a:pPr>
              <a:lnSpc>
                <a:spcPct val="90000"/>
              </a:lnSpc>
              <a:buFont typeface="Wingdings" pitchFamily="2" charset="2"/>
              <a:buNone/>
            </a:pPr>
            <a:r>
              <a:rPr lang="zh-CN" altLang="en-US" sz="2400" b="1" smtClean="0"/>
              <a:t>                                  状态前。</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rrowheads="1"/>
          </p:cNvSpPr>
          <p:nvPr>
            <p:ph type="title"/>
          </p:nvPr>
        </p:nvSpPr>
        <p:spPr>
          <a:xfrm>
            <a:off x="323850" y="836613"/>
            <a:ext cx="8540750" cy="587375"/>
          </a:xfrm>
        </p:spPr>
        <p:txBody>
          <a:bodyPr/>
          <a:lstStyle/>
          <a:p>
            <a:pPr algn="l"/>
            <a:r>
              <a:rPr lang="zh-CN" altLang="en-US" sz="2400" b="1" smtClean="0">
                <a:ea typeface="黑体" pitchFamily="2" charset="-122"/>
              </a:rPr>
              <a:t>关于借款费用资本化问题</a:t>
            </a:r>
          </a:p>
        </p:txBody>
      </p:sp>
      <p:sp>
        <p:nvSpPr>
          <p:cNvPr id="75779" name="Rectangle 3"/>
          <p:cNvSpPr>
            <a:spLocks noGrp="1" noRot="1" noChangeArrowheads="1"/>
          </p:cNvSpPr>
          <p:nvPr>
            <p:ph type="body" idx="1"/>
          </p:nvPr>
        </p:nvSpPr>
        <p:spPr>
          <a:xfrm>
            <a:off x="179388" y="1557338"/>
            <a:ext cx="8713787" cy="4895850"/>
          </a:xfrm>
        </p:spPr>
        <p:txBody>
          <a:bodyPr/>
          <a:lstStyle/>
          <a:p>
            <a:pPr>
              <a:buFont typeface="Wingdings" pitchFamily="2" charset="2"/>
              <a:buNone/>
            </a:pPr>
            <a:r>
              <a:rPr lang="en-US" altLang="zh-CN" sz="2400" b="1" smtClean="0"/>
              <a:t>5</a:t>
            </a:r>
            <a:r>
              <a:rPr lang="zh-CN" altLang="en-US" sz="2400" b="1" smtClean="0"/>
              <a:t>、利息支出符合下列条件（企业所得税法实施条例第</a:t>
            </a:r>
            <a:r>
              <a:rPr lang="en-US" altLang="zh-CN" sz="2400" b="1" smtClean="0"/>
              <a:t>38</a:t>
            </a:r>
            <a:r>
              <a:rPr lang="zh-CN" altLang="en-US" sz="2400" b="1" smtClean="0"/>
              <a:t>条）：</a:t>
            </a:r>
          </a:p>
          <a:p>
            <a:pPr>
              <a:buFont typeface="Wingdings" pitchFamily="2" charset="2"/>
              <a:buNone/>
            </a:pPr>
            <a:r>
              <a:rPr lang="zh-CN" altLang="en-US" sz="2400" b="1" smtClean="0"/>
              <a:t>    （</a:t>
            </a:r>
            <a:r>
              <a:rPr lang="en-US" altLang="zh-CN" sz="2400" b="1" smtClean="0"/>
              <a:t>1</a:t>
            </a:r>
            <a:r>
              <a:rPr lang="zh-CN" altLang="en-US" sz="2400" b="1" smtClean="0"/>
              <a:t>）非金融企业向</a:t>
            </a:r>
            <a:r>
              <a:rPr lang="zh-CN" altLang="en-US" sz="2400" b="1" smtClean="0">
                <a:solidFill>
                  <a:schemeClr val="hlink"/>
                </a:solidFill>
              </a:rPr>
              <a:t>金融企业</a:t>
            </a:r>
            <a:r>
              <a:rPr lang="zh-CN" altLang="en-US" sz="2400" b="1" smtClean="0"/>
              <a:t>借款的利息支出、金融企业间的各项存款利息支出和同业拆借利息支出、企业经批准发行债券的利息支出；</a:t>
            </a:r>
          </a:p>
          <a:p>
            <a:pPr>
              <a:buFont typeface="Wingdings" pitchFamily="2" charset="2"/>
              <a:buNone/>
            </a:pPr>
            <a:r>
              <a:rPr lang="zh-CN" altLang="en-US" sz="2400" b="1" smtClean="0"/>
              <a:t>    （</a:t>
            </a:r>
            <a:r>
              <a:rPr lang="en-US" altLang="zh-CN" sz="2400" b="1" smtClean="0"/>
              <a:t>2</a:t>
            </a:r>
            <a:r>
              <a:rPr lang="zh-CN" altLang="en-US" sz="2400" b="1" smtClean="0"/>
              <a:t>）非金融企业向</a:t>
            </a:r>
            <a:r>
              <a:rPr lang="zh-CN" altLang="en-US" sz="2400" b="1" smtClean="0">
                <a:solidFill>
                  <a:schemeClr val="hlink"/>
                </a:solidFill>
              </a:rPr>
              <a:t>非金融企业</a:t>
            </a:r>
            <a:r>
              <a:rPr lang="zh-CN" altLang="en-US" sz="2400" b="1" smtClean="0"/>
              <a:t>借款的利息支出，不超过按照金融企业同期同类贷款利率计算的数额的部分。</a:t>
            </a:r>
          </a:p>
          <a:p>
            <a:pPr>
              <a:buFont typeface="Wingdings" pitchFamily="2" charset="2"/>
              <a:buNone/>
            </a:pPr>
            <a:r>
              <a:rPr lang="en-US" altLang="zh-CN" sz="2400" b="1" smtClean="0"/>
              <a:t>6</a:t>
            </a:r>
            <a:r>
              <a:rPr lang="zh-CN" altLang="en-US" sz="2400" b="1" smtClean="0"/>
              <a:t>、相关借款所发生的存款利息，停止资本化之前，应冲减资产成本。</a:t>
            </a:r>
          </a:p>
          <a:p>
            <a:pPr>
              <a:buFont typeface="Wingdings" pitchFamily="2" charset="2"/>
              <a:buNone/>
            </a:pPr>
            <a:r>
              <a:rPr lang="en-US" altLang="zh-CN" sz="2400" b="1" smtClean="0"/>
              <a:t>7</a:t>
            </a:r>
            <a:r>
              <a:rPr lang="zh-CN" altLang="en-US" sz="2400" b="1" smtClean="0"/>
              <a:t>、房地产开发企业借款计入存货成本。</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rrowheads="1"/>
          </p:cNvSpPr>
          <p:nvPr>
            <p:ph type="title"/>
          </p:nvPr>
        </p:nvSpPr>
        <p:spPr>
          <a:xfrm>
            <a:off x="301625" y="609600"/>
            <a:ext cx="8540750" cy="515938"/>
          </a:xfrm>
        </p:spPr>
        <p:txBody>
          <a:bodyPr/>
          <a:lstStyle/>
          <a:p>
            <a:pPr algn="l"/>
            <a:r>
              <a:rPr lang="zh-CN" altLang="en-US" sz="2400" b="1" smtClean="0">
                <a:ea typeface="黑体" pitchFamily="2" charset="-122"/>
              </a:rPr>
              <a:t>例</a:t>
            </a:r>
            <a:r>
              <a:rPr lang="en-US" altLang="zh-CN" sz="2400" b="1" smtClean="0">
                <a:ea typeface="黑体" pitchFamily="2" charset="-122"/>
              </a:rPr>
              <a:t>8</a:t>
            </a:r>
            <a:r>
              <a:rPr lang="zh-CN" altLang="en-US" sz="2400" b="1" smtClean="0">
                <a:ea typeface="黑体" pitchFamily="2" charset="-122"/>
              </a:rPr>
              <a:t>：</a:t>
            </a:r>
          </a:p>
        </p:txBody>
      </p:sp>
      <p:sp>
        <p:nvSpPr>
          <p:cNvPr id="76803" name="Rectangle 3"/>
          <p:cNvSpPr>
            <a:spLocks noGrp="1" noRot="1" noChangeArrowheads="1"/>
          </p:cNvSpPr>
          <p:nvPr>
            <p:ph type="body" idx="1"/>
          </p:nvPr>
        </p:nvSpPr>
        <p:spPr>
          <a:xfrm>
            <a:off x="323850" y="1125538"/>
            <a:ext cx="8540750" cy="5327650"/>
          </a:xfrm>
        </p:spPr>
        <p:txBody>
          <a:bodyPr/>
          <a:lstStyle/>
          <a:p>
            <a:r>
              <a:rPr lang="en-US" altLang="zh-CN" sz="2000" b="1" smtClean="0"/>
              <a:t>4</a:t>
            </a:r>
            <a:r>
              <a:rPr lang="zh-CN" altLang="en-US" sz="2000" b="1" smtClean="0"/>
              <a:t>月</a:t>
            </a:r>
            <a:r>
              <a:rPr lang="en-US" altLang="zh-CN" sz="2000" b="1" smtClean="0"/>
              <a:t>1</a:t>
            </a:r>
            <a:r>
              <a:rPr lang="zh-CN" altLang="en-US" sz="2000" b="1" smtClean="0"/>
              <a:t>日，公司自建办公楼，购入为工程准备的各种物资</a:t>
            </a:r>
            <a:r>
              <a:rPr lang="en-US" altLang="zh-CN" sz="2000" b="1" smtClean="0"/>
              <a:t>500000</a:t>
            </a:r>
            <a:r>
              <a:rPr lang="zh-CN" altLang="en-US" sz="2000" b="1" smtClean="0"/>
              <a:t>元，支付增值税额</a:t>
            </a:r>
            <a:r>
              <a:rPr lang="en-US" altLang="zh-CN" sz="2000" b="1" smtClean="0"/>
              <a:t>85000</a:t>
            </a:r>
            <a:r>
              <a:rPr lang="zh-CN" altLang="en-US" sz="2000" b="1" smtClean="0"/>
              <a:t>元，全部用于工程建设。领用本企业生产的材料一批，实际成本</a:t>
            </a:r>
            <a:r>
              <a:rPr lang="en-US" altLang="zh-CN" sz="2000" b="1" smtClean="0"/>
              <a:t>80000</a:t>
            </a:r>
            <a:r>
              <a:rPr lang="zh-CN" altLang="en-US" sz="2000" b="1" smtClean="0"/>
              <a:t>元，税务部门确定的计税价格为</a:t>
            </a:r>
            <a:r>
              <a:rPr lang="en-US" altLang="zh-CN" sz="2000" b="1" smtClean="0"/>
              <a:t>100000</a:t>
            </a:r>
            <a:r>
              <a:rPr lang="zh-CN" altLang="en-US" sz="2000" b="1" smtClean="0"/>
              <a:t>元；工程人员工资</a:t>
            </a:r>
            <a:r>
              <a:rPr lang="en-US" altLang="zh-CN" sz="2000" b="1" smtClean="0"/>
              <a:t>100000</a:t>
            </a:r>
            <a:r>
              <a:rPr lang="zh-CN" altLang="en-US" sz="2000" b="1" smtClean="0"/>
              <a:t>元；向银行借款</a:t>
            </a:r>
            <a:r>
              <a:rPr lang="en-US" altLang="zh-CN" sz="2000" b="1" smtClean="0"/>
              <a:t>1000000</a:t>
            </a:r>
            <a:r>
              <a:rPr lang="zh-CN" altLang="en-US" sz="2000" b="1" smtClean="0"/>
              <a:t>元（利率</a:t>
            </a:r>
            <a:r>
              <a:rPr lang="en-US" altLang="zh-CN" sz="2000" b="1" smtClean="0"/>
              <a:t>10%</a:t>
            </a:r>
            <a:r>
              <a:rPr lang="zh-CN" altLang="en-US" sz="2000" b="1" smtClean="0"/>
              <a:t>）用于工程建设；支付其他各类费用</a:t>
            </a:r>
            <a:r>
              <a:rPr lang="en-US" altLang="zh-CN" sz="2000" b="1" smtClean="0"/>
              <a:t>30000</a:t>
            </a:r>
            <a:r>
              <a:rPr lang="zh-CN" altLang="en-US" sz="2000" b="1" smtClean="0"/>
              <a:t>元。当年工程完工并办理竣工决算。</a:t>
            </a:r>
          </a:p>
          <a:p>
            <a:pPr>
              <a:buFont typeface="Wingdings" pitchFamily="2" charset="2"/>
              <a:buNone/>
            </a:pPr>
            <a:r>
              <a:rPr lang="zh-CN" altLang="en-US" sz="2000" b="1" smtClean="0"/>
              <a:t>（</a:t>
            </a:r>
            <a:r>
              <a:rPr lang="en-US" altLang="zh-CN" sz="2000" b="1" smtClean="0"/>
              <a:t>1</a:t>
            </a:r>
            <a:r>
              <a:rPr lang="zh-CN" altLang="en-US" sz="2000" b="1" smtClean="0"/>
              <a:t>）购入工程物资时：                      （</a:t>
            </a:r>
            <a:r>
              <a:rPr lang="en-US" altLang="zh-CN" sz="2000" b="1" smtClean="0"/>
              <a:t>2</a:t>
            </a:r>
            <a:r>
              <a:rPr lang="zh-CN" altLang="en-US" sz="2000" b="1" smtClean="0"/>
              <a:t>）领用工程物资时：</a:t>
            </a:r>
          </a:p>
          <a:p>
            <a:pPr>
              <a:buFont typeface="Wingdings" pitchFamily="2" charset="2"/>
              <a:buNone/>
            </a:pPr>
            <a:r>
              <a:rPr lang="zh-CN" altLang="en-US" sz="2000" b="1" smtClean="0"/>
              <a:t>         借：工程物资      </a:t>
            </a:r>
            <a:r>
              <a:rPr lang="en-US" altLang="zh-CN" sz="2000" b="1" smtClean="0"/>
              <a:t>585 000                 </a:t>
            </a:r>
            <a:r>
              <a:rPr lang="zh-CN" altLang="en-US" sz="2000" b="1" smtClean="0"/>
              <a:t>借：在建工程    </a:t>
            </a:r>
            <a:r>
              <a:rPr lang="en-US" altLang="zh-CN" sz="2000" b="1" smtClean="0"/>
              <a:t>585 000</a:t>
            </a:r>
          </a:p>
          <a:p>
            <a:pPr>
              <a:buFont typeface="Wingdings" pitchFamily="2" charset="2"/>
              <a:buNone/>
            </a:pPr>
            <a:r>
              <a:rPr lang="zh-CN" altLang="en-US" sz="2000" b="1" smtClean="0"/>
              <a:t>             贷：银行存款      </a:t>
            </a:r>
            <a:r>
              <a:rPr lang="en-US" altLang="zh-CN" sz="2000" b="1" smtClean="0"/>
              <a:t>58 5000                 </a:t>
            </a:r>
            <a:r>
              <a:rPr lang="zh-CN" altLang="en-US" sz="2000" b="1" smtClean="0"/>
              <a:t>贷：工程物资      </a:t>
            </a:r>
            <a:r>
              <a:rPr lang="en-US" altLang="zh-CN" sz="2000" b="1" smtClean="0"/>
              <a:t>585 000 </a:t>
            </a:r>
          </a:p>
          <a:p>
            <a:pPr>
              <a:buFont typeface="Wingdings" pitchFamily="2" charset="2"/>
              <a:buNone/>
            </a:pPr>
            <a:r>
              <a:rPr lang="zh-CN" altLang="en-US" sz="2000" b="1" smtClean="0"/>
              <a:t>（</a:t>
            </a:r>
            <a:r>
              <a:rPr lang="en-US" altLang="zh-CN" sz="2000" b="1" smtClean="0"/>
              <a:t>3</a:t>
            </a:r>
            <a:r>
              <a:rPr lang="zh-CN" altLang="en-US" sz="2000" b="1" smtClean="0"/>
              <a:t>）领用本企业材料时：</a:t>
            </a:r>
          </a:p>
          <a:p>
            <a:pPr>
              <a:buFont typeface="Wingdings" pitchFamily="2" charset="2"/>
              <a:buNone/>
            </a:pPr>
            <a:r>
              <a:rPr lang="zh-CN" altLang="en-US" sz="2000" b="1" smtClean="0"/>
              <a:t>         借：在建工程                                           </a:t>
            </a:r>
            <a:r>
              <a:rPr lang="en-US" altLang="zh-CN" sz="2000" b="1" smtClean="0"/>
              <a:t>97 000</a:t>
            </a:r>
          </a:p>
          <a:p>
            <a:pPr>
              <a:buFont typeface="Wingdings" pitchFamily="2" charset="2"/>
              <a:buNone/>
            </a:pPr>
            <a:r>
              <a:rPr lang="zh-CN" altLang="en-US" sz="2000" b="1" smtClean="0"/>
              <a:t>             贷：库存商品                                            </a:t>
            </a:r>
            <a:r>
              <a:rPr lang="en-US" altLang="zh-CN" sz="2000" b="1" smtClean="0"/>
              <a:t>80 000</a:t>
            </a:r>
          </a:p>
          <a:p>
            <a:pPr>
              <a:buFont typeface="Wingdings" pitchFamily="2" charset="2"/>
              <a:buNone/>
            </a:pPr>
            <a:r>
              <a:rPr lang="en-US" altLang="zh-CN" sz="2000" b="1" smtClean="0"/>
              <a:t>                     </a:t>
            </a:r>
            <a:r>
              <a:rPr lang="zh-CN" altLang="en-US" sz="2000" b="1" smtClean="0"/>
              <a:t>应交税费</a:t>
            </a:r>
            <a:r>
              <a:rPr lang="en-US" altLang="zh-CN" sz="2000" b="1" smtClean="0"/>
              <a:t>—</a:t>
            </a:r>
            <a:r>
              <a:rPr lang="zh-CN" altLang="en-US" sz="2000" b="1" smtClean="0"/>
              <a:t>应交增值税（销项税额）</a:t>
            </a:r>
            <a:r>
              <a:rPr lang="en-US" altLang="zh-CN" sz="2000" b="1" smtClean="0"/>
              <a:t>17 000</a:t>
            </a:r>
          </a:p>
          <a:p>
            <a:pPr>
              <a:buFont typeface="Wingdings" pitchFamily="2" charset="2"/>
              <a:buNone/>
            </a:pPr>
            <a:r>
              <a:rPr lang="zh-CN" altLang="en-US" sz="2000" b="1" smtClean="0"/>
              <a:t>（</a:t>
            </a:r>
            <a:r>
              <a:rPr lang="en-US" altLang="zh-CN" sz="2000" b="1" smtClean="0"/>
              <a:t>4</a:t>
            </a:r>
            <a:r>
              <a:rPr lang="zh-CN" altLang="en-US" sz="2000" b="1" smtClean="0"/>
              <a:t>）分配工程人员工资时：</a:t>
            </a:r>
          </a:p>
          <a:p>
            <a:pPr>
              <a:buFont typeface="Wingdings" pitchFamily="2" charset="2"/>
              <a:buNone/>
            </a:pPr>
            <a:r>
              <a:rPr lang="zh-CN" altLang="en-US" sz="2000" b="1" smtClean="0"/>
              <a:t>         借：在建工程          </a:t>
            </a:r>
            <a:r>
              <a:rPr lang="en-US" altLang="zh-CN" sz="2000" b="1" smtClean="0"/>
              <a:t>100 000</a:t>
            </a:r>
          </a:p>
          <a:p>
            <a:pPr>
              <a:buFont typeface="Wingdings" pitchFamily="2" charset="2"/>
              <a:buNone/>
            </a:pPr>
            <a:r>
              <a:rPr lang="en-US" altLang="zh-CN" sz="2000" b="1" smtClean="0"/>
              <a:t>             </a:t>
            </a:r>
            <a:r>
              <a:rPr lang="zh-CN" altLang="en-US" sz="2000" b="1" smtClean="0"/>
              <a:t>贷：应付职工薪酬    </a:t>
            </a:r>
            <a:r>
              <a:rPr lang="en-US" altLang="zh-CN" sz="2000" b="1" smtClean="0"/>
              <a:t>100 000</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rrowheads="1"/>
          </p:cNvSpPr>
          <p:nvPr>
            <p:ph type="title"/>
          </p:nvPr>
        </p:nvSpPr>
        <p:spPr>
          <a:xfrm>
            <a:off x="301625" y="609600"/>
            <a:ext cx="8540750" cy="82550"/>
          </a:xfrm>
        </p:spPr>
        <p:txBody>
          <a:bodyPr/>
          <a:lstStyle/>
          <a:p>
            <a:endParaRPr lang="zh-CN" altLang="en-US" sz="4000" smtClean="0"/>
          </a:p>
        </p:txBody>
      </p:sp>
      <p:sp>
        <p:nvSpPr>
          <p:cNvPr id="77827" name="Rectangle 3"/>
          <p:cNvSpPr>
            <a:spLocks noGrp="1" noRot="1" noChangeArrowheads="1"/>
          </p:cNvSpPr>
          <p:nvPr>
            <p:ph type="body" idx="1"/>
          </p:nvPr>
        </p:nvSpPr>
        <p:spPr>
          <a:xfrm>
            <a:off x="301625" y="836613"/>
            <a:ext cx="8540750" cy="5262562"/>
          </a:xfrm>
        </p:spPr>
        <p:txBody>
          <a:bodyPr/>
          <a:lstStyle/>
          <a:p>
            <a:pPr>
              <a:buFont typeface="Wingdings" pitchFamily="2" charset="2"/>
              <a:buNone/>
            </a:pPr>
            <a:endParaRPr lang="zh-CN" altLang="en-US" sz="2000" b="1" smtClean="0"/>
          </a:p>
          <a:p>
            <a:pPr>
              <a:buFont typeface="Wingdings" pitchFamily="2" charset="2"/>
              <a:buNone/>
            </a:pPr>
            <a:r>
              <a:rPr lang="zh-CN" altLang="en-US" sz="2000" b="1" smtClean="0"/>
              <a:t>（</a:t>
            </a:r>
            <a:r>
              <a:rPr lang="en-US" altLang="zh-CN" sz="2000" b="1" smtClean="0"/>
              <a:t>5</a:t>
            </a:r>
            <a:r>
              <a:rPr lang="zh-CN" altLang="en-US" sz="2000" b="1" smtClean="0"/>
              <a:t>）计算借款费用资本化：</a:t>
            </a:r>
          </a:p>
          <a:p>
            <a:pPr>
              <a:buFont typeface="Wingdings" pitchFamily="2" charset="2"/>
              <a:buNone/>
            </a:pPr>
            <a:r>
              <a:rPr lang="zh-CN" altLang="en-US" sz="2000" b="1" smtClean="0"/>
              <a:t>          资本化费用 </a:t>
            </a:r>
            <a:r>
              <a:rPr lang="en-US" altLang="zh-CN" sz="2000" b="1" smtClean="0"/>
              <a:t>= 1000000×10%×3/4 = 75000</a:t>
            </a:r>
          </a:p>
          <a:p>
            <a:pPr>
              <a:buFont typeface="Wingdings" pitchFamily="2" charset="2"/>
              <a:buNone/>
            </a:pPr>
            <a:r>
              <a:rPr lang="en-US" altLang="zh-CN" sz="2000" b="1" smtClean="0"/>
              <a:t>          </a:t>
            </a:r>
            <a:r>
              <a:rPr lang="zh-CN" altLang="en-US" sz="2000" b="1" smtClean="0"/>
              <a:t>借：在建工程          </a:t>
            </a:r>
            <a:r>
              <a:rPr lang="en-US" altLang="zh-CN" sz="2000" b="1" smtClean="0"/>
              <a:t>75 000</a:t>
            </a:r>
          </a:p>
          <a:p>
            <a:pPr>
              <a:buFont typeface="Wingdings" pitchFamily="2" charset="2"/>
              <a:buNone/>
            </a:pPr>
            <a:r>
              <a:rPr lang="en-US" altLang="zh-CN" sz="2000" b="1" smtClean="0"/>
              <a:t>              </a:t>
            </a:r>
            <a:r>
              <a:rPr lang="zh-CN" altLang="en-US" sz="2000" b="1" smtClean="0"/>
              <a:t>贷：应付利息          </a:t>
            </a:r>
            <a:r>
              <a:rPr lang="en-US" altLang="zh-CN" sz="2000" b="1" smtClean="0"/>
              <a:t>75 000</a:t>
            </a:r>
          </a:p>
          <a:p>
            <a:pPr>
              <a:buFont typeface="Wingdings" pitchFamily="2" charset="2"/>
              <a:buNone/>
            </a:pPr>
            <a:r>
              <a:rPr lang="zh-CN" altLang="en-US" sz="2000" b="1" smtClean="0"/>
              <a:t>（</a:t>
            </a:r>
            <a:r>
              <a:rPr lang="en-US" altLang="zh-CN" sz="2000" b="1" smtClean="0"/>
              <a:t>6</a:t>
            </a:r>
            <a:r>
              <a:rPr lang="zh-CN" altLang="en-US" sz="2000" b="1" smtClean="0"/>
              <a:t>）支付工程其他各类费用：</a:t>
            </a:r>
          </a:p>
          <a:p>
            <a:pPr>
              <a:buFont typeface="Wingdings" pitchFamily="2" charset="2"/>
              <a:buNone/>
            </a:pPr>
            <a:r>
              <a:rPr lang="zh-CN" altLang="en-US" sz="2000" b="1" smtClean="0"/>
              <a:t>          借：在建工程          </a:t>
            </a:r>
            <a:r>
              <a:rPr lang="en-US" altLang="zh-CN" sz="2000" b="1" smtClean="0"/>
              <a:t>30 000</a:t>
            </a:r>
          </a:p>
          <a:p>
            <a:pPr>
              <a:buFont typeface="Wingdings" pitchFamily="2" charset="2"/>
              <a:buNone/>
            </a:pPr>
            <a:r>
              <a:rPr lang="zh-CN" altLang="en-US" sz="2000" b="1" smtClean="0"/>
              <a:t>              贷：银行存款          </a:t>
            </a:r>
            <a:r>
              <a:rPr lang="en-US" altLang="zh-CN" sz="2000" b="1" smtClean="0"/>
              <a:t>30 000</a:t>
            </a:r>
          </a:p>
          <a:p>
            <a:pPr>
              <a:buFont typeface="Wingdings" pitchFamily="2" charset="2"/>
              <a:buNone/>
            </a:pPr>
            <a:r>
              <a:rPr lang="zh-CN" altLang="en-US" sz="2000" b="1" smtClean="0"/>
              <a:t>（</a:t>
            </a:r>
            <a:r>
              <a:rPr lang="en-US" altLang="zh-CN" sz="2000" b="1" smtClean="0"/>
              <a:t>7</a:t>
            </a:r>
            <a:r>
              <a:rPr lang="zh-CN" altLang="en-US" sz="2000" b="1" smtClean="0"/>
              <a:t>）办理完竣工决算：</a:t>
            </a:r>
          </a:p>
          <a:p>
            <a:pPr>
              <a:buFont typeface="Wingdings" pitchFamily="2" charset="2"/>
              <a:buNone/>
            </a:pPr>
            <a:r>
              <a:rPr lang="zh-CN" altLang="en-US" sz="2000" b="1" smtClean="0"/>
              <a:t>         固定资产成本 </a:t>
            </a:r>
            <a:r>
              <a:rPr lang="en-US" altLang="zh-CN" sz="2000" b="1" smtClean="0"/>
              <a:t>= 585 000 </a:t>
            </a:r>
            <a:r>
              <a:rPr lang="zh-CN" altLang="en-US" sz="2000" b="1" smtClean="0"/>
              <a:t>＋ </a:t>
            </a:r>
            <a:r>
              <a:rPr lang="en-US" altLang="zh-CN" sz="2000" b="1" smtClean="0"/>
              <a:t>97 000 </a:t>
            </a:r>
            <a:r>
              <a:rPr lang="zh-CN" altLang="en-US" sz="2000" b="1" smtClean="0"/>
              <a:t>＋ </a:t>
            </a:r>
            <a:r>
              <a:rPr lang="en-US" altLang="zh-CN" sz="2000" b="1" smtClean="0"/>
              <a:t>100 000 </a:t>
            </a:r>
            <a:r>
              <a:rPr lang="zh-CN" altLang="en-US" sz="2000" b="1" smtClean="0"/>
              <a:t>＋ </a:t>
            </a:r>
            <a:r>
              <a:rPr lang="en-US" altLang="zh-CN" sz="2000" b="1" smtClean="0"/>
              <a:t>75 000 </a:t>
            </a:r>
            <a:r>
              <a:rPr lang="zh-CN" altLang="en-US" sz="2000" b="1" smtClean="0"/>
              <a:t>＋ </a:t>
            </a:r>
            <a:r>
              <a:rPr lang="en-US" altLang="zh-CN" sz="2000" b="1" smtClean="0"/>
              <a:t>30 000</a:t>
            </a:r>
          </a:p>
          <a:p>
            <a:pPr>
              <a:buFont typeface="Wingdings" pitchFamily="2" charset="2"/>
              <a:buNone/>
            </a:pPr>
            <a:r>
              <a:rPr lang="en-US" altLang="zh-CN" sz="2000" b="1" smtClean="0"/>
              <a:t>                                = 887 000</a:t>
            </a:r>
          </a:p>
          <a:p>
            <a:pPr>
              <a:buFont typeface="Wingdings" pitchFamily="2" charset="2"/>
              <a:buNone/>
            </a:pPr>
            <a:r>
              <a:rPr lang="en-US" altLang="zh-CN" sz="2000" b="1" smtClean="0"/>
              <a:t>         </a:t>
            </a:r>
            <a:r>
              <a:rPr lang="zh-CN" altLang="en-US" sz="2000" b="1" smtClean="0"/>
              <a:t>借：固定资产      </a:t>
            </a:r>
            <a:r>
              <a:rPr lang="en-US" altLang="zh-CN" sz="2000" b="1" smtClean="0"/>
              <a:t>887 000</a:t>
            </a:r>
          </a:p>
          <a:p>
            <a:pPr>
              <a:buFont typeface="Wingdings" pitchFamily="2" charset="2"/>
              <a:buNone/>
            </a:pPr>
            <a:r>
              <a:rPr lang="zh-CN" altLang="en-US" sz="2000" b="1" smtClean="0"/>
              <a:t>            贷：在建工程         </a:t>
            </a:r>
            <a:r>
              <a:rPr lang="en-US" altLang="zh-CN" sz="2000" b="1" smtClean="0"/>
              <a:t>887 000</a:t>
            </a:r>
            <a:endParaRPr lang="zh-CN" altLang="en-US" sz="2000" b="1" smtClean="0"/>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92A0779D-D7CB-4078-85B2-FC8646B7307E}" type="slidenum">
              <a:rPr lang="en-US" altLang="zh-CN" sz="1400" smtClean="0"/>
              <a:pPr eaLnBrk="1" hangingPunct="1">
                <a:spcBef>
                  <a:spcPct val="0"/>
                </a:spcBef>
                <a:buClrTx/>
                <a:buSzTx/>
                <a:buFontTx/>
                <a:buNone/>
              </a:pPr>
              <a:t>74</a:t>
            </a:fld>
            <a:endParaRPr lang="en-US" altLang="zh-CN" sz="1400" smtClean="0"/>
          </a:p>
        </p:txBody>
      </p:sp>
      <p:sp>
        <p:nvSpPr>
          <p:cNvPr id="78851" name="Rectangle 2"/>
          <p:cNvSpPr>
            <a:spLocks noGrp="1" noRot="1" noChangeArrowheads="1"/>
          </p:cNvSpPr>
          <p:nvPr>
            <p:ph type="title"/>
          </p:nvPr>
        </p:nvSpPr>
        <p:spPr>
          <a:xfrm>
            <a:off x="323850" y="765175"/>
            <a:ext cx="8540750" cy="515938"/>
          </a:xfrm>
        </p:spPr>
        <p:txBody>
          <a:bodyPr/>
          <a:lstStyle/>
          <a:p>
            <a:pPr algn="l" eaLnBrk="1" hangingPunct="1"/>
            <a:r>
              <a:rPr lang="zh-CN" altLang="en-US" sz="2400" b="1" smtClean="0">
                <a:ea typeface="黑体" pitchFamily="2" charset="-122"/>
              </a:rPr>
              <a:t>（三）固定资产折旧会计处理</a:t>
            </a:r>
          </a:p>
        </p:txBody>
      </p:sp>
      <p:sp>
        <p:nvSpPr>
          <p:cNvPr id="78852" name="Rectangle 3"/>
          <p:cNvSpPr>
            <a:spLocks noGrp="1" noRot="1" noChangeArrowheads="1"/>
          </p:cNvSpPr>
          <p:nvPr>
            <p:ph type="body" idx="1"/>
          </p:nvPr>
        </p:nvSpPr>
        <p:spPr>
          <a:xfrm>
            <a:off x="323850" y="1341438"/>
            <a:ext cx="8540750" cy="5040312"/>
          </a:xfrm>
        </p:spPr>
        <p:txBody>
          <a:bodyPr/>
          <a:lstStyle/>
          <a:p>
            <a:pPr eaLnBrk="1" hangingPunct="1">
              <a:lnSpc>
                <a:spcPct val="80000"/>
              </a:lnSpc>
              <a:buFont typeface="Wingdings" pitchFamily="2" charset="2"/>
              <a:buNone/>
            </a:pPr>
            <a:r>
              <a:rPr lang="en-US" altLang="zh-CN" sz="2000" b="1" smtClean="0"/>
              <a:t>1</a:t>
            </a:r>
            <a:r>
              <a:rPr lang="zh-CN" altLang="en-US" sz="2000" b="1" smtClean="0"/>
              <a:t>、折旧定义（第</a:t>
            </a:r>
            <a:r>
              <a:rPr lang="en-US" altLang="zh-CN" sz="2000" b="1" smtClean="0"/>
              <a:t>29</a:t>
            </a:r>
            <a:r>
              <a:rPr lang="zh-CN" altLang="en-US" sz="2000" b="1" smtClean="0"/>
              <a:t>条）（本准则与企业会计准则、税法一致）</a:t>
            </a:r>
          </a:p>
          <a:p>
            <a:pPr eaLnBrk="1" hangingPunct="1">
              <a:lnSpc>
                <a:spcPct val="80000"/>
              </a:lnSpc>
            </a:pPr>
            <a:r>
              <a:rPr lang="zh-CN" altLang="en-US" sz="2000" b="1" smtClean="0"/>
              <a:t>折旧是指在固定资产</a:t>
            </a:r>
            <a:r>
              <a:rPr lang="zh-CN" altLang="en-US" sz="2000" b="1" smtClean="0">
                <a:solidFill>
                  <a:schemeClr val="hlink"/>
                </a:solidFill>
              </a:rPr>
              <a:t>使用寿命</a:t>
            </a:r>
            <a:r>
              <a:rPr lang="zh-CN" altLang="en-US" sz="2000" b="1" smtClean="0"/>
              <a:t>内，按照确定的方法对应计折旧额进行系统分摊。</a:t>
            </a:r>
          </a:p>
          <a:p>
            <a:pPr eaLnBrk="1" hangingPunct="1">
              <a:lnSpc>
                <a:spcPct val="80000"/>
              </a:lnSpc>
            </a:pPr>
            <a:r>
              <a:rPr lang="zh-CN" altLang="en-US" sz="2000" b="1" smtClean="0"/>
              <a:t>应计折旧额是指应当计提折旧的固定资产的原价（成本）扣除其预计净残值后的金额。预计净残值，是指固定资产预计使用寿命已满，小企业从该项固定资产处置中获得的扣除预计处置费用后的净额。已提足折旧，是指已经提足该项固定资产的应计折旧额。</a:t>
            </a:r>
          </a:p>
          <a:p>
            <a:pPr eaLnBrk="1" hangingPunct="1">
              <a:lnSpc>
                <a:spcPct val="80000"/>
              </a:lnSpc>
              <a:buFont typeface="Wingdings" pitchFamily="2" charset="2"/>
              <a:buNone/>
            </a:pPr>
            <a:endParaRPr lang="en-US" altLang="zh-CN" sz="2000" b="1" smtClean="0"/>
          </a:p>
          <a:p>
            <a:pPr eaLnBrk="1" hangingPunct="1">
              <a:lnSpc>
                <a:spcPct val="80000"/>
              </a:lnSpc>
              <a:buFont typeface="Wingdings" pitchFamily="2" charset="2"/>
              <a:buNone/>
            </a:pPr>
            <a:r>
              <a:rPr lang="en-US" altLang="zh-CN" sz="2000" b="1" smtClean="0"/>
              <a:t>2</a:t>
            </a:r>
            <a:r>
              <a:rPr lang="zh-CN" altLang="en-US" sz="2000" b="1" smtClean="0"/>
              <a:t>、应计提折旧的固定资产范围：</a:t>
            </a:r>
          </a:p>
          <a:p>
            <a:pPr eaLnBrk="1" hangingPunct="1">
              <a:lnSpc>
                <a:spcPct val="80000"/>
              </a:lnSpc>
            </a:pPr>
            <a:r>
              <a:rPr lang="zh-CN" altLang="en-US" sz="2000" b="1" smtClean="0"/>
              <a:t>应当对所有固定资产计提折旧。下列两类除外：</a:t>
            </a:r>
          </a:p>
          <a:p>
            <a:pPr eaLnBrk="1" hangingPunct="1">
              <a:lnSpc>
                <a:spcPct val="80000"/>
              </a:lnSpc>
              <a:buFont typeface="Wingdings" pitchFamily="2" charset="2"/>
              <a:buNone/>
            </a:pPr>
            <a:r>
              <a:rPr lang="zh-CN" altLang="en-US" sz="2000" b="1" smtClean="0"/>
              <a:t>      （</a:t>
            </a:r>
            <a:r>
              <a:rPr lang="en-US" altLang="zh-CN" sz="2000" b="1" smtClean="0"/>
              <a:t>1</a:t>
            </a:r>
            <a:r>
              <a:rPr lang="zh-CN" altLang="en-US" sz="2000" b="1" smtClean="0"/>
              <a:t>）已提足折旧仍继续使用的固定资产</a:t>
            </a:r>
          </a:p>
          <a:p>
            <a:pPr eaLnBrk="1" hangingPunct="1">
              <a:lnSpc>
                <a:spcPct val="80000"/>
              </a:lnSpc>
              <a:buFont typeface="Wingdings" pitchFamily="2" charset="2"/>
              <a:buNone/>
            </a:pPr>
            <a:r>
              <a:rPr lang="zh-CN" altLang="en-US" sz="2000" b="1" smtClean="0"/>
              <a:t>      （</a:t>
            </a:r>
            <a:r>
              <a:rPr lang="en-US" altLang="zh-CN" sz="2000" b="1" smtClean="0"/>
              <a:t>2</a:t>
            </a:r>
            <a:r>
              <a:rPr lang="zh-CN" altLang="en-US" sz="2000" b="1" smtClean="0"/>
              <a:t>）单独计价入账的土地</a:t>
            </a:r>
          </a:p>
          <a:p>
            <a:pPr eaLnBrk="1" hangingPunct="1">
              <a:lnSpc>
                <a:spcPct val="80000"/>
              </a:lnSpc>
            </a:pPr>
            <a:r>
              <a:rPr lang="zh-CN" altLang="en-US" sz="2000" b="1" smtClean="0"/>
              <a:t>与税法折旧规定差异：房屋、建筑物以外未投入使用的固定资产、与经营活动无关的固定资产计提的折旧不得扣除。</a:t>
            </a:r>
          </a:p>
          <a:p>
            <a:pPr eaLnBrk="1" hangingPunct="1">
              <a:lnSpc>
                <a:spcPct val="80000"/>
              </a:lnSpc>
              <a:buFont typeface="Wingdings" pitchFamily="2" charset="2"/>
              <a:buNone/>
            </a:pPr>
            <a:endParaRPr lang="en-US" altLang="zh-CN" sz="2000" b="1" smtClean="0"/>
          </a:p>
          <a:p>
            <a:pPr eaLnBrk="1" hangingPunct="1">
              <a:lnSpc>
                <a:spcPct val="80000"/>
              </a:lnSpc>
              <a:buFont typeface="Wingdings" pitchFamily="2" charset="2"/>
              <a:buNone/>
            </a:pPr>
            <a:r>
              <a:rPr lang="en-US" altLang="zh-CN" sz="2000" b="1" smtClean="0"/>
              <a:t>3</a:t>
            </a:r>
            <a:r>
              <a:rPr lang="zh-CN" altLang="en-US" sz="2000" b="1" smtClean="0"/>
              <a:t>、固定资产的折旧费应当</a:t>
            </a:r>
            <a:r>
              <a:rPr lang="zh-CN" altLang="en-US" sz="2000" b="1" smtClean="0">
                <a:solidFill>
                  <a:schemeClr val="hlink"/>
                </a:solidFill>
              </a:rPr>
              <a:t>根据固定资产的受益对象</a:t>
            </a:r>
            <a:r>
              <a:rPr lang="zh-CN" altLang="en-US" sz="2000" b="1" smtClean="0"/>
              <a:t>计入相关资产成本或者当期损益。</a:t>
            </a: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2261867E-CC1A-449D-B1D3-2C785F1D11BB}" type="slidenum">
              <a:rPr lang="en-US" altLang="zh-CN" sz="1400" smtClean="0"/>
              <a:pPr eaLnBrk="1" hangingPunct="1">
                <a:spcBef>
                  <a:spcPct val="0"/>
                </a:spcBef>
                <a:buClrTx/>
                <a:buSzTx/>
                <a:buFontTx/>
                <a:buNone/>
              </a:pPr>
              <a:t>75</a:t>
            </a:fld>
            <a:endParaRPr lang="en-US" altLang="zh-CN" sz="1400" smtClean="0"/>
          </a:p>
        </p:txBody>
      </p:sp>
      <p:sp>
        <p:nvSpPr>
          <p:cNvPr id="79875" name="Rectangle 2"/>
          <p:cNvSpPr>
            <a:spLocks noGrp="1" noRot="1" noChangeArrowheads="1"/>
          </p:cNvSpPr>
          <p:nvPr>
            <p:ph type="title"/>
          </p:nvPr>
        </p:nvSpPr>
        <p:spPr>
          <a:xfrm>
            <a:off x="323850" y="765175"/>
            <a:ext cx="8540750" cy="647700"/>
          </a:xfrm>
        </p:spPr>
        <p:txBody>
          <a:bodyPr/>
          <a:lstStyle/>
          <a:p>
            <a:pPr algn="l" eaLnBrk="1" hangingPunct="1"/>
            <a:r>
              <a:rPr lang="zh-CN" altLang="en-US" sz="2400" b="1" smtClean="0">
                <a:solidFill>
                  <a:schemeClr val="tx1"/>
                </a:solidFill>
              </a:rPr>
              <a:t>4、折旧方法选择以及使用寿命和净残值的确定（第</a:t>
            </a:r>
            <a:r>
              <a:rPr lang="en-US" altLang="zh-CN" sz="2400" b="1" smtClean="0">
                <a:solidFill>
                  <a:schemeClr val="tx1"/>
                </a:solidFill>
              </a:rPr>
              <a:t>30</a:t>
            </a:r>
            <a:r>
              <a:rPr lang="zh-CN" altLang="en-US" sz="2400" b="1" smtClean="0">
                <a:solidFill>
                  <a:schemeClr val="tx1"/>
                </a:solidFill>
              </a:rPr>
              <a:t>条）</a:t>
            </a:r>
            <a:endParaRPr lang="zh-CN" altLang="zh-CN" sz="2400" b="1" smtClean="0">
              <a:solidFill>
                <a:schemeClr val="tx1"/>
              </a:solidFill>
            </a:endParaRPr>
          </a:p>
        </p:txBody>
      </p:sp>
      <p:sp>
        <p:nvSpPr>
          <p:cNvPr id="79876" name="Rectangle 3"/>
          <p:cNvSpPr>
            <a:spLocks noGrp="1" noRot="1" noChangeArrowheads="1"/>
          </p:cNvSpPr>
          <p:nvPr>
            <p:ph type="body" idx="1"/>
          </p:nvPr>
        </p:nvSpPr>
        <p:spPr>
          <a:xfrm>
            <a:off x="323850" y="1412875"/>
            <a:ext cx="8540750" cy="4895850"/>
          </a:xfrm>
        </p:spPr>
        <p:txBody>
          <a:bodyPr/>
          <a:lstStyle/>
          <a:p>
            <a:pPr eaLnBrk="1" hangingPunct="1">
              <a:lnSpc>
                <a:spcPct val="115000"/>
              </a:lnSpc>
            </a:pPr>
            <a:r>
              <a:rPr lang="zh-CN" altLang="en-US" sz="2400" b="1" smtClean="0"/>
              <a:t>小企业应当按照</a:t>
            </a:r>
            <a:r>
              <a:rPr lang="zh-CN" altLang="en-US" sz="2400" b="1" smtClean="0">
                <a:solidFill>
                  <a:schemeClr val="hlink"/>
                </a:solidFill>
              </a:rPr>
              <a:t>年限平均法</a:t>
            </a:r>
            <a:r>
              <a:rPr lang="zh-CN" altLang="en-US" sz="2400" b="1" smtClean="0"/>
              <a:t>（即直线法，下同）计提折旧。小企业的固定资产由于技术进步等原因，确需加速折旧的，可以采用</a:t>
            </a:r>
            <a:r>
              <a:rPr lang="zh-CN" altLang="en-US" sz="2400" b="1" smtClean="0">
                <a:solidFill>
                  <a:schemeClr val="hlink"/>
                </a:solidFill>
              </a:rPr>
              <a:t>双倍余额递减法</a:t>
            </a:r>
            <a:r>
              <a:rPr lang="zh-CN" altLang="en-US" sz="2400" b="1" smtClean="0"/>
              <a:t>和</a:t>
            </a:r>
            <a:r>
              <a:rPr lang="zh-CN" altLang="en-US" sz="2400" b="1" smtClean="0">
                <a:solidFill>
                  <a:schemeClr val="hlink"/>
                </a:solidFill>
              </a:rPr>
              <a:t>年数总和法</a:t>
            </a:r>
            <a:r>
              <a:rPr lang="zh-CN" altLang="en-US" sz="2400" b="1" smtClean="0"/>
              <a:t>。</a:t>
            </a:r>
          </a:p>
          <a:p>
            <a:pPr eaLnBrk="1" hangingPunct="1">
              <a:lnSpc>
                <a:spcPct val="115000"/>
              </a:lnSpc>
            </a:pPr>
            <a:r>
              <a:rPr lang="zh-CN" altLang="en-US" sz="2400" b="1" smtClean="0"/>
              <a:t>小企业应当根据固定资产的性质和使用情况，并考虑</a:t>
            </a:r>
            <a:r>
              <a:rPr lang="zh-CN" altLang="en-US" sz="2400" b="1" smtClean="0">
                <a:solidFill>
                  <a:schemeClr val="hlink"/>
                </a:solidFill>
              </a:rPr>
              <a:t>税法的规定，</a:t>
            </a:r>
            <a:r>
              <a:rPr lang="zh-CN" altLang="en-US" sz="2400" b="1" smtClean="0"/>
              <a:t>合理确定固定资产的使用寿命</a:t>
            </a:r>
            <a:r>
              <a:rPr lang="zh-CN" altLang="en-US" sz="2400" b="1" smtClean="0">
                <a:solidFill>
                  <a:schemeClr val="hlink"/>
                </a:solidFill>
              </a:rPr>
              <a:t>（企业所得税法实施条例第</a:t>
            </a:r>
            <a:r>
              <a:rPr lang="en-US" altLang="zh-CN" sz="2400" b="1" smtClean="0">
                <a:solidFill>
                  <a:schemeClr val="hlink"/>
                </a:solidFill>
              </a:rPr>
              <a:t>60</a:t>
            </a:r>
            <a:r>
              <a:rPr lang="zh-CN" altLang="en-US" sz="2400" b="1" smtClean="0">
                <a:solidFill>
                  <a:schemeClr val="hlink"/>
                </a:solidFill>
              </a:rPr>
              <a:t>条规定了最低年限）</a:t>
            </a:r>
            <a:r>
              <a:rPr lang="zh-CN" altLang="en-US" sz="2400" b="1" smtClean="0"/>
              <a:t>和预计净残值。</a:t>
            </a:r>
          </a:p>
          <a:p>
            <a:pPr eaLnBrk="1" hangingPunct="1">
              <a:lnSpc>
                <a:spcPct val="115000"/>
              </a:lnSpc>
            </a:pPr>
            <a:r>
              <a:rPr lang="zh-CN" altLang="en-US" sz="2400" b="1" smtClean="0"/>
              <a:t>固定资产的折旧方法、使用寿命、预计净残值一经确定，</a:t>
            </a:r>
            <a:r>
              <a:rPr lang="zh-CN" altLang="en-US" sz="2400" b="1" smtClean="0">
                <a:solidFill>
                  <a:schemeClr val="hlink"/>
                </a:solidFill>
              </a:rPr>
              <a:t>不得随意变更。</a:t>
            </a:r>
          </a:p>
          <a:p>
            <a:pPr eaLnBrk="1" hangingPunct="1">
              <a:lnSpc>
                <a:spcPct val="115000"/>
              </a:lnSpc>
            </a:pPr>
            <a:r>
              <a:rPr lang="zh-CN" altLang="en-US" sz="2400" b="1" smtClean="0"/>
              <a:t>注：本准则和企业所得税法均没有规定固定资产净残值率或者下限，由企业根据实际情况进行合理估计并一贯应用。</a:t>
            </a: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81AAB897-A106-4105-A622-8670C20F40A5}" type="slidenum">
              <a:rPr lang="en-US" altLang="zh-CN" sz="1400" smtClean="0"/>
              <a:pPr eaLnBrk="1" hangingPunct="1">
                <a:spcBef>
                  <a:spcPct val="0"/>
                </a:spcBef>
                <a:buClrTx/>
                <a:buSzTx/>
                <a:buFontTx/>
                <a:buNone/>
              </a:pPr>
              <a:t>76</a:t>
            </a:fld>
            <a:endParaRPr lang="en-US" altLang="zh-CN" sz="1400" smtClean="0"/>
          </a:p>
        </p:txBody>
      </p:sp>
      <p:sp>
        <p:nvSpPr>
          <p:cNvPr id="80899" name="Rectangle 2"/>
          <p:cNvSpPr>
            <a:spLocks noGrp="1" noRot="1" noChangeArrowheads="1"/>
          </p:cNvSpPr>
          <p:nvPr>
            <p:ph type="title"/>
          </p:nvPr>
        </p:nvSpPr>
        <p:spPr>
          <a:xfrm>
            <a:off x="323850" y="620713"/>
            <a:ext cx="8540750" cy="720725"/>
          </a:xfrm>
        </p:spPr>
        <p:txBody>
          <a:bodyPr/>
          <a:lstStyle/>
          <a:p>
            <a:pPr algn="l" eaLnBrk="1" hangingPunct="1"/>
            <a:r>
              <a:rPr lang="zh-CN" altLang="en-US" sz="2800" b="1" smtClean="0">
                <a:solidFill>
                  <a:schemeClr val="tx1"/>
                </a:solidFill>
              </a:rPr>
              <a:t>5、折旧具体时限（第</a:t>
            </a:r>
            <a:r>
              <a:rPr lang="en-US" altLang="zh-CN" sz="2800" b="1" smtClean="0">
                <a:solidFill>
                  <a:schemeClr val="tx1"/>
                </a:solidFill>
              </a:rPr>
              <a:t>31</a:t>
            </a:r>
            <a:r>
              <a:rPr lang="zh-CN" altLang="en-US" sz="2800" b="1" smtClean="0">
                <a:solidFill>
                  <a:schemeClr val="tx1"/>
                </a:solidFill>
              </a:rPr>
              <a:t>条）</a:t>
            </a:r>
            <a:endParaRPr lang="zh-CN" altLang="zh-CN" sz="2800" b="1" smtClean="0">
              <a:solidFill>
                <a:schemeClr val="tx1"/>
              </a:solidFill>
            </a:endParaRPr>
          </a:p>
        </p:txBody>
      </p:sp>
      <p:sp>
        <p:nvSpPr>
          <p:cNvPr id="80900" name="Rectangle 3"/>
          <p:cNvSpPr>
            <a:spLocks noGrp="1" noRot="1" noChangeArrowheads="1"/>
          </p:cNvSpPr>
          <p:nvPr>
            <p:ph type="body" idx="1"/>
          </p:nvPr>
        </p:nvSpPr>
        <p:spPr>
          <a:xfrm>
            <a:off x="323850" y="1341438"/>
            <a:ext cx="8540750" cy="4895850"/>
          </a:xfrm>
        </p:spPr>
        <p:txBody>
          <a:bodyPr/>
          <a:lstStyle/>
          <a:p>
            <a:pPr eaLnBrk="1" hangingPunct="1">
              <a:lnSpc>
                <a:spcPct val="110000"/>
              </a:lnSpc>
            </a:pPr>
            <a:r>
              <a:rPr lang="zh-CN" altLang="en-US" sz="2400" b="1" smtClean="0"/>
              <a:t>小企业应当</a:t>
            </a:r>
            <a:r>
              <a:rPr lang="zh-CN" altLang="en-US" sz="2400" b="1" smtClean="0">
                <a:solidFill>
                  <a:schemeClr val="hlink"/>
                </a:solidFill>
              </a:rPr>
              <a:t>按月计提</a:t>
            </a:r>
            <a:r>
              <a:rPr lang="zh-CN" altLang="en-US" sz="2400" b="1" smtClean="0"/>
              <a:t>折旧，当月增加的固定资产，当月不计提折旧，从下月起计提折旧；当月减少的固定资产，当月仍计提折旧，从下月起不计提折旧。（即“算尾不算头”）</a:t>
            </a:r>
          </a:p>
          <a:p>
            <a:pPr eaLnBrk="1" hangingPunct="1">
              <a:lnSpc>
                <a:spcPct val="110000"/>
              </a:lnSpc>
            </a:pPr>
            <a:r>
              <a:rPr lang="zh-CN" altLang="en-US" sz="2400" b="1" smtClean="0"/>
              <a:t>按受益对象计提时分录：</a:t>
            </a:r>
          </a:p>
          <a:p>
            <a:pPr eaLnBrk="1" hangingPunct="1">
              <a:lnSpc>
                <a:spcPct val="110000"/>
              </a:lnSpc>
              <a:buFont typeface="Wingdings" pitchFamily="2" charset="2"/>
              <a:buNone/>
            </a:pPr>
            <a:r>
              <a:rPr lang="zh-CN" altLang="en-US" sz="2400" b="1" smtClean="0"/>
              <a:t>                   借：在建工程（自行建造过程中使用的固定资产）</a:t>
            </a:r>
          </a:p>
          <a:p>
            <a:pPr eaLnBrk="1" hangingPunct="1">
              <a:lnSpc>
                <a:spcPct val="110000"/>
              </a:lnSpc>
              <a:buFont typeface="Wingdings" pitchFamily="2" charset="2"/>
              <a:buNone/>
            </a:pPr>
            <a:r>
              <a:rPr lang="zh-CN" altLang="en-US" sz="2400" b="1" smtClean="0"/>
              <a:t>                           制造费用（基本生产车间使用的固定资产）</a:t>
            </a:r>
          </a:p>
          <a:p>
            <a:pPr eaLnBrk="1" hangingPunct="1">
              <a:lnSpc>
                <a:spcPct val="110000"/>
              </a:lnSpc>
              <a:buFont typeface="Wingdings" pitchFamily="2" charset="2"/>
              <a:buNone/>
            </a:pPr>
            <a:r>
              <a:rPr lang="zh-CN" altLang="en-US" sz="2400" b="1" smtClean="0"/>
              <a:t>                           管理费用（管理部门使用的）</a:t>
            </a:r>
          </a:p>
          <a:p>
            <a:pPr eaLnBrk="1" hangingPunct="1">
              <a:lnSpc>
                <a:spcPct val="110000"/>
              </a:lnSpc>
              <a:buFont typeface="Wingdings" pitchFamily="2" charset="2"/>
              <a:buNone/>
            </a:pPr>
            <a:r>
              <a:rPr lang="zh-CN" altLang="en-US" sz="2400" b="1" smtClean="0"/>
              <a:t>                           销售费用（销售部门使用的）</a:t>
            </a:r>
          </a:p>
          <a:p>
            <a:pPr eaLnBrk="1" hangingPunct="1">
              <a:lnSpc>
                <a:spcPct val="110000"/>
              </a:lnSpc>
              <a:buFont typeface="Wingdings" pitchFamily="2" charset="2"/>
              <a:buNone/>
            </a:pPr>
            <a:r>
              <a:rPr lang="zh-CN" altLang="en-US" sz="2400" b="1" smtClean="0"/>
              <a:t>                           其他业务成本（经营租出的）</a:t>
            </a:r>
          </a:p>
          <a:p>
            <a:pPr eaLnBrk="1" hangingPunct="1">
              <a:lnSpc>
                <a:spcPct val="110000"/>
              </a:lnSpc>
              <a:buFont typeface="Wingdings" pitchFamily="2" charset="2"/>
              <a:buNone/>
            </a:pPr>
            <a:r>
              <a:rPr lang="zh-CN" altLang="en-US" sz="2400" b="1" smtClean="0"/>
              <a:t>                         贷：累计折旧</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D3054E32-DB6A-4964-8941-18B808BF1A0C}" type="slidenum">
              <a:rPr lang="en-US" altLang="zh-CN" sz="1400" smtClean="0"/>
              <a:pPr eaLnBrk="1" hangingPunct="1">
                <a:spcBef>
                  <a:spcPct val="0"/>
                </a:spcBef>
                <a:buClrTx/>
                <a:buSzTx/>
                <a:buFontTx/>
                <a:buNone/>
              </a:pPr>
              <a:t>77</a:t>
            </a:fld>
            <a:endParaRPr lang="en-US" altLang="zh-CN" sz="1400" smtClean="0"/>
          </a:p>
        </p:txBody>
      </p:sp>
      <p:sp>
        <p:nvSpPr>
          <p:cNvPr id="81923" name="Rectangle 2"/>
          <p:cNvSpPr>
            <a:spLocks noGrp="1" noRot="1" noChangeArrowheads="1"/>
          </p:cNvSpPr>
          <p:nvPr>
            <p:ph type="title"/>
          </p:nvPr>
        </p:nvSpPr>
        <p:spPr>
          <a:xfrm>
            <a:off x="323850" y="765175"/>
            <a:ext cx="8540750" cy="658813"/>
          </a:xfrm>
        </p:spPr>
        <p:txBody>
          <a:bodyPr/>
          <a:lstStyle/>
          <a:p>
            <a:pPr algn="l" eaLnBrk="1" hangingPunct="1"/>
            <a:r>
              <a:rPr lang="zh-CN" altLang="en-US" sz="2400" b="1" smtClean="0">
                <a:ea typeface="黑体" pitchFamily="2" charset="-122"/>
              </a:rPr>
              <a:t>（四）固定资产日常修理费处理（第</a:t>
            </a:r>
            <a:r>
              <a:rPr lang="en-US" altLang="zh-CN" sz="2400" b="1" smtClean="0">
                <a:ea typeface="黑体" pitchFamily="2" charset="-122"/>
              </a:rPr>
              <a:t>32</a:t>
            </a:r>
            <a:r>
              <a:rPr lang="zh-CN" altLang="en-US" sz="2400" b="1" smtClean="0">
                <a:ea typeface="黑体" pitchFamily="2" charset="-122"/>
              </a:rPr>
              <a:t>条）</a:t>
            </a:r>
            <a:endParaRPr lang="zh-CN" altLang="zh-CN" sz="2400" b="1" smtClean="0">
              <a:ea typeface="黑体" pitchFamily="2" charset="-122"/>
            </a:endParaRPr>
          </a:p>
        </p:txBody>
      </p:sp>
      <p:sp>
        <p:nvSpPr>
          <p:cNvPr id="81924" name="Rectangle 3"/>
          <p:cNvSpPr>
            <a:spLocks noGrp="1" noRot="1" noChangeArrowheads="1"/>
          </p:cNvSpPr>
          <p:nvPr>
            <p:ph type="body" idx="1"/>
          </p:nvPr>
        </p:nvSpPr>
        <p:spPr>
          <a:xfrm>
            <a:off x="323850" y="1700213"/>
            <a:ext cx="8540750" cy="4608512"/>
          </a:xfrm>
        </p:spPr>
        <p:txBody>
          <a:bodyPr/>
          <a:lstStyle/>
          <a:p>
            <a:pPr eaLnBrk="1" hangingPunct="1"/>
            <a:r>
              <a:rPr lang="zh-CN" altLang="en-US" sz="2400" b="1" smtClean="0"/>
              <a:t>固定资产的日常修理费，应当在发生时根据固定资产的受益对象计入</a:t>
            </a:r>
            <a:r>
              <a:rPr lang="zh-CN" altLang="en-US" sz="2400" b="1" smtClean="0">
                <a:solidFill>
                  <a:schemeClr val="hlink"/>
                </a:solidFill>
              </a:rPr>
              <a:t>相关资产成本（如制造费用、管理费用、销售费用）</a:t>
            </a:r>
            <a:r>
              <a:rPr lang="zh-CN" altLang="en-US" sz="2400" b="1" smtClean="0"/>
              <a:t>或者</a:t>
            </a:r>
            <a:r>
              <a:rPr lang="zh-CN" altLang="en-US" sz="2400" b="1" smtClean="0">
                <a:solidFill>
                  <a:schemeClr val="hlink"/>
                </a:solidFill>
              </a:rPr>
              <a:t>当期损益。</a:t>
            </a:r>
          </a:p>
          <a:p>
            <a:pPr eaLnBrk="1" hangingPunct="1">
              <a:buFont typeface="Wingdings" pitchFamily="2" charset="2"/>
              <a:buNone/>
            </a:pPr>
            <a:endParaRPr lang="zh-CN" altLang="en-US" sz="2400" b="1" smtClean="0"/>
          </a:p>
          <a:p>
            <a:pPr eaLnBrk="1" hangingPunct="1">
              <a:buFont typeface="Wingdings" pitchFamily="2" charset="2"/>
              <a:buNone/>
            </a:pPr>
            <a:r>
              <a:rPr lang="zh-CN" altLang="en-US" sz="2400" b="1" smtClean="0"/>
              <a:t>注：日常修理应当与大修理支出相区分。企业所得税法实施条例第</a:t>
            </a:r>
            <a:r>
              <a:rPr lang="en-US" altLang="zh-CN" sz="2400" b="1" smtClean="0"/>
              <a:t>69</a:t>
            </a:r>
            <a:r>
              <a:rPr lang="zh-CN" altLang="en-US" sz="2400" b="1" smtClean="0"/>
              <a:t>条规定大修理支出是指同时符合两个条件：（</a:t>
            </a:r>
            <a:r>
              <a:rPr lang="en-US" altLang="zh-CN" sz="2400" b="1" smtClean="0"/>
              <a:t>1</a:t>
            </a:r>
            <a:r>
              <a:rPr lang="zh-CN" altLang="en-US" sz="2400" b="1" smtClean="0"/>
              <a:t>）修理支出达到取得固定资产时的计税基础</a:t>
            </a:r>
            <a:r>
              <a:rPr lang="en-US" altLang="zh-CN" sz="2400" b="1" smtClean="0"/>
              <a:t>50%</a:t>
            </a:r>
            <a:r>
              <a:rPr lang="zh-CN" altLang="en-US" sz="2400" b="1" smtClean="0"/>
              <a:t>以上（即取得成本）；（</a:t>
            </a:r>
            <a:r>
              <a:rPr lang="en-US" altLang="zh-CN" sz="2400" b="1" smtClean="0"/>
              <a:t>2</a:t>
            </a:r>
            <a:r>
              <a:rPr lang="zh-CN" altLang="en-US" sz="2400" b="1" smtClean="0"/>
              <a:t>）修理后固定资产使用年限延长</a:t>
            </a:r>
            <a:r>
              <a:rPr lang="en-US" altLang="zh-CN" sz="2400" b="1" smtClean="0"/>
              <a:t>2</a:t>
            </a:r>
            <a:r>
              <a:rPr lang="zh-CN" altLang="en-US" sz="2400" b="1" smtClean="0"/>
              <a:t>年以上。</a:t>
            </a:r>
          </a:p>
          <a:p>
            <a:pPr eaLnBrk="1" hangingPunct="1">
              <a:buFont typeface="Wingdings" pitchFamily="2" charset="2"/>
              <a:buNone/>
            </a:pPr>
            <a:r>
              <a:rPr lang="zh-CN" altLang="en-US" sz="2400" b="1" smtClean="0"/>
              <a:t>    大修理支出计入长期待摊费用。</a:t>
            </a:r>
          </a:p>
          <a:p>
            <a:pPr eaLnBrk="1" hangingPunct="1"/>
            <a:endParaRPr lang="zh-CN" altLang="en-US" sz="2800" b="1" smtClean="0"/>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rrowheads="1"/>
          </p:cNvSpPr>
          <p:nvPr>
            <p:ph type="title"/>
          </p:nvPr>
        </p:nvSpPr>
        <p:spPr>
          <a:xfrm>
            <a:off x="301625" y="609600"/>
            <a:ext cx="8540750" cy="587375"/>
          </a:xfrm>
        </p:spPr>
        <p:txBody>
          <a:bodyPr/>
          <a:lstStyle/>
          <a:p>
            <a:pPr algn="l"/>
            <a:r>
              <a:rPr lang="zh-CN" altLang="en-US" sz="2400" b="1" smtClean="0">
                <a:ea typeface="黑体" pitchFamily="2" charset="-122"/>
              </a:rPr>
              <a:t>（五）固定资产改建支出处理（第</a:t>
            </a:r>
            <a:r>
              <a:rPr lang="en-US" altLang="zh-CN" sz="2400" b="1" smtClean="0">
                <a:ea typeface="黑体" pitchFamily="2" charset="-122"/>
              </a:rPr>
              <a:t>33</a:t>
            </a:r>
            <a:r>
              <a:rPr lang="zh-CN" altLang="en-US" sz="2400" b="1" smtClean="0">
                <a:ea typeface="黑体" pitchFamily="2" charset="-122"/>
              </a:rPr>
              <a:t>条）</a:t>
            </a:r>
          </a:p>
        </p:txBody>
      </p:sp>
      <p:sp>
        <p:nvSpPr>
          <p:cNvPr id="82947" name="Rectangle 3"/>
          <p:cNvSpPr>
            <a:spLocks noGrp="1" noRot="1" noChangeArrowheads="1"/>
          </p:cNvSpPr>
          <p:nvPr>
            <p:ph type="body" idx="1"/>
          </p:nvPr>
        </p:nvSpPr>
        <p:spPr>
          <a:xfrm>
            <a:off x="323850" y="1268413"/>
            <a:ext cx="8540750" cy="5040312"/>
          </a:xfrm>
        </p:spPr>
        <p:txBody>
          <a:bodyPr/>
          <a:lstStyle/>
          <a:p>
            <a:pPr eaLnBrk="1" hangingPunct="1"/>
            <a:r>
              <a:rPr lang="zh-CN" altLang="en-US" sz="2400" b="1" smtClean="0"/>
              <a:t>固定资产的改建支出，应当计入</a:t>
            </a:r>
            <a:r>
              <a:rPr lang="zh-CN" altLang="en-US" sz="2400" b="1" smtClean="0">
                <a:solidFill>
                  <a:schemeClr val="hlink"/>
                </a:solidFill>
              </a:rPr>
              <a:t>固定资产的成本，</a:t>
            </a:r>
            <a:r>
              <a:rPr lang="zh-CN" altLang="en-US" sz="2400" b="1" smtClean="0"/>
              <a:t>但</a:t>
            </a:r>
            <a:r>
              <a:rPr lang="zh-CN" altLang="en-US" sz="2400" b="1" u="sng" smtClean="0"/>
              <a:t>已提足折旧的固定资产</a:t>
            </a:r>
            <a:r>
              <a:rPr lang="zh-CN" altLang="en-US" sz="2400" b="1" smtClean="0"/>
              <a:t>和</a:t>
            </a:r>
            <a:r>
              <a:rPr lang="zh-CN" altLang="en-US" sz="2400" b="1" u="sng" smtClean="0"/>
              <a:t>经营租入的固定资产</a:t>
            </a:r>
            <a:r>
              <a:rPr lang="zh-CN" altLang="en-US" sz="2400" b="1" smtClean="0"/>
              <a:t>发生的改建支出应当计入</a:t>
            </a:r>
            <a:r>
              <a:rPr lang="zh-CN" altLang="en-US" sz="2400" b="1" smtClean="0">
                <a:solidFill>
                  <a:schemeClr val="hlink"/>
                </a:solidFill>
              </a:rPr>
              <a:t>长期待摊费用</a:t>
            </a:r>
            <a:r>
              <a:rPr lang="zh-CN" altLang="en-US" sz="2400" b="1" smtClean="0"/>
              <a:t>。</a:t>
            </a:r>
          </a:p>
          <a:p>
            <a:pPr eaLnBrk="1" hangingPunct="1"/>
            <a:r>
              <a:rPr lang="zh-CN" altLang="en-US" sz="2400" b="1" smtClean="0"/>
              <a:t>前款所称固定资产的</a:t>
            </a:r>
            <a:r>
              <a:rPr lang="zh-CN" altLang="en-US" sz="2400" b="1" smtClean="0">
                <a:solidFill>
                  <a:schemeClr val="hlink"/>
                </a:solidFill>
              </a:rPr>
              <a:t>改建支出</a:t>
            </a:r>
            <a:r>
              <a:rPr lang="zh-CN" altLang="en-US" sz="2400" b="1" smtClean="0"/>
              <a:t>，是指改变房屋或者建筑物结构、延长使用年限等发生的支出。（ 企业所得税法实施条例</a:t>
            </a:r>
            <a:r>
              <a:rPr lang="en-US" altLang="zh-CN" sz="2400" b="1" smtClean="0"/>
              <a:t>》</a:t>
            </a:r>
            <a:r>
              <a:rPr lang="zh-CN" altLang="en-US" sz="2400" b="1" smtClean="0"/>
              <a:t>第</a:t>
            </a:r>
            <a:r>
              <a:rPr lang="en-US" altLang="zh-CN" sz="2400" b="1" smtClean="0"/>
              <a:t>68</a:t>
            </a:r>
            <a:r>
              <a:rPr lang="zh-CN" altLang="en-US" sz="2400" b="1" smtClean="0"/>
              <a:t>条的规定）</a:t>
            </a:r>
          </a:p>
          <a:p>
            <a:pPr eaLnBrk="1" hangingPunct="1">
              <a:buFont typeface="Wingdings" pitchFamily="2" charset="2"/>
              <a:buNone/>
            </a:pPr>
            <a:r>
              <a:rPr lang="zh-CN" altLang="en-US" sz="2400" b="1" smtClean="0"/>
              <a:t>注</a:t>
            </a:r>
            <a:r>
              <a:rPr lang="zh-CN" altLang="en-US" sz="2400" b="1" smtClean="0">
                <a:sym typeface="Wingdings" pitchFamily="2" charset="2"/>
              </a:rPr>
              <a:t>（</a:t>
            </a:r>
            <a:r>
              <a:rPr lang="en-US" altLang="zh-CN" sz="2400" b="1" smtClean="0">
                <a:sym typeface="Wingdings" pitchFamily="2" charset="2"/>
              </a:rPr>
              <a:t>1</a:t>
            </a:r>
            <a:r>
              <a:rPr lang="zh-CN" altLang="en-US" sz="2400" b="1" smtClean="0">
                <a:sym typeface="Wingdings" pitchFamily="2" charset="2"/>
              </a:rPr>
              <a:t>）</a:t>
            </a:r>
            <a:r>
              <a:rPr lang="zh-CN" altLang="en-US" sz="2400" b="1" smtClean="0"/>
              <a:t>本条关于固定资产改建支出的会计处理与企业所得税法一致。</a:t>
            </a:r>
          </a:p>
          <a:p>
            <a:pPr eaLnBrk="1" hangingPunct="1">
              <a:buFont typeface="Wingdings" pitchFamily="2" charset="2"/>
              <a:buNone/>
            </a:pPr>
            <a:r>
              <a:rPr lang="zh-CN" altLang="en-US" sz="2400" b="1" smtClean="0"/>
              <a:t>    （</a:t>
            </a:r>
            <a:r>
              <a:rPr lang="en-US" altLang="zh-CN" sz="2400" b="1" smtClean="0"/>
              <a:t>2</a:t>
            </a:r>
            <a:r>
              <a:rPr lang="zh-CN" altLang="en-US" sz="2400" b="1" smtClean="0"/>
              <a:t>）改建时，将固定资产账面价值转入在建工程，完成竣工决算时，再将在建工程转入固定资产，并按重新确定的使用寿命、预计净残值和折旧方法计提折旧。</a:t>
            </a:r>
          </a:p>
          <a:p>
            <a:pPr eaLnBrk="1" hangingPunct="1">
              <a:buFont typeface="Wingdings" pitchFamily="2" charset="2"/>
              <a:buNone/>
            </a:pPr>
            <a:r>
              <a:rPr lang="zh-CN" altLang="en-US" sz="2400" b="1" smtClean="0"/>
              <a:t>     </a:t>
            </a: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4F532FCB-6B13-45BE-9983-48C8DFF4C881}" type="slidenum">
              <a:rPr lang="en-US" altLang="zh-CN" sz="1400" smtClean="0"/>
              <a:pPr eaLnBrk="1" hangingPunct="1">
                <a:spcBef>
                  <a:spcPct val="0"/>
                </a:spcBef>
                <a:buClrTx/>
                <a:buSzTx/>
                <a:buFontTx/>
                <a:buNone/>
              </a:pPr>
              <a:t>79</a:t>
            </a:fld>
            <a:endParaRPr lang="en-US" altLang="zh-CN" sz="1400" smtClean="0"/>
          </a:p>
        </p:txBody>
      </p:sp>
      <p:sp>
        <p:nvSpPr>
          <p:cNvPr id="83971" name="Rectangle 2"/>
          <p:cNvSpPr>
            <a:spLocks noGrp="1" noRot="1" noChangeArrowheads="1"/>
          </p:cNvSpPr>
          <p:nvPr>
            <p:ph type="title"/>
          </p:nvPr>
        </p:nvSpPr>
        <p:spPr>
          <a:xfrm>
            <a:off x="301625" y="609600"/>
            <a:ext cx="8540750" cy="587375"/>
          </a:xfrm>
        </p:spPr>
        <p:txBody>
          <a:bodyPr/>
          <a:lstStyle/>
          <a:p>
            <a:pPr algn="l" eaLnBrk="1" hangingPunct="1"/>
            <a:r>
              <a:rPr lang="zh-CN" altLang="en-US" sz="2400" b="1" smtClean="0">
                <a:ea typeface="黑体" pitchFamily="2" charset="-122"/>
              </a:rPr>
              <a:t>（六）处置固定资产会计处理（第</a:t>
            </a:r>
            <a:r>
              <a:rPr lang="en-US" altLang="zh-CN" sz="2400" b="1" smtClean="0">
                <a:ea typeface="黑体" pitchFamily="2" charset="-122"/>
              </a:rPr>
              <a:t>34</a:t>
            </a:r>
            <a:r>
              <a:rPr lang="zh-CN" altLang="en-US" sz="2400" b="1" smtClean="0">
                <a:ea typeface="黑体" pitchFamily="2" charset="-122"/>
              </a:rPr>
              <a:t>条）</a:t>
            </a:r>
            <a:endParaRPr lang="zh-CN" altLang="zh-CN" sz="2400" b="1" smtClean="0">
              <a:ea typeface="黑体" pitchFamily="2" charset="-122"/>
            </a:endParaRPr>
          </a:p>
        </p:txBody>
      </p:sp>
      <p:sp>
        <p:nvSpPr>
          <p:cNvPr id="83972" name="Rectangle 3"/>
          <p:cNvSpPr>
            <a:spLocks noGrp="1" noRot="1" noChangeArrowheads="1"/>
          </p:cNvSpPr>
          <p:nvPr>
            <p:ph type="body" idx="1"/>
          </p:nvPr>
        </p:nvSpPr>
        <p:spPr>
          <a:xfrm>
            <a:off x="323850" y="1341438"/>
            <a:ext cx="8540750" cy="5040312"/>
          </a:xfrm>
        </p:spPr>
        <p:txBody>
          <a:bodyPr/>
          <a:lstStyle/>
          <a:p>
            <a:pPr eaLnBrk="1" hangingPunct="1"/>
            <a:r>
              <a:rPr lang="zh-CN" altLang="en-US" sz="2000" b="1" smtClean="0"/>
              <a:t>处置固定资产，处置收入扣除其账面价值、相关税费和清理费用后的净额，应当计入营业外收入或营业外支出。</a:t>
            </a:r>
          </a:p>
          <a:p>
            <a:pPr eaLnBrk="1" hangingPunct="1"/>
            <a:r>
              <a:rPr lang="zh-CN" altLang="en-US" sz="2000" b="1" smtClean="0"/>
              <a:t>前款所称固定资产的账面价值，是指固定资产原价（成本）扣减累计折旧后的金额。</a:t>
            </a:r>
          </a:p>
          <a:p>
            <a:pPr eaLnBrk="1" hangingPunct="1"/>
            <a:r>
              <a:rPr lang="zh-CN" altLang="en-US" sz="2000" b="1" smtClean="0"/>
              <a:t>盘亏固定资产发生的损失应当计入营业外支出。</a:t>
            </a:r>
          </a:p>
          <a:p>
            <a:pPr eaLnBrk="1" hangingPunct="1">
              <a:buFont typeface="Wingdings" pitchFamily="2" charset="2"/>
              <a:buNone/>
            </a:pPr>
            <a:endParaRPr lang="zh-CN" altLang="en-US" sz="2000" b="1" smtClean="0"/>
          </a:p>
          <a:p>
            <a:pPr eaLnBrk="1" hangingPunct="1">
              <a:buFont typeface="Wingdings" pitchFamily="2" charset="2"/>
              <a:buNone/>
            </a:pPr>
            <a:r>
              <a:rPr lang="zh-CN" altLang="en-US" sz="2000" b="1" smtClean="0"/>
              <a:t>注</a:t>
            </a:r>
            <a:r>
              <a:rPr lang="zh-CN" altLang="en-US" sz="2000" b="1" smtClean="0">
                <a:sym typeface="Wingdings" pitchFamily="2" charset="2"/>
              </a:rPr>
              <a:t>（</a:t>
            </a:r>
            <a:r>
              <a:rPr lang="en-US" altLang="zh-CN" sz="2000" b="1" smtClean="0">
                <a:sym typeface="Wingdings" pitchFamily="2" charset="2"/>
              </a:rPr>
              <a:t>1</a:t>
            </a:r>
            <a:r>
              <a:rPr lang="zh-CN" altLang="en-US" sz="2000" b="1" smtClean="0">
                <a:sym typeface="Wingdings" pitchFamily="2" charset="2"/>
              </a:rPr>
              <a:t>）</a:t>
            </a:r>
            <a:r>
              <a:rPr lang="zh-CN" altLang="en-US" sz="2000" b="1" smtClean="0"/>
              <a:t>固定资产的处置，泛指在由于各种原因造成固定资产减少的情形，主要包括：</a:t>
            </a:r>
            <a:r>
              <a:rPr lang="zh-CN" altLang="en-US" sz="2000" b="1" smtClean="0">
                <a:solidFill>
                  <a:schemeClr val="hlink"/>
                </a:solidFill>
              </a:rPr>
              <a:t>出售、转让、报废、毁损、盘亏、对外投资、非货币性资产交换、用于债务重组</a:t>
            </a:r>
            <a:r>
              <a:rPr lang="zh-CN" altLang="en-US" sz="2000" b="1" smtClean="0"/>
              <a:t>等。</a:t>
            </a:r>
          </a:p>
          <a:p>
            <a:pPr eaLnBrk="1" hangingPunct="1">
              <a:buFont typeface="Wingdings" pitchFamily="2" charset="2"/>
              <a:buNone/>
            </a:pPr>
            <a:r>
              <a:rPr lang="zh-CN" altLang="en-US" sz="2000" b="1" smtClean="0"/>
              <a:t> 其中：盘亏通过“待处理财产损溢”，其他通过“固定资产清理”</a:t>
            </a:r>
          </a:p>
          <a:p>
            <a:pPr eaLnBrk="1" hangingPunct="1">
              <a:buFont typeface="Wingdings" pitchFamily="2" charset="2"/>
              <a:buNone/>
            </a:pPr>
            <a:r>
              <a:rPr lang="zh-CN" altLang="en-US" sz="2000" b="1" smtClean="0"/>
              <a:t>    （</a:t>
            </a:r>
            <a:r>
              <a:rPr lang="en-US" altLang="zh-CN" sz="2000" b="1" smtClean="0"/>
              <a:t>2</a:t>
            </a:r>
            <a:r>
              <a:rPr lang="zh-CN" altLang="en-US" sz="2000" b="1" smtClean="0"/>
              <a:t>）处理与税收征管关系， </a:t>
            </a:r>
            <a:r>
              <a:rPr lang="en-US" altLang="zh-CN" sz="2000" b="1" smtClean="0"/>
              <a:t>《</a:t>
            </a:r>
            <a:r>
              <a:rPr lang="zh-CN" altLang="en-US" sz="2000" b="1" smtClean="0"/>
              <a:t>企业资产损失所得税税前扣除管理办法</a:t>
            </a:r>
            <a:r>
              <a:rPr lang="en-US" altLang="zh-CN" sz="2000" b="1" smtClean="0"/>
              <a:t>》</a:t>
            </a:r>
            <a:r>
              <a:rPr lang="zh-CN" altLang="en-US" sz="2000" b="1" smtClean="0"/>
              <a:t>（国家税务总局公告第</a:t>
            </a:r>
            <a:r>
              <a:rPr lang="en-US" altLang="zh-CN" sz="2000" b="1" smtClean="0"/>
              <a:t>25</a:t>
            </a:r>
            <a:r>
              <a:rPr lang="zh-CN" altLang="en-US" sz="2000" b="1" smtClean="0"/>
              <a:t>号） 第</a:t>
            </a:r>
            <a:r>
              <a:rPr lang="en-US" altLang="zh-CN" sz="2000" b="1" smtClean="0"/>
              <a:t>29</a:t>
            </a:r>
            <a:r>
              <a:rPr lang="zh-CN" altLang="en-US" sz="2000" b="1" smtClean="0"/>
              <a:t>、</a:t>
            </a:r>
            <a:r>
              <a:rPr lang="en-US" altLang="zh-CN" sz="2000" b="1" smtClean="0"/>
              <a:t>30</a:t>
            </a:r>
            <a:r>
              <a:rPr lang="zh-CN" altLang="en-US" sz="2000" b="1" smtClean="0"/>
              <a:t>、</a:t>
            </a:r>
            <a:r>
              <a:rPr lang="en-US" altLang="zh-CN" sz="2000" b="1" smtClean="0"/>
              <a:t>31</a:t>
            </a:r>
            <a:r>
              <a:rPr lang="zh-CN" altLang="en-US" sz="2000" b="1" smtClean="0"/>
              <a:t>、</a:t>
            </a:r>
            <a:r>
              <a:rPr lang="en-US" altLang="zh-CN" sz="2000" b="1" smtClean="0"/>
              <a:t>32</a:t>
            </a:r>
            <a:r>
              <a:rPr lang="zh-CN" altLang="en-US" sz="2000" b="1" smtClean="0"/>
              <a:t>、</a:t>
            </a:r>
            <a:r>
              <a:rPr lang="en-US" altLang="zh-CN" sz="2000" b="1" smtClean="0"/>
              <a:t>33</a:t>
            </a:r>
            <a:r>
              <a:rPr lang="zh-CN" altLang="en-US" sz="2000" b="1" smtClean="0"/>
              <a:t>条的规定。</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rrowheads="1"/>
          </p:cNvSpPr>
          <p:nvPr>
            <p:ph type="title"/>
          </p:nvPr>
        </p:nvSpPr>
        <p:spPr>
          <a:xfrm>
            <a:off x="323850" y="260350"/>
            <a:ext cx="8540750" cy="227013"/>
          </a:xfrm>
        </p:spPr>
        <p:txBody>
          <a:bodyPr/>
          <a:lstStyle/>
          <a:p>
            <a:pPr eaLnBrk="1" hangingPunct="1"/>
            <a:endParaRPr lang="zh-CN" altLang="en-US" sz="4000" smtClean="0"/>
          </a:p>
        </p:txBody>
      </p:sp>
      <p:sp>
        <p:nvSpPr>
          <p:cNvPr id="11267" name="Rectangle 3"/>
          <p:cNvSpPr>
            <a:spLocks noGrp="1" noRot="1" noChangeArrowheads="1"/>
          </p:cNvSpPr>
          <p:nvPr>
            <p:ph type="body" idx="1"/>
          </p:nvPr>
        </p:nvSpPr>
        <p:spPr>
          <a:xfrm>
            <a:off x="301625" y="620713"/>
            <a:ext cx="8842375" cy="5478462"/>
          </a:xfrm>
        </p:spPr>
        <p:txBody>
          <a:bodyPr/>
          <a:lstStyle/>
          <a:p>
            <a:pPr eaLnBrk="1" hangingPunct="1">
              <a:lnSpc>
                <a:spcPct val="90000"/>
              </a:lnSpc>
            </a:pPr>
            <a:r>
              <a:rPr lang="zh-CN" altLang="en-US" b="1" smtClean="0"/>
              <a:t>五、小企业会计科目和账户</a:t>
            </a:r>
          </a:p>
          <a:p>
            <a:pPr eaLnBrk="1" hangingPunct="1">
              <a:lnSpc>
                <a:spcPct val="90000"/>
              </a:lnSpc>
            </a:pPr>
            <a:r>
              <a:rPr lang="zh-CN" altLang="en-US" b="1" smtClean="0"/>
              <a:t>一）与原制度比较</a:t>
            </a:r>
          </a:p>
          <a:p>
            <a:pPr eaLnBrk="1" hangingPunct="1">
              <a:lnSpc>
                <a:spcPct val="90000"/>
              </a:lnSpc>
            </a:pPr>
            <a:r>
              <a:rPr lang="en-US" altLang="zh-CN" b="1" smtClean="0"/>
              <a:t>1</a:t>
            </a:r>
            <a:r>
              <a:rPr lang="zh-CN" altLang="en-US" b="1" smtClean="0"/>
              <a:t>、科目名称变更但内容不变或略有调整：</a:t>
            </a:r>
          </a:p>
          <a:p>
            <a:pPr eaLnBrk="1" hangingPunct="1">
              <a:lnSpc>
                <a:spcPct val="90000"/>
              </a:lnSpc>
              <a:buFont typeface="Wingdings" pitchFamily="2" charset="2"/>
              <a:buNone/>
            </a:pPr>
            <a:r>
              <a:rPr lang="zh-CN" altLang="en-US" b="1" smtClean="0"/>
              <a:t>        现金</a:t>
            </a:r>
            <a:r>
              <a:rPr lang="en-US" altLang="zh-CN" b="1" smtClean="0"/>
              <a:t>——</a:t>
            </a:r>
            <a:r>
              <a:rPr lang="zh-CN" altLang="en-US" b="1" smtClean="0"/>
              <a:t>库存现金、材料</a:t>
            </a:r>
            <a:r>
              <a:rPr lang="en-US" altLang="zh-CN" b="1" smtClean="0"/>
              <a:t>——</a:t>
            </a:r>
            <a:r>
              <a:rPr lang="zh-CN" altLang="en-US" b="1" smtClean="0"/>
              <a:t>原材料</a:t>
            </a:r>
          </a:p>
          <a:p>
            <a:pPr eaLnBrk="1" hangingPunct="1">
              <a:lnSpc>
                <a:spcPct val="90000"/>
              </a:lnSpc>
              <a:buFont typeface="Wingdings" pitchFamily="2" charset="2"/>
              <a:buNone/>
            </a:pPr>
            <a:r>
              <a:rPr lang="zh-CN" altLang="en-US" b="1" smtClean="0"/>
              <a:t>       低值易耗品</a:t>
            </a:r>
            <a:r>
              <a:rPr lang="en-US" altLang="zh-CN" b="1" smtClean="0"/>
              <a:t>——</a:t>
            </a:r>
            <a:r>
              <a:rPr lang="zh-CN" altLang="en-US" b="1" smtClean="0"/>
              <a:t>周转材料、</a:t>
            </a:r>
          </a:p>
          <a:p>
            <a:pPr eaLnBrk="1" hangingPunct="1">
              <a:lnSpc>
                <a:spcPct val="90000"/>
              </a:lnSpc>
              <a:buFont typeface="Wingdings" pitchFamily="2" charset="2"/>
              <a:buNone/>
            </a:pPr>
            <a:r>
              <a:rPr lang="zh-CN" altLang="en-US" b="1" smtClean="0"/>
              <a:t>      长期债权投资</a:t>
            </a:r>
            <a:r>
              <a:rPr lang="en-US" altLang="zh-CN" b="1" smtClean="0"/>
              <a:t>——</a:t>
            </a:r>
            <a:r>
              <a:rPr lang="zh-CN" altLang="en-US" b="1" smtClean="0"/>
              <a:t>长期债券投资、</a:t>
            </a:r>
          </a:p>
          <a:p>
            <a:pPr eaLnBrk="1" hangingPunct="1">
              <a:lnSpc>
                <a:spcPct val="90000"/>
              </a:lnSpc>
              <a:buFont typeface="Wingdings" pitchFamily="2" charset="2"/>
              <a:buNone/>
            </a:pPr>
            <a:r>
              <a:rPr lang="zh-CN" altLang="en-US" b="1" smtClean="0"/>
              <a:t>     应收股息</a:t>
            </a:r>
            <a:r>
              <a:rPr lang="en-US" altLang="zh-CN" b="1" smtClean="0"/>
              <a:t>——</a:t>
            </a:r>
            <a:r>
              <a:rPr lang="zh-CN" altLang="en-US" b="1" smtClean="0"/>
              <a:t>应收股利、应收利息</a:t>
            </a:r>
          </a:p>
          <a:p>
            <a:pPr eaLnBrk="1" hangingPunct="1">
              <a:lnSpc>
                <a:spcPct val="90000"/>
              </a:lnSpc>
              <a:buFont typeface="Wingdings" pitchFamily="2" charset="2"/>
              <a:buNone/>
            </a:pPr>
            <a:r>
              <a:rPr lang="zh-CN" altLang="en-US" b="1" smtClean="0"/>
              <a:t>     主营业务税金及附加</a:t>
            </a:r>
            <a:r>
              <a:rPr lang="en-US" altLang="zh-CN" b="1" smtClean="0"/>
              <a:t>——</a:t>
            </a:r>
            <a:r>
              <a:rPr lang="zh-CN" altLang="en-US" b="1" smtClean="0"/>
              <a:t>营业税金及附加</a:t>
            </a:r>
          </a:p>
          <a:p>
            <a:pPr eaLnBrk="1" hangingPunct="1">
              <a:lnSpc>
                <a:spcPct val="90000"/>
              </a:lnSpc>
              <a:buFont typeface="Wingdings" pitchFamily="2" charset="2"/>
              <a:buNone/>
            </a:pPr>
            <a:r>
              <a:rPr lang="zh-CN" altLang="en-US" b="1" smtClean="0"/>
              <a:t>   其他业务支出</a:t>
            </a:r>
            <a:r>
              <a:rPr lang="en-US" altLang="zh-CN" b="1" smtClean="0"/>
              <a:t>——</a:t>
            </a:r>
            <a:r>
              <a:rPr lang="zh-CN" altLang="en-US" b="1" smtClean="0"/>
              <a:t>其他业务成本、</a:t>
            </a:r>
          </a:p>
          <a:p>
            <a:pPr eaLnBrk="1" hangingPunct="1">
              <a:lnSpc>
                <a:spcPct val="90000"/>
              </a:lnSpc>
              <a:buFont typeface="Wingdings" pitchFamily="2" charset="2"/>
              <a:buNone/>
            </a:pPr>
            <a:r>
              <a:rPr lang="zh-CN" altLang="en-US" b="1" smtClean="0"/>
              <a:t>营业费用</a:t>
            </a:r>
            <a:r>
              <a:rPr lang="en-US" altLang="zh-CN" b="1" smtClean="0"/>
              <a:t>——</a:t>
            </a:r>
            <a:r>
              <a:rPr lang="zh-CN" altLang="en-US" b="1" smtClean="0"/>
              <a:t>销售费用、所得税</a:t>
            </a:r>
            <a:r>
              <a:rPr lang="en-US" altLang="zh-CN" b="1" smtClean="0"/>
              <a:t>——</a:t>
            </a:r>
            <a:r>
              <a:rPr lang="zh-CN" altLang="en-US" b="1" smtClean="0"/>
              <a:t>所得税费用</a:t>
            </a:r>
          </a:p>
          <a:p>
            <a:pPr eaLnBrk="1" hangingPunct="1">
              <a:lnSpc>
                <a:spcPct val="90000"/>
              </a:lnSpc>
              <a:buFont typeface="Wingdings" pitchFamily="2" charset="2"/>
              <a:buNone/>
            </a:pPr>
            <a:endParaRPr lang="zh-CN" altLang="en-US" smtClean="0"/>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rrowheads="1"/>
          </p:cNvSpPr>
          <p:nvPr>
            <p:ph type="title"/>
          </p:nvPr>
        </p:nvSpPr>
        <p:spPr>
          <a:xfrm>
            <a:off x="301625" y="609600"/>
            <a:ext cx="8540750" cy="442913"/>
          </a:xfrm>
        </p:spPr>
        <p:txBody>
          <a:bodyPr/>
          <a:lstStyle/>
          <a:p>
            <a:pPr algn="l"/>
            <a:r>
              <a:rPr lang="zh-CN" altLang="en-US" sz="2400" b="1" smtClean="0">
                <a:ea typeface="黑体" pitchFamily="2" charset="-122"/>
              </a:rPr>
              <a:t>例</a:t>
            </a:r>
            <a:r>
              <a:rPr lang="en-US" altLang="zh-CN" sz="2400" b="1" smtClean="0">
                <a:ea typeface="黑体" pitchFamily="2" charset="-122"/>
              </a:rPr>
              <a:t>10</a:t>
            </a:r>
            <a:r>
              <a:rPr lang="zh-CN" altLang="en-US" sz="2400" b="1" smtClean="0">
                <a:ea typeface="黑体" pitchFamily="2" charset="-122"/>
              </a:rPr>
              <a:t>：</a:t>
            </a:r>
          </a:p>
        </p:txBody>
      </p:sp>
      <p:sp>
        <p:nvSpPr>
          <p:cNvPr id="84995" name="Rectangle 3"/>
          <p:cNvSpPr>
            <a:spLocks noGrp="1" noRot="1" noChangeArrowheads="1"/>
          </p:cNvSpPr>
          <p:nvPr>
            <p:ph type="body" idx="1"/>
          </p:nvPr>
        </p:nvSpPr>
        <p:spPr>
          <a:xfrm>
            <a:off x="323850" y="1125538"/>
            <a:ext cx="8640763" cy="5472112"/>
          </a:xfrm>
        </p:spPr>
        <p:txBody>
          <a:bodyPr/>
          <a:lstStyle/>
          <a:p>
            <a:r>
              <a:rPr lang="zh-CN" altLang="en-US" sz="2000" b="1" smtClean="0"/>
              <a:t>公司出售</a:t>
            </a:r>
            <a:r>
              <a:rPr lang="en-US" altLang="zh-CN" sz="2000" b="1" smtClean="0"/>
              <a:t>1</a:t>
            </a:r>
            <a:r>
              <a:rPr lang="zh-CN" altLang="en-US" sz="2000" b="1" smtClean="0"/>
              <a:t>座建筑物，原价</a:t>
            </a:r>
            <a:r>
              <a:rPr lang="en-US" altLang="zh-CN" sz="2000" b="1" smtClean="0"/>
              <a:t>200</a:t>
            </a:r>
            <a:r>
              <a:rPr lang="zh-CN" altLang="en-US" sz="2000" b="1" smtClean="0"/>
              <a:t>万元，已提折旧</a:t>
            </a:r>
            <a:r>
              <a:rPr lang="en-US" altLang="zh-CN" sz="2000" b="1" smtClean="0"/>
              <a:t>100</a:t>
            </a:r>
            <a:r>
              <a:rPr lang="zh-CN" altLang="en-US" sz="2000" b="1" smtClean="0"/>
              <a:t>万，实际售价</a:t>
            </a:r>
            <a:r>
              <a:rPr lang="en-US" altLang="zh-CN" sz="2000" b="1" smtClean="0"/>
              <a:t>120</a:t>
            </a:r>
            <a:r>
              <a:rPr lang="zh-CN" altLang="en-US" sz="2000" b="1" smtClean="0"/>
              <a:t>万，已通过银行收到价款，营业税税率</a:t>
            </a:r>
            <a:r>
              <a:rPr lang="en-US" altLang="zh-CN" sz="2000" b="1" smtClean="0"/>
              <a:t>5%</a:t>
            </a:r>
            <a:r>
              <a:rPr lang="zh-CN" altLang="en-US" sz="2000" b="1" smtClean="0"/>
              <a:t>。分录：</a:t>
            </a:r>
          </a:p>
          <a:p>
            <a:pPr>
              <a:buFont typeface="Wingdings" pitchFamily="2" charset="2"/>
              <a:buNone/>
            </a:pPr>
            <a:r>
              <a:rPr lang="zh-CN" altLang="en-US" sz="2000" b="1" smtClean="0"/>
              <a:t>（</a:t>
            </a:r>
            <a:r>
              <a:rPr lang="en-US" altLang="zh-CN" sz="2000" b="1" smtClean="0"/>
              <a:t>1</a:t>
            </a:r>
            <a:r>
              <a:rPr lang="zh-CN" altLang="en-US" sz="2000" b="1" smtClean="0"/>
              <a:t>）出售资产转入清理：</a:t>
            </a:r>
          </a:p>
          <a:p>
            <a:pPr>
              <a:buFont typeface="Wingdings" pitchFamily="2" charset="2"/>
              <a:buNone/>
            </a:pPr>
            <a:r>
              <a:rPr lang="zh-CN" altLang="en-US" sz="2000" b="1" smtClean="0"/>
              <a:t>         借：固定资产清理    </a:t>
            </a:r>
            <a:r>
              <a:rPr lang="en-US" altLang="zh-CN" sz="2000" b="1" smtClean="0"/>
              <a:t>100</a:t>
            </a:r>
            <a:r>
              <a:rPr lang="zh-CN" altLang="en-US" sz="2000" b="1" smtClean="0"/>
              <a:t>万</a:t>
            </a:r>
          </a:p>
          <a:p>
            <a:pPr>
              <a:buFont typeface="Wingdings" pitchFamily="2" charset="2"/>
              <a:buNone/>
            </a:pPr>
            <a:r>
              <a:rPr lang="zh-CN" altLang="en-US" sz="2000" b="1" smtClean="0"/>
              <a:t>                累计折旧            </a:t>
            </a:r>
            <a:r>
              <a:rPr lang="en-US" altLang="zh-CN" sz="2000" b="1" smtClean="0"/>
              <a:t>100</a:t>
            </a:r>
            <a:r>
              <a:rPr lang="zh-CN" altLang="en-US" sz="2000" b="1" smtClean="0"/>
              <a:t>万</a:t>
            </a:r>
          </a:p>
          <a:p>
            <a:pPr>
              <a:buFont typeface="Wingdings" pitchFamily="2" charset="2"/>
              <a:buNone/>
            </a:pPr>
            <a:r>
              <a:rPr lang="zh-CN" altLang="en-US" sz="2000" b="1" smtClean="0"/>
              <a:t>             贷：固定资产            </a:t>
            </a:r>
            <a:r>
              <a:rPr lang="en-US" altLang="zh-CN" sz="2000" b="1" smtClean="0"/>
              <a:t>200</a:t>
            </a:r>
            <a:r>
              <a:rPr lang="zh-CN" altLang="en-US" sz="2000" b="1" smtClean="0"/>
              <a:t>万</a:t>
            </a:r>
          </a:p>
          <a:p>
            <a:pPr>
              <a:buFont typeface="Wingdings" pitchFamily="2" charset="2"/>
              <a:buNone/>
            </a:pPr>
            <a:r>
              <a:rPr lang="zh-CN" altLang="en-US" sz="2000" b="1" smtClean="0"/>
              <a:t>（</a:t>
            </a:r>
            <a:r>
              <a:rPr lang="en-US" altLang="zh-CN" sz="2000" b="1" smtClean="0"/>
              <a:t>2</a:t>
            </a:r>
            <a:r>
              <a:rPr lang="zh-CN" altLang="en-US" sz="2000" b="1" smtClean="0"/>
              <a:t>）收到价款：</a:t>
            </a:r>
          </a:p>
          <a:p>
            <a:pPr>
              <a:buFont typeface="Wingdings" pitchFamily="2" charset="2"/>
              <a:buNone/>
            </a:pPr>
            <a:r>
              <a:rPr lang="zh-CN" altLang="en-US" sz="2000" b="1" smtClean="0"/>
              <a:t>         借：银行存款            </a:t>
            </a:r>
            <a:r>
              <a:rPr lang="en-US" altLang="zh-CN" sz="2000" b="1" smtClean="0"/>
              <a:t>120</a:t>
            </a:r>
            <a:r>
              <a:rPr lang="zh-CN" altLang="en-US" sz="2000" b="1" smtClean="0"/>
              <a:t>万</a:t>
            </a:r>
          </a:p>
          <a:p>
            <a:pPr>
              <a:buFont typeface="Wingdings" pitchFamily="2" charset="2"/>
              <a:buNone/>
            </a:pPr>
            <a:r>
              <a:rPr lang="zh-CN" altLang="en-US" sz="2000" b="1" smtClean="0"/>
              <a:t>             贷：固定资产清理    </a:t>
            </a:r>
            <a:r>
              <a:rPr lang="en-US" altLang="zh-CN" sz="2000" b="1" smtClean="0"/>
              <a:t>120</a:t>
            </a:r>
            <a:r>
              <a:rPr lang="zh-CN" altLang="en-US" sz="2000" b="1" smtClean="0"/>
              <a:t>万</a:t>
            </a:r>
          </a:p>
          <a:p>
            <a:pPr>
              <a:buFont typeface="Wingdings" pitchFamily="2" charset="2"/>
              <a:buNone/>
            </a:pPr>
            <a:r>
              <a:rPr lang="zh-CN" altLang="en-US" sz="2000" b="1" smtClean="0"/>
              <a:t>（</a:t>
            </a:r>
            <a:r>
              <a:rPr lang="en-US" altLang="zh-CN" sz="2000" b="1" smtClean="0"/>
              <a:t>3</a:t>
            </a:r>
            <a:r>
              <a:rPr lang="zh-CN" altLang="en-US" sz="2000" b="1" smtClean="0"/>
              <a:t>）确认应交营业税：</a:t>
            </a:r>
          </a:p>
          <a:p>
            <a:pPr>
              <a:buFont typeface="Wingdings" pitchFamily="2" charset="2"/>
              <a:buNone/>
            </a:pPr>
            <a:r>
              <a:rPr lang="zh-CN" altLang="en-US" sz="2000" b="1" smtClean="0"/>
              <a:t>         借：固定资产清理                   </a:t>
            </a:r>
            <a:r>
              <a:rPr lang="en-US" altLang="zh-CN" sz="2000" b="1" smtClean="0"/>
              <a:t>6</a:t>
            </a:r>
            <a:r>
              <a:rPr lang="zh-CN" altLang="en-US" sz="2000" b="1" smtClean="0"/>
              <a:t>万</a:t>
            </a:r>
          </a:p>
          <a:p>
            <a:pPr>
              <a:buFont typeface="Wingdings" pitchFamily="2" charset="2"/>
              <a:buNone/>
            </a:pPr>
            <a:r>
              <a:rPr lang="zh-CN" altLang="en-US" sz="2000" b="1" smtClean="0"/>
              <a:t>             贷：应交税费</a:t>
            </a:r>
            <a:r>
              <a:rPr lang="en-US" altLang="zh-CN" sz="2000" b="1" smtClean="0"/>
              <a:t>—</a:t>
            </a:r>
            <a:r>
              <a:rPr lang="zh-CN" altLang="en-US" sz="2000" b="1" smtClean="0"/>
              <a:t>应交营业税   </a:t>
            </a:r>
            <a:r>
              <a:rPr lang="en-US" altLang="zh-CN" sz="2000" b="1" smtClean="0"/>
              <a:t>6</a:t>
            </a:r>
            <a:r>
              <a:rPr lang="zh-CN" altLang="en-US" sz="2000" b="1" smtClean="0"/>
              <a:t>万</a:t>
            </a:r>
          </a:p>
          <a:p>
            <a:pPr>
              <a:buFont typeface="Wingdings" pitchFamily="2" charset="2"/>
              <a:buNone/>
            </a:pPr>
            <a:r>
              <a:rPr lang="zh-CN" altLang="en-US" sz="2000" b="1" smtClean="0"/>
              <a:t>（</a:t>
            </a:r>
            <a:r>
              <a:rPr lang="en-US" altLang="zh-CN" sz="2000" b="1" smtClean="0"/>
              <a:t>4</a:t>
            </a:r>
            <a:r>
              <a:rPr lang="zh-CN" altLang="en-US" sz="2000" b="1" smtClean="0"/>
              <a:t>）结转出售固定资产利得：</a:t>
            </a:r>
          </a:p>
          <a:p>
            <a:pPr>
              <a:buFont typeface="Wingdings" pitchFamily="2" charset="2"/>
              <a:buNone/>
            </a:pPr>
            <a:r>
              <a:rPr lang="zh-CN" altLang="en-US" sz="2000" b="1" smtClean="0"/>
              <a:t>         借：固定资产清理      </a:t>
            </a:r>
            <a:r>
              <a:rPr lang="en-US" altLang="zh-CN" sz="2000" b="1" smtClean="0"/>
              <a:t>14</a:t>
            </a:r>
            <a:r>
              <a:rPr lang="zh-CN" altLang="en-US" sz="2000" b="1" smtClean="0"/>
              <a:t>万</a:t>
            </a:r>
          </a:p>
          <a:p>
            <a:pPr>
              <a:buFont typeface="Wingdings" pitchFamily="2" charset="2"/>
              <a:buNone/>
            </a:pPr>
            <a:r>
              <a:rPr lang="zh-CN" altLang="en-US" sz="2000" b="1" smtClean="0"/>
              <a:t>             贷：营业外收入         </a:t>
            </a:r>
            <a:r>
              <a:rPr lang="en-US" altLang="zh-CN" sz="2000" b="1" smtClean="0"/>
              <a:t>14</a:t>
            </a:r>
            <a:r>
              <a:rPr lang="zh-CN" altLang="en-US" sz="2000" b="1" smtClean="0"/>
              <a:t>万</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rrowheads="1"/>
          </p:cNvSpPr>
          <p:nvPr>
            <p:ph type="title"/>
          </p:nvPr>
        </p:nvSpPr>
        <p:spPr>
          <a:xfrm>
            <a:off x="301625" y="609600"/>
            <a:ext cx="8540750" cy="371475"/>
          </a:xfrm>
        </p:spPr>
        <p:txBody>
          <a:bodyPr/>
          <a:lstStyle/>
          <a:p>
            <a:pPr algn="l"/>
            <a:r>
              <a:rPr lang="zh-CN" altLang="en-US" sz="2400" smtClean="0">
                <a:ea typeface="黑体" pitchFamily="2" charset="-122"/>
              </a:rPr>
              <a:t>（七）固定资产新旧准则的变化</a:t>
            </a:r>
          </a:p>
        </p:txBody>
      </p:sp>
      <p:sp>
        <p:nvSpPr>
          <p:cNvPr id="86019" name="Rectangle 3"/>
          <p:cNvSpPr>
            <a:spLocks noGrp="1" noRot="1" noChangeArrowheads="1"/>
          </p:cNvSpPr>
          <p:nvPr>
            <p:ph type="body" idx="1"/>
          </p:nvPr>
        </p:nvSpPr>
        <p:spPr>
          <a:xfrm>
            <a:off x="250825" y="1196975"/>
            <a:ext cx="8642350" cy="4194175"/>
          </a:xfrm>
        </p:spPr>
        <p:txBody>
          <a:bodyPr/>
          <a:lstStyle/>
          <a:p>
            <a:r>
              <a:rPr lang="en-US" altLang="zh-CN" sz="2400" b="1" smtClean="0">
                <a:latin typeface="黑体" pitchFamily="2" charset="-122"/>
                <a:ea typeface="黑体" pitchFamily="2" charset="-122"/>
              </a:rPr>
              <a:t>1</a:t>
            </a:r>
            <a:r>
              <a:rPr lang="zh-CN" altLang="en-US" sz="2400" b="1" smtClean="0">
                <a:latin typeface="黑体" pitchFamily="2" charset="-122"/>
                <a:ea typeface="黑体" pitchFamily="2" charset="-122"/>
              </a:rPr>
              <a:t>、新准则规定：投入的固定资产按评估价值和相关税费确              </a:t>
            </a:r>
          </a:p>
          <a:p>
            <a:pPr>
              <a:buFont typeface="Wingdings" pitchFamily="2" charset="2"/>
              <a:buNone/>
            </a:pPr>
            <a:r>
              <a:rPr lang="zh-CN" altLang="en-US" sz="2400" b="1" smtClean="0">
                <a:latin typeface="黑体" pitchFamily="2" charset="-122"/>
                <a:ea typeface="黑体" pitchFamily="2" charset="-122"/>
              </a:rPr>
              <a:t>                 定成本；</a:t>
            </a:r>
          </a:p>
          <a:p>
            <a:pPr>
              <a:buFont typeface="Wingdings" pitchFamily="2" charset="2"/>
              <a:buNone/>
            </a:pPr>
            <a:r>
              <a:rPr lang="zh-CN" altLang="en-US" sz="2400" b="1" smtClean="0">
                <a:latin typeface="黑体" pitchFamily="2" charset="-122"/>
                <a:ea typeface="黑体" pitchFamily="2" charset="-122"/>
              </a:rPr>
              <a:t>      原制度： 按投资各方确认的价值作为其成本</a:t>
            </a:r>
          </a:p>
          <a:p>
            <a:pPr>
              <a:buFont typeface="Wingdings" pitchFamily="2" charset="2"/>
              <a:buNone/>
            </a:pPr>
            <a:r>
              <a:rPr lang="zh-CN" altLang="en-US" sz="2400" b="1" smtClean="0">
                <a:latin typeface="黑体" pitchFamily="2" charset="-122"/>
                <a:ea typeface="黑体" pitchFamily="2" charset="-122"/>
              </a:rPr>
              <a:t>   </a:t>
            </a:r>
            <a:r>
              <a:rPr lang="en-US" altLang="zh-CN" sz="2400" b="1" smtClean="0">
                <a:latin typeface="黑体" pitchFamily="2" charset="-122"/>
                <a:ea typeface="黑体" pitchFamily="2" charset="-122"/>
              </a:rPr>
              <a:t>2</a:t>
            </a:r>
            <a:r>
              <a:rPr lang="zh-CN" altLang="en-US" sz="2400" b="1" smtClean="0">
                <a:latin typeface="黑体" pitchFamily="2" charset="-122"/>
                <a:ea typeface="黑体" pitchFamily="2" charset="-122"/>
              </a:rPr>
              <a:t>、新准则规定：按税法规定可抵扣的进项税额，可抵扣；</a:t>
            </a:r>
          </a:p>
          <a:p>
            <a:pPr>
              <a:buFont typeface="Wingdings" pitchFamily="2" charset="2"/>
              <a:buNone/>
            </a:pPr>
            <a:r>
              <a:rPr lang="zh-CN" altLang="en-US" sz="2400" b="1" smtClean="0">
                <a:latin typeface="黑体" pitchFamily="2" charset="-122"/>
                <a:ea typeface="黑体" pitchFamily="2" charset="-122"/>
              </a:rPr>
              <a:t>   </a:t>
            </a:r>
            <a:r>
              <a:rPr lang="en-US" altLang="zh-CN" sz="2400" b="1" smtClean="0">
                <a:latin typeface="黑体" pitchFamily="2" charset="-122"/>
                <a:ea typeface="黑体" pitchFamily="2" charset="-122"/>
              </a:rPr>
              <a:t>3</a:t>
            </a:r>
            <a:r>
              <a:rPr lang="zh-CN" altLang="en-US" sz="2400" b="1" smtClean="0">
                <a:latin typeface="黑体" pitchFamily="2" charset="-122"/>
                <a:ea typeface="黑体" pitchFamily="2" charset="-122"/>
              </a:rPr>
              <a:t>、新准则规定：固定资产的大修理支出，计入</a:t>
            </a:r>
            <a:r>
              <a:rPr lang="zh-CN" altLang="en-US" sz="2400" b="1" smtClean="0">
                <a:ea typeface="黑体" pitchFamily="2" charset="-122"/>
              </a:rPr>
              <a:t>“</a:t>
            </a:r>
            <a:r>
              <a:rPr lang="zh-CN" altLang="en-US" sz="2400" b="1" smtClean="0">
                <a:latin typeface="黑体" pitchFamily="2" charset="-122"/>
                <a:ea typeface="黑体" pitchFamily="2" charset="-122"/>
              </a:rPr>
              <a:t>长期待摊费用</a:t>
            </a:r>
            <a:r>
              <a:rPr lang="zh-CN" altLang="en-US" sz="2400" b="1" smtClean="0">
                <a:ea typeface="黑体" pitchFamily="2" charset="-122"/>
              </a:rPr>
              <a:t>”</a:t>
            </a:r>
            <a:r>
              <a:rPr lang="zh-CN" altLang="en-US" sz="2400" b="1" smtClean="0">
                <a:latin typeface="黑体" pitchFamily="2" charset="-122"/>
                <a:ea typeface="黑体" pitchFamily="2" charset="-122"/>
              </a:rPr>
              <a:t>；而进行改扩建时，则按其账面价值计入</a:t>
            </a:r>
            <a:r>
              <a:rPr lang="zh-CN" altLang="en-US" sz="2400" b="1" smtClean="0">
                <a:ea typeface="黑体" pitchFamily="2" charset="-122"/>
              </a:rPr>
              <a:t>“</a:t>
            </a:r>
            <a:r>
              <a:rPr lang="zh-CN" altLang="en-US" sz="2400" b="1" smtClean="0">
                <a:latin typeface="黑体" pitchFamily="2" charset="-122"/>
                <a:ea typeface="黑体" pitchFamily="2" charset="-122"/>
              </a:rPr>
              <a:t>在建工程</a:t>
            </a:r>
            <a:r>
              <a:rPr lang="zh-CN" altLang="en-US" sz="2400" b="1" smtClean="0">
                <a:ea typeface="黑体" pitchFamily="2" charset="-122"/>
              </a:rPr>
              <a:t>”</a:t>
            </a:r>
            <a:r>
              <a:rPr lang="zh-CN" altLang="en-US" sz="2400" b="1" smtClean="0">
                <a:latin typeface="黑体" pitchFamily="2" charset="-122"/>
                <a:ea typeface="黑体" pitchFamily="2" charset="-122"/>
              </a:rPr>
              <a:t>科目</a:t>
            </a:r>
          </a:p>
          <a:p>
            <a:pPr>
              <a:buFont typeface="Wingdings" pitchFamily="2" charset="2"/>
              <a:buNone/>
            </a:pPr>
            <a:r>
              <a:rPr lang="zh-CN" altLang="en-US" sz="2400" b="1" smtClean="0">
                <a:latin typeface="黑体" pitchFamily="2" charset="-122"/>
                <a:ea typeface="黑体" pitchFamily="2" charset="-122"/>
              </a:rPr>
              <a:t>   </a:t>
            </a:r>
            <a:r>
              <a:rPr lang="en-US" altLang="zh-CN" sz="2400" b="1" smtClean="0">
                <a:latin typeface="黑体" pitchFamily="2" charset="-122"/>
                <a:ea typeface="黑体" pitchFamily="2" charset="-122"/>
              </a:rPr>
              <a:t>4</a:t>
            </a:r>
            <a:r>
              <a:rPr lang="zh-CN" altLang="en-US" sz="2400" b="1" smtClean="0">
                <a:latin typeface="黑体" pitchFamily="2" charset="-122"/>
                <a:ea typeface="黑体" pitchFamily="2" charset="-122"/>
              </a:rPr>
              <a:t>、新准则增加：</a:t>
            </a:r>
            <a:r>
              <a:rPr lang="zh-CN" altLang="en-US" sz="2400" b="1" smtClean="0">
                <a:ea typeface="黑体" pitchFamily="2" charset="-122"/>
              </a:rPr>
              <a:t>“</a:t>
            </a:r>
            <a:r>
              <a:rPr lang="zh-CN" altLang="en-US" sz="2400" b="1" smtClean="0">
                <a:latin typeface="黑体" pitchFamily="2" charset="-122"/>
                <a:ea typeface="黑体" pitchFamily="2" charset="-122"/>
              </a:rPr>
              <a:t>待处理财产损溢</a:t>
            </a:r>
            <a:r>
              <a:rPr lang="zh-CN" altLang="en-US" sz="2400" b="1" smtClean="0">
                <a:ea typeface="黑体" pitchFamily="2" charset="-122"/>
              </a:rPr>
              <a:t>”</a:t>
            </a:r>
            <a:r>
              <a:rPr lang="zh-CN" altLang="en-US" sz="2400" b="1" smtClean="0">
                <a:latin typeface="黑体" pitchFamily="2" charset="-122"/>
                <a:ea typeface="黑体" pitchFamily="2" charset="-122"/>
              </a:rPr>
              <a:t>科目，用于核算固定资产的盘盈、盘亏。</a:t>
            </a:r>
          </a:p>
          <a:p>
            <a:pPr>
              <a:buFont typeface="Wingdings" pitchFamily="2" charset="2"/>
              <a:buNone/>
            </a:pPr>
            <a:r>
              <a:rPr lang="zh-CN" altLang="en-US" sz="2400" b="1" smtClean="0">
                <a:latin typeface="黑体" pitchFamily="2" charset="-122"/>
                <a:ea typeface="黑体" pitchFamily="2" charset="-122"/>
              </a:rPr>
              <a:t>      原制度，审批后直接计入</a:t>
            </a:r>
            <a:r>
              <a:rPr lang="zh-CN" altLang="en-US" sz="2400" b="1" smtClean="0">
                <a:ea typeface="黑体" pitchFamily="2" charset="-122"/>
              </a:rPr>
              <a:t>“</a:t>
            </a:r>
            <a:r>
              <a:rPr lang="zh-CN" altLang="en-US" sz="2400" b="1" smtClean="0">
                <a:latin typeface="黑体" pitchFamily="2" charset="-122"/>
                <a:ea typeface="黑体" pitchFamily="2" charset="-122"/>
              </a:rPr>
              <a:t>营业外收入</a:t>
            </a:r>
            <a:r>
              <a:rPr lang="zh-CN" altLang="en-US" sz="2400" b="1" smtClean="0">
                <a:ea typeface="黑体" pitchFamily="2" charset="-122"/>
              </a:rPr>
              <a:t>”</a:t>
            </a:r>
            <a:r>
              <a:rPr lang="zh-CN" altLang="en-US" sz="2400" b="1" smtClean="0">
                <a:latin typeface="黑体" pitchFamily="2" charset="-122"/>
                <a:ea typeface="黑体" pitchFamily="2" charset="-122"/>
              </a:rPr>
              <a:t>和</a:t>
            </a:r>
            <a:r>
              <a:rPr lang="zh-CN" altLang="en-US" sz="2400" b="1" smtClean="0">
                <a:ea typeface="黑体" pitchFamily="2" charset="-122"/>
              </a:rPr>
              <a:t>“</a:t>
            </a:r>
            <a:r>
              <a:rPr lang="zh-CN" altLang="en-US" sz="2400" b="1" smtClean="0">
                <a:latin typeface="黑体" pitchFamily="2" charset="-122"/>
                <a:ea typeface="黑体" pitchFamily="2" charset="-122"/>
              </a:rPr>
              <a:t>营业外支出</a:t>
            </a:r>
            <a:r>
              <a:rPr lang="zh-CN" altLang="en-US" sz="2400" b="1" smtClean="0">
                <a:ea typeface="黑体" pitchFamily="2" charset="-122"/>
              </a:rPr>
              <a:t>”</a:t>
            </a:r>
            <a:endParaRPr lang="zh-CN" altLang="en-US" sz="2400" b="1" smtClean="0">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F97C55ED-CA7C-4D24-B2EF-56E030898DB6}" type="slidenum">
              <a:rPr lang="en-US" altLang="zh-CN" sz="1400" smtClean="0"/>
              <a:pPr eaLnBrk="1" hangingPunct="1">
                <a:spcBef>
                  <a:spcPct val="0"/>
                </a:spcBef>
                <a:buClrTx/>
                <a:buSzTx/>
                <a:buFontTx/>
                <a:buNone/>
              </a:pPr>
              <a:t>82</a:t>
            </a:fld>
            <a:endParaRPr lang="en-US" altLang="zh-CN" sz="1400" smtClean="0"/>
          </a:p>
        </p:txBody>
      </p:sp>
      <p:sp>
        <p:nvSpPr>
          <p:cNvPr id="87043" name="Rectangle 2"/>
          <p:cNvSpPr>
            <a:spLocks noGrp="1" noRot="1" noChangeArrowheads="1"/>
          </p:cNvSpPr>
          <p:nvPr>
            <p:ph type="title"/>
          </p:nvPr>
        </p:nvSpPr>
        <p:spPr>
          <a:xfrm>
            <a:off x="301625" y="609600"/>
            <a:ext cx="8540750" cy="658813"/>
          </a:xfrm>
        </p:spPr>
        <p:txBody>
          <a:bodyPr/>
          <a:lstStyle/>
          <a:p>
            <a:pPr algn="l" eaLnBrk="1" hangingPunct="1"/>
            <a:r>
              <a:rPr lang="zh-CN" altLang="en-US" sz="2400" b="1" smtClean="0">
                <a:ea typeface="黑体" pitchFamily="2" charset="-122"/>
              </a:rPr>
              <a:t>二、生产性生物资产的会计处理</a:t>
            </a:r>
            <a:endParaRPr lang="zh-CN" altLang="zh-CN" sz="2400" b="1" smtClean="0">
              <a:ea typeface="黑体" pitchFamily="2" charset="-122"/>
            </a:endParaRPr>
          </a:p>
        </p:txBody>
      </p:sp>
      <p:sp>
        <p:nvSpPr>
          <p:cNvPr id="87044" name="Rectangle 3"/>
          <p:cNvSpPr>
            <a:spLocks noGrp="1" noRot="1" noChangeArrowheads="1"/>
          </p:cNvSpPr>
          <p:nvPr>
            <p:ph type="body" idx="1"/>
          </p:nvPr>
        </p:nvSpPr>
        <p:spPr>
          <a:xfrm>
            <a:off x="323850" y="1268413"/>
            <a:ext cx="8540750" cy="5113337"/>
          </a:xfrm>
        </p:spPr>
        <p:txBody>
          <a:bodyPr/>
          <a:lstStyle/>
          <a:p>
            <a:pPr eaLnBrk="1" hangingPunct="1">
              <a:buFont typeface="Wingdings" pitchFamily="2" charset="2"/>
              <a:buNone/>
            </a:pPr>
            <a:r>
              <a:rPr lang="zh-CN" altLang="en-US" sz="2400" b="1" smtClean="0">
                <a:solidFill>
                  <a:schemeClr val="tx2"/>
                </a:solidFill>
                <a:ea typeface="黑体" pitchFamily="2" charset="-122"/>
              </a:rPr>
              <a:t>（一）生产性生物资产的定义及构成（第</a:t>
            </a:r>
            <a:r>
              <a:rPr lang="en-US" altLang="zh-CN" sz="2400" b="1" smtClean="0">
                <a:solidFill>
                  <a:schemeClr val="tx2"/>
                </a:solidFill>
                <a:ea typeface="黑体" pitchFamily="2" charset="-122"/>
              </a:rPr>
              <a:t>35</a:t>
            </a:r>
            <a:r>
              <a:rPr lang="zh-CN" altLang="en-US" sz="2400" b="1" smtClean="0">
                <a:solidFill>
                  <a:schemeClr val="tx2"/>
                </a:solidFill>
                <a:ea typeface="黑体" pitchFamily="2" charset="-122"/>
              </a:rPr>
              <a:t>条）</a:t>
            </a:r>
          </a:p>
          <a:p>
            <a:pPr eaLnBrk="1" hangingPunct="1"/>
            <a:r>
              <a:rPr lang="zh-CN" altLang="en-US" sz="2400" b="1" smtClean="0"/>
              <a:t>生产性生物资产，是指小企业（农、林、牧、渔业）为生产农产品、提供劳务或出租等目的而持有的生物资产。包括：经济林、薪炭林、产畜和役畜等。</a:t>
            </a:r>
          </a:p>
          <a:p>
            <a:pPr eaLnBrk="1" hangingPunct="1">
              <a:buFont typeface="Wingdings" pitchFamily="2" charset="2"/>
              <a:buNone/>
            </a:pPr>
            <a:r>
              <a:rPr lang="zh-CN" altLang="en-US" sz="2400" b="1" smtClean="0"/>
              <a:t>注</a:t>
            </a:r>
            <a:r>
              <a:rPr lang="en-US" altLang="zh-CN" sz="2400" b="1" smtClean="0"/>
              <a:t>1</a:t>
            </a:r>
            <a:r>
              <a:rPr lang="zh-CN" altLang="en-US" sz="2400" b="1" smtClean="0"/>
              <a:t>、小企业会计准则新增，原来小企业制度中没有。</a:t>
            </a:r>
          </a:p>
          <a:p>
            <a:pPr eaLnBrk="1" hangingPunct="1">
              <a:buFont typeface="Wingdings" pitchFamily="2" charset="2"/>
              <a:buNone/>
            </a:pPr>
            <a:r>
              <a:rPr lang="zh-CN" altLang="en-US" sz="2400" b="1" smtClean="0"/>
              <a:t>    </a:t>
            </a:r>
            <a:r>
              <a:rPr lang="en-US" altLang="zh-CN" sz="2400" b="1" smtClean="0"/>
              <a:t>2</a:t>
            </a:r>
            <a:r>
              <a:rPr lang="zh-CN" altLang="en-US" sz="2400" b="1" smtClean="0"/>
              <a:t>、定义及构成与企业会计准则、企业所得税法实施条例          </a:t>
            </a:r>
          </a:p>
          <a:p>
            <a:pPr eaLnBrk="1" hangingPunct="1">
              <a:buFont typeface="Wingdings" pitchFamily="2" charset="2"/>
              <a:buNone/>
            </a:pPr>
            <a:r>
              <a:rPr lang="zh-CN" altLang="en-US" sz="2400" b="1" smtClean="0"/>
              <a:t>          第</a:t>
            </a:r>
            <a:r>
              <a:rPr lang="en-US" altLang="zh-CN" sz="2400" b="1" smtClean="0"/>
              <a:t>62</a:t>
            </a:r>
            <a:r>
              <a:rPr lang="zh-CN" altLang="en-US" sz="2400" b="1" smtClean="0"/>
              <a:t>条规定完全一致。</a:t>
            </a:r>
          </a:p>
          <a:p>
            <a:pPr eaLnBrk="1" hangingPunct="1">
              <a:buFont typeface="Wingdings" pitchFamily="2" charset="2"/>
              <a:buNone/>
            </a:pPr>
            <a:r>
              <a:rPr lang="zh-CN" altLang="en-US" sz="2400" b="1" smtClean="0"/>
              <a:t>    </a:t>
            </a:r>
            <a:r>
              <a:rPr lang="en-US" altLang="zh-CN" sz="2400" b="1" smtClean="0"/>
              <a:t>3</a:t>
            </a:r>
            <a:r>
              <a:rPr lang="zh-CN" altLang="en-US" sz="2400" b="1" smtClean="0"/>
              <a:t>、消耗性生物资产收获农产品后，该资产不复存在；生产</a:t>
            </a:r>
          </a:p>
          <a:p>
            <a:pPr eaLnBrk="1" hangingPunct="1">
              <a:buFont typeface="Wingdings" pitchFamily="2" charset="2"/>
              <a:buNone/>
            </a:pPr>
            <a:r>
              <a:rPr lang="zh-CN" altLang="en-US" sz="2400" b="1" smtClean="0"/>
              <a:t>          性生物资产产出农产品后，该资产仍保留并可继续产出。</a:t>
            </a:r>
          </a:p>
          <a:p>
            <a:pPr eaLnBrk="1" hangingPunct="1">
              <a:buFont typeface="Wingdings" pitchFamily="2" charset="2"/>
              <a:buNone/>
            </a:pPr>
            <a:r>
              <a:rPr lang="zh-CN" altLang="en-US" sz="2400" b="1" smtClean="0"/>
              <a:t>    </a:t>
            </a:r>
            <a:r>
              <a:rPr lang="en-US" altLang="zh-CN" sz="2400" b="1" smtClean="0"/>
              <a:t>4</a:t>
            </a:r>
            <a:r>
              <a:rPr lang="zh-CN" altLang="en-US" sz="2400" b="1" smtClean="0"/>
              <a:t>、消耗性生物资产作存货处理；公益性生物资产费用化。</a:t>
            </a:r>
          </a:p>
          <a:p>
            <a:pPr eaLnBrk="1" hangingPunct="1">
              <a:buFont typeface="Wingdings" pitchFamily="2" charset="2"/>
              <a:buNone/>
            </a:pPr>
            <a:r>
              <a:rPr lang="zh-CN" altLang="en-US" sz="2400" b="1" smtClean="0"/>
              <a:t>    </a:t>
            </a:r>
            <a:r>
              <a:rPr lang="en-US" altLang="zh-CN" sz="2400" b="1" smtClean="0"/>
              <a:t>5</a:t>
            </a:r>
            <a:r>
              <a:rPr lang="zh-CN" altLang="en-US" sz="2400" b="1" smtClean="0"/>
              <a:t>、按是否具备生产能力（即是否达到预定生产经营目的），分为未成熟和成熟两类。如奶牛是否开始产奶。</a:t>
            </a: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E650C095-0784-4F58-9153-2D12ECEA0FC6}" type="slidenum">
              <a:rPr lang="en-US" altLang="zh-CN" sz="1400" smtClean="0"/>
              <a:pPr eaLnBrk="1" hangingPunct="1">
                <a:spcBef>
                  <a:spcPct val="0"/>
                </a:spcBef>
                <a:buClrTx/>
                <a:buSzTx/>
                <a:buFontTx/>
                <a:buNone/>
              </a:pPr>
              <a:t>83</a:t>
            </a:fld>
            <a:endParaRPr lang="en-US" altLang="zh-CN" sz="1400" smtClean="0"/>
          </a:p>
        </p:txBody>
      </p:sp>
      <p:sp>
        <p:nvSpPr>
          <p:cNvPr id="88067" name="Rectangle 2"/>
          <p:cNvSpPr>
            <a:spLocks noGrp="1" noRot="1" noChangeArrowheads="1"/>
          </p:cNvSpPr>
          <p:nvPr>
            <p:ph type="title"/>
          </p:nvPr>
        </p:nvSpPr>
        <p:spPr>
          <a:xfrm>
            <a:off x="179388" y="620713"/>
            <a:ext cx="8540750" cy="576262"/>
          </a:xfrm>
        </p:spPr>
        <p:txBody>
          <a:bodyPr/>
          <a:lstStyle/>
          <a:p>
            <a:pPr algn="l" eaLnBrk="1" hangingPunct="1"/>
            <a:r>
              <a:rPr lang="zh-CN" altLang="en-US" sz="2400" b="1" smtClean="0">
                <a:ea typeface="黑体" pitchFamily="2" charset="-122"/>
              </a:rPr>
              <a:t>（二）取得生产性生物资产的会计处理（第</a:t>
            </a:r>
            <a:r>
              <a:rPr lang="en-US" altLang="zh-CN" sz="2400" b="1" smtClean="0">
                <a:ea typeface="黑体" pitchFamily="2" charset="-122"/>
              </a:rPr>
              <a:t>36</a:t>
            </a:r>
            <a:r>
              <a:rPr lang="zh-CN" altLang="en-US" sz="2400" b="1" smtClean="0">
                <a:ea typeface="黑体" pitchFamily="2" charset="-122"/>
              </a:rPr>
              <a:t>条）</a:t>
            </a:r>
            <a:endParaRPr lang="zh-CN" altLang="zh-CN" sz="2400" b="1" smtClean="0">
              <a:ea typeface="黑体" pitchFamily="2" charset="-122"/>
            </a:endParaRPr>
          </a:p>
        </p:txBody>
      </p:sp>
      <p:sp>
        <p:nvSpPr>
          <p:cNvPr id="88068" name="Rectangle 3"/>
          <p:cNvSpPr>
            <a:spLocks noGrp="1" noRot="1" noChangeArrowheads="1"/>
          </p:cNvSpPr>
          <p:nvPr>
            <p:ph type="body" idx="1"/>
          </p:nvPr>
        </p:nvSpPr>
        <p:spPr>
          <a:xfrm>
            <a:off x="395288" y="1196975"/>
            <a:ext cx="8540750" cy="5184775"/>
          </a:xfrm>
        </p:spPr>
        <p:txBody>
          <a:bodyPr/>
          <a:lstStyle/>
          <a:p>
            <a:pPr eaLnBrk="1" hangingPunct="1">
              <a:lnSpc>
                <a:spcPct val="105000"/>
              </a:lnSpc>
            </a:pPr>
            <a:r>
              <a:rPr lang="zh-CN" altLang="en-US" sz="2400" b="1" smtClean="0"/>
              <a:t>生产性生物资产应当按照</a:t>
            </a:r>
            <a:r>
              <a:rPr lang="zh-CN" altLang="en-US" sz="2400" b="1" smtClean="0">
                <a:solidFill>
                  <a:schemeClr val="hlink"/>
                </a:solidFill>
              </a:rPr>
              <a:t>成本</a:t>
            </a:r>
            <a:r>
              <a:rPr lang="zh-CN" altLang="en-US" sz="2400" b="1" smtClean="0"/>
              <a:t>进行计量。</a:t>
            </a:r>
          </a:p>
          <a:p>
            <a:pPr eaLnBrk="1" hangingPunct="1">
              <a:lnSpc>
                <a:spcPct val="105000"/>
              </a:lnSpc>
            </a:pPr>
            <a:r>
              <a:rPr lang="zh-CN" altLang="en-US" sz="2400" b="1" smtClean="0"/>
              <a:t>（一）外购的生产性生物资产的成本，应当按照</a:t>
            </a:r>
            <a:r>
              <a:rPr lang="zh-CN" altLang="en-US" sz="2400" b="1" smtClean="0">
                <a:solidFill>
                  <a:schemeClr val="hlink"/>
                </a:solidFill>
              </a:rPr>
              <a:t>购买价款和相关税费</a:t>
            </a:r>
            <a:r>
              <a:rPr lang="zh-CN" altLang="en-US" sz="2400" b="1" smtClean="0"/>
              <a:t>确定。</a:t>
            </a:r>
          </a:p>
          <a:p>
            <a:pPr eaLnBrk="1" hangingPunct="1">
              <a:lnSpc>
                <a:spcPct val="105000"/>
              </a:lnSpc>
            </a:pPr>
            <a:r>
              <a:rPr lang="zh-CN" altLang="en-US" sz="2400" b="1" smtClean="0"/>
              <a:t>（二）自行营造或繁殖的生产性生物资产的成本，应当按照下列规定确定：</a:t>
            </a:r>
          </a:p>
          <a:p>
            <a:pPr eaLnBrk="1" hangingPunct="1">
              <a:lnSpc>
                <a:spcPct val="105000"/>
              </a:lnSpc>
              <a:buFont typeface="Wingdings" pitchFamily="2" charset="2"/>
              <a:buNone/>
            </a:pPr>
            <a:r>
              <a:rPr lang="en-US" altLang="zh-CN" sz="2400" b="1" smtClean="0"/>
              <a:t>1</a:t>
            </a:r>
            <a:r>
              <a:rPr lang="zh-CN" altLang="en-US" sz="2400" b="1" smtClean="0"/>
              <a:t>．自行营造的林木类生产性生物资产的成本包括：</a:t>
            </a:r>
            <a:r>
              <a:rPr lang="zh-CN" altLang="en-US" sz="2400" b="1" smtClean="0">
                <a:solidFill>
                  <a:schemeClr val="hlink"/>
                </a:solidFill>
              </a:rPr>
              <a:t>达到预定生产经营目的前</a:t>
            </a:r>
            <a:r>
              <a:rPr lang="zh-CN" altLang="en-US" sz="2400" b="1" smtClean="0"/>
              <a:t>发生的造林费、抚育费、营林设施费、良种试验费、调查设计费和应分摊的间接费用等必要支出。</a:t>
            </a:r>
          </a:p>
          <a:p>
            <a:pPr eaLnBrk="1" hangingPunct="1">
              <a:lnSpc>
                <a:spcPct val="105000"/>
              </a:lnSpc>
              <a:buFont typeface="Wingdings" pitchFamily="2" charset="2"/>
              <a:buNone/>
            </a:pPr>
            <a:r>
              <a:rPr lang="en-US" altLang="zh-CN" sz="2400" b="1" smtClean="0"/>
              <a:t>2</a:t>
            </a:r>
            <a:r>
              <a:rPr lang="zh-CN" altLang="en-US" sz="2400" b="1" smtClean="0"/>
              <a:t>．自行繁殖的产畜和役畜的成本包括：</a:t>
            </a:r>
            <a:r>
              <a:rPr lang="zh-CN" altLang="en-US" sz="2400" b="1" smtClean="0">
                <a:solidFill>
                  <a:schemeClr val="hlink"/>
                </a:solidFill>
              </a:rPr>
              <a:t>达到预定生产经营目的前</a:t>
            </a:r>
            <a:r>
              <a:rPr lang="zh-CN" altLang="en-US" sz="2400" b="1" smtClean="0"/>
              <a:t>发生的饲料费、人工费和应分摊的间接费用等必要支出。</a:t>
            </a:r>
          </a:p>
          <a:p>
            <a:pPr eaLnBrk="1" hangingPunct="1">
              <a:lnSpc>
                <a:spcPct val="105000"/>
              </a:lnSpc>
              <a:buFont typeface="Wingdings" pitchFamily="2" charset="2"/>
              <a:buNone/>
            </a:pPr>
            <a:r>
              <a:rPr lang="zh-CN" altLang="en-US" sz="2400" b="1" smtClean="0"/>
              <a:t>前款所称</a:t>
            </a:r>
            <a:r>
              <a:rPr lang="zh-CN" altLang="en-US" sz="2400" b="1" smtClean="0">
                <a:solidFill>
                  <a:schemeClr val="hlink"/>
                </a:solidFill>
              </a:rPr>
              <a:t>达到预定生产经营目的</a:t>
            </a:r>
            <a:r>
              <a:rPr lang="zh-CN" altLang="en-US" sz="2400" b="1" smtClean="0"/>
              <a:t>，是指生产性生物资产进入正常生产期，可以多年连续稳定产出农产品、提供劳务或出租。</a:t>
            </a: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779AAFB3-B62F-4372-B750-BB15B26186BF}" type="slidenum">
              <a:rPr lang="en-US" altLang="zh-CN" sz="1400" smtClean="0"/>
              <a:pPr eaLnBrk="1" hangingPunct="1">
                <a:spcBef>
                  <a:spcPct val="0"/>
                </a:spcBef>
                <a:buClrTx/>
                <a:buSzTx/>
                <a:buFontTx/>
                <a:buNone/>
              </a:pPr>
              <a:t>84</a:t>
            </a:fld>
            <a:endParaRPr lang="en-US" altLang="zh-CN" sz="1400" smtClean="0"/>
          </a:p>
        </p:txBody>
      </p:sp>
      <p:sp>
        <p:nvSpPr>
          <p:cNvPr id="89091" name="Rectangle 2"/>
          <p:cNvSpPr>
            <a:spLocks noGrp="1" noRot="1" noChangeArrowheads="1"/>
          </p:cNvSpPr>
          <p:nvPr>
            <p:ph type="title"/>
          </p:nvPr>
        </p:nvSpPr>
        <p:spPr>
          <a:xfrm>
            <a:off x="179388" y="549275"/>
            <a:ext cx="8540750" cy="73025"/>
          </a:xfrm>
        </p:spPr>
        <p:txBody>
          <a:bodyPr/>
          <a:lstStyle/>
          <a:p>
            <a:pPr eaLnBrk="1" hangingPunct="1"/>
            <a:endParaRPr lang="zh-CN" altLang="zh-CN" sz="4000" smtClean="0"/>
          </a:p>
        </p:txBody>
      </p:sp>
      <p:sp>
        <p:nvSpPr>
          <p:cNvPr id="89092" name="Rectangle 3"/>
          <p:cNvSpPr>
            <a:spLocks noGrp="1" noRot="1" noChangeArrowheads="1"/>
          </p:cNvSpPr>
          <p:nvPr>
            <p:ph type="body" idx="1"/>
          </p:nvPr>
        </p:nvSpPr>
        <p:spPr>
          <a:xfrm>
            <a:off x="301625" y="908050"/>
            <a:ext cx="8540750" cy="5400675"/>
          </a:xfrm>
        </p:spPr>
        <p:txBody>
          <a:bodyPr/>
          <a:lstStyle/>
          <a:p>
            <a:pPr eaLnBrk="1" hangingPunct="1">
              <a:lnSpc>
                <a:spcPct val="105000"/>
              </a:lnSpc>
              <a:buFont typeface="Wingdings" pitchFamily="2" charset="2"/>
              <a:buNone/>
            </a:pPr>
            <a:r>
              <a:rPr lang="zh-CN" altLang="en-US" sz="2800" b="1" smtClean="0"/>
              <a:t>注：</a:t>
            </a:r>
          </a:p>
          <a:p>
            <a:pPr eaLnBrk="1" hangingPunct="1">
              <a:lnSpc>
                <a:spcPct val="105000"/>
              </a:lnSpc>
              <a:buFont typeface="Wingdings" pitchFamily="2" charset="2"/>
              <a:buNone/>
            </a:pPr>
            <a:r>
              <a:rPr lang="en-US" altLang="zh-CN" sz="2400" b="1" smtClean="0"/>
              <a:t>1</a:t>
            </a:r>
            <a:r>
              <a:rPr lang="zh-CN" altLang="en-US" sz="2400" b="1" smtClean="0"/>
              <a:t>、企业所得税法没有对企业自行营造或者繁殖的生产性生物资产的计税基础作出规定，则，对自行营造或者繁殖生产性生物资产过程中所发生的成本，税法允许计入当期费用税前扣除。</a:t>
            </a:r>
          </a:p>
          <a:p>
            <a:pPr eaLnBrk="1" hangingPunct="1">
              <a:lnSpc>
                <a:spcPct val="105000"/>
              </a:lnSpc>
              <a:buFont typeface="Wingdings" pitchFamily="2" charset="2"/>
              <a:buNone/>
            </a:pPr>
            <a:r>
              <a:rPr lang="en-US" altLang="zh-CN" sz="2400" b="1" smtClean="0"/>
              <a:t>2</a:t>
            </a:r>
            <a:r>
              <a:rPr lang="zh-CN" altLang="en-US" sz="2400" b="1" smtClean="0"/>
              <a:t>、</a:t>
            </a:r>
            <a:r>
              <a:rPr lang="zh-CN" altLang="en-US" sz="2400" b="1" smtClean="0">
                <a:solidFill>
                  <a:schemeClr val="hlink"/>
                </a:solidFill>
              </a:rPr>
              <a:t>达到预定生产经营目的，</a:t>
            </a:r>
            <a:r>
              <a:rPr lang="zh-CN" altLang="en-US" sz="2400" b="1" smtClean="0"/>
              <a:t>同时也是判断其相关费用停止资本化的时点，也是是否计提折旧的分界点。对是否达到预定生产经营目的进行判断，要以书面形式加以明确。</a:t>
            </a:r>
          </a:p>
          <a:p>
            <a:pPr eaLnBrk="1" hangingPunct="1">
              <a:lnSpc>
                <a:spcPct val="105000"/>
              </a:lnSpc>
              <a:buFont typeface="Wingdings" pitchFamily="2" charset="2"/>
              <a:buNone/>
            </a:pPr>
            <a:r>
              <a:rPr lang="en-US" altLang="zh-CN" sz="2400" b="1" smtClean="0"/>
              <a:t>3</a:t>
            </a:r>
            <a:r>
              <a:rPr lang="zh-CN" altLang="en-US" sz="2400" b="1" smtClean="0"/>
              <a:t>、生产性生物资产在达到预定生产经营目的前，其用途一般已经确定；如未确定未来用途的，应当作为消耗性生物资产进行核算管理，待确定用途后，再按照用途转换进行处理。</a:t>
            </a:r>
          </a:p>
          <a:p>
            <a:pPr eaLnBrk="1" hangingPunct="1">
              <a:lnSpc>
                <a:spcPct val="105000"/>
              </a:lnSpc>
              <a:buFont typeface="Wingdings" pitchFamily="2" charset="2"/>
              <a:buNone/>
            </a:pPr>
            <a:endParaRPr lang="zh-CN" altLang="en-US" sz="2400" b="1" smtClean="0"/>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9B690D6A-58D6-4469-8434-645296AC38C1}" type="slidenum">
              <a:rPr lang="en-US" altLang="zh-CN" sz="1400" smtClean="0"/>
              <a:pPr eaLnBrk="1" hangingPunct="1">
                <a:spcBef>
                  <a:spcPct val="0"/>
                </a:spcBef>
                <a:buClrTx/>
                <a:buSzTx/>
                <a:buFontTx/>
                <a:buNone/>
              </a:pPr>
              <a:t>85</a:t>
            </a:fld>
            <a:endParaRPr lang="en-US" altLang="zh-CN" sz="1400" smtClean="0"/>
          </a:p>
        </p:txBody>
      </p:sp>
      <p:sp>
        <p:nvSpPr>
          <p:cNvPr id="90115" name="Rectangle 2"/>
          <p:cNvSpPr>
            <a:spLocks noGrp="1" noRot="1" noChangeArrowheads="1"/>
          </p:cNvSpPr>
          <p:nvPr>
            <p:ph type="title"/>
          </p:nvPr>
        </p:nvSpPr>
        <p:spPr>
          <a:xfrm>
            <a:off x="301625" y="609600"/>
            <a:ext cx="8540750" cy="515938"/>
          </a:xfrm>
        </p:spPr>
        <p:txBody>
          <a:bodyPr/>
          <a:lstStyle/>
          <a:p>
            <a:pPr algn="l" eaLnBrk="1" hangingPunct="1"/>
            <a:r>
              <a:rPr lang="zh-CN" altLang="en-US" sz="2400" b="1" smtClean="0">
                <a:ea typeface="黑体" pitchFamily="2" charset="-122"/>
              </a:rPr>
              <a:t>（三）生产性生物资产折旧会计处理（第</a:t>
            </a:r>
            <a:r>
              <a:rPr lang="en-US" altLang="zh-CN" sz="2400" b="1" smtClean="0">
                <a:ea typeface="黑体" pitchFamily="2" charset="-122"/>
              </a:rPr>
              <a:t>37</a:t>
            </a:r>
            <a:r>
              <a:rPr lang="zh-CN" altLang="en-US" sz="2400" b="1" smtClean="0">
                <a:ea typeface="黑体" pitchFamily="2" charset="-122"/>
              </a:rPr>
              <a:t>条）</a:t>
            </a:r>
            <a:endParaRPr lang="zh-CN" altLang="zh-CN" sz="2400" b="1" smtClean="0">
              <a:ea typeface="黑体" pitchFamily="2" charset="-122"/>
            </a:endParaRPr>
          </a:p>
        </p:txBody>
      </p:sp>
      <p:sp>
        <p:nvSpPr>
          <p:cNvPr id="90116" name="Rectangle 3"/>
          <p:cNvSpPr>
            <a:spLocks noGrp="1" noRot="1" noChangeArrowheads="1"/>
          </p:cNvSpPr>
          <p:nvPr>
            <p:ph type="body" idx="1"/>
          </p:nvPr>
        </p:nvSpPr>
        <p:spPr>
          <a:xfrm>
            <a:off x="323850" y="1268413"/>
            <a:ext cx="8540750" cy="4968875"/>
          </a:xfrm>
        </p:spPr>
        <p:txBody>
          <a:bodyPr/>
          <a:lstStyle/>
          <a:p>
            <a:pPr eaLnBrk="1" hangingPunct="1">
              <a:lnSpc>
                <a:spcPct val="105000"/>
              </a:lnSpc>
            </a:pPr>
            <a:r>
              <a:rPr lang="zh-CN" altLang="en-US" sz="2400" b="1" smtClean="0"/>
              <a:t>生产性生物资产应当按照</a:t>
            </a:r>
            <a:r>
              <a:rPr lang="zh-CN" altLang="en-US" sz="2400" b="1" smtClean="0">
                <a:solidFill>
                  <a:schemeClr val="hlink"/>
                </a:solidFill>
              </a:rPr>
              <a:t>年限平均法计提折旧</a:t>
            </a:r>
            <a:r>
              <a:rPr lang="zh-CN" altLang="en-US" sz="2400" b="1" smtClean="0"/>
              <a:t>。</a:t>
            </a:r>
          </a:p>
          <a:p>
            <a:pPr eaLnBrk="1" hangingPunct="1">
              <a:lnSpc>
                <a:spcPct val="105000"/>
              </a:lnSpc>
            </a:pPr>
            <a:r>
              <a:rPr lang="zh-CN" altLang="en-US" sz="2400" b="1" smtClean="0"/>
              <a:t>小企业（农、林、牧、渔业）应当根据生产性生物资产的性质和使用情况，</a:t>
            </a:r>
            <a:r>
              <a:rPr lang="zh-CN" altLang="en-US" sz="2400" b="1" smtClean="0">
                <a:solidFill>
                  <a:schemeClr val="hlink"/>
                </a:solidFill>
              </a:rPr>
              <a:t>并考虑税法的规定，</a:t>
            </a:r>
            <a:r>
              <a:rPr lang="zh-CN" altLang="en-US" sz="2400" b="1" smtClean="0"/>
              <a:t>合理确定生产性生物资产的使用寿命和预计净残值。</a:t>
            </a:r>
          </a:p>
          <a:p>
            <a:pPr eaLnBrk="1" hangingPunct="1">
              <a:lnSpc>
                <a:spcPct val="105000"/>
              </a:lnSpc>
            </a:pPr>
            <a:r>
              <a:rPr lang="zh-CN" altLang="en-US" sz="2400" b="1" smtClean="0"/>
              <a:t>生产性生物资产的折旧方法、使用寿命、预计净残值一经确定，</a:t>
            </a:r>
            <a:r>
              <a:rPr lang="zh-CN" altLang="en-US" sz="2400" b="1" smtClean="0">
                <a:solidFill>
                  <a:schemeClr val="hlink"/>
                </a:solidFill>
              </a:rPr>
              <a:t>不得随意变更。</a:t>
            </a:r>
          </a:p>
          <a:p>
            <a:pPr eaLnBrk="1" hangingPunct="1">
              <a:lnSpc>
                <a:spcPct val="105000"/>
              </a:lnSpc>
            </a:pPr>
            <a:r>
              <a:rPr lang="zh-CN" altLang="en-US" sz="2400" b="1" smtClean="0"/>
              <a:t>小企业（农、林、牧、渔业）应当自生产性生物资产投入使用月份的</a:t>
            </a:r>
            <a:r>
              <a:rPr lang="zh-CN" altLang="en-US" sz="2400" b="1" smtClean="0">
                <a:solidFill>
                  <a:schemeClr val="hlink"/>
                </a:solidFill>
              </a:rPr>
              <a:t>下月</a:t>
            </a:r>
            <a:r>
              <a:rPr lang="zh-CN" altLang="en-US" sz="2400" b="1" smtClean="0"/>
              <a:t>起按月计提折旧；停止使用的生产性生物资产，应当自停止使用月份的</a:t>
            </a:r>
            <a:r>
              <a:rPr lang="zh-CN" altLang="en-US" sz="2400" b="1" smtClean="0">
                <a:solidFill>
                  <a:schemeClr val="hlink"/>
                </a:solidFill>
              </a:rPr>
              <a:t>下月</a:t>
            </a:r>
            <a:r>
              <a:rPr lang="zh-CN" altLang="en-US" sz="2400" b="1" smtClean="0"/>
              <a:t>起停止计提折旧。</a:t>
            </a:r>
          </a:p>
          <a:p>
            <a:pPr eaLnBrk="1" hangingPunct="1">
              <a:lnSpc>
                <a:spcPct val="105000"/>
              </a:lnSpc>
              <a:buFont typeface="Wingdings" pitchFamily="2" charset="2"/>
              <a:buNone/>
            </a:pPr>
            <a:r>
              <a:rPr lang="zh-CN" altLang="en-US" sz="2400" b="1" smtClean="0"/>
              <a:t>注：企业所得税法实施条例第</a:t>
            </a:r>
            <a:r>
              <a:rPr lang="en-US" altLang="zh-CN" sz="2400" b="1" smtClean="0"/>
              <a:t>64</a:t>
            </a:r>
            <a:r>
              <a:rPr lang="zh-CN" altLang="en-US" sz="2400" b="1" smtClean="0"/>
              <a:t>条规定，林木类生产性生物资产最低折旧年限</a:t>
            </a:r>
            <a:r>
              <a:rPr lang="en-US" altLang="zh-CN" sz="2400" b="1" smtClean="0"/>
              <a:t>10</a:t>
            </a:r>
            <a:r>
              <a:rPr lang="zh-CN" altLang="en-US" sz="2400" b="1" smtClean="0"/>
              <a:t>年，畜类为</a:t>
            </a:r>
            <a:r>
              <a:rPr lang="en-US" altLang="zh-CN" sz="2400" b="1" smtClean="0"/>
              <a:t>3</a:t>
            </a:r>
            <a:r>
              <a:rPr lang="zh-CN" altLang="en-US" sz="2400" b="1" smtClean="0"/>
              <a:t>年。</a:t>
            </a: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Rot="1" noChangeArrowheads="1"/>
          </p:cNvSpPr>
          <p:nvPr>
            <p:ph type="title"/>
          </p:nvPr>
        </p:nvSpPr>
        <p:spPr>
          <a:xfrm>
            <a:off x="323850" y="908050"/>
            <a:ext cx="8540750" cy="658813"/>
          </a:xfrm>
        </p:spPr>
        <p:txBody>
          <a:bodyPr/>
          <a:lstStyle/>
          <a:p>
            <a:pPr algn="l"/>
            <a:r>
              <a:rPr lang="zh-CN" altLang="en-US" sz="2400" b="1" smtClean="0">
                <a:ea typeface="黑体" pitchFamily="2" charset="-122"/>
              </a:rPr>
              <a:t>（四）处置生产性生物资产会计处理</a:t>
            </a:r>
          </a:p>
        </p:txBody>
      </p:sp>
      <p:sp>
        <p:nvSpPr>
          <p:cNvPr id="91139" name="Rectangle 3"/>
          <p:cNvSpPr>
            <a:spLocks noGrp="1" noRot="1" noChangeArrowheads="1"/>
          </p:cNvSpPr>
          <p:nvPr>
            <p:ph type="body" idx="1"/>
          </p:nvPr>
        </p:nvSpPr>
        <p:spPr>
          <a:xfrm>
            <a:off x="323850" y="1773238"/>
            <a:ext cx="8540750" cy="4176712"/>
          </a:xfrm>
        </p:spPr>
        <p:txBody>
          <a:bodyPr/>
          <a:lstStyle/>
          <a:p>
            <a:r>
              <a:rPr lang="zh-CN" altLang="en-US" sz="2800" b="1" smtClean="0"/>
              <a:t>比照固定资产处置处理。处置收入扣除其账面价值、相关税费和清理费用后的净额，计入营业外收入或营业外支出。</a:t>
            </a:r>
          </a:p>
          <a:p>
            <a:r>
              <a:rPr lang="zh-CN" altLang="en-US" sz="2800" b="1" smtClean="0"/>
              <a:t>处理好与税收征管关系， </a:t>
            </a:r>
            <a:r>
              <a:rPr lang="en-US" altLang="zh-CN" sz="2800" b="1" smtClean="0"/>
              <a:t>《</a:t>
            </a:r>
            <a:r>
              <a:rPr lang="zh-CN" altLang="en-US" sz="2800" b="1" smtClean="0"/>
              <a:t>企业资产损失所得税税前扣除管理办法</a:t>
            </a:r>
            <a:r>
              <a:rPr lang="en-US" altLang="zh-CN" sz="2800" b="1" smtClean="0"/>
              <a:t>》</a:t>
            </a:r>
            <a:r>
              <a:rPr lang="zh-CN" altLang="en-US" sz="2800" b="1" smtClean="0"/>
              <a:t>（国家税务总局公告第</a:t>
            </a:r>
            <a:r>
              <a:rPr lang="en-US" altLang="zh-CN" sz="2800" b="1" smtClean="0"/>
              <a:t>25</a:t>
            </a:r>
            <a:r>
              <a:rPr lang="zh-CN" altLang="en-US" sz="2800" b="1" smtClean="0"/>
              <a:t>号） 第</a:t>
            </a:r>
            <a:r>
              <a:rPr lang="en-US" altLang="zh-CN" sz="2800" b="1" smtClean="0"/>
              <a:t>34</a:t>
            </a:r>
            <a:r>
              <a:rPr lang="zh-CN" altLang="en-US" sz="2800" b="1" smtClean="0"/>
              <a:t>、</a:t>
            </a:r>
            <a:r>
              <a:rPr lang="en-US" altLang="zh-CN" sz="2800" b="1" smtClean="0"/>
              <a:t>35</a:t>
            </a:r>
            <a:r>
              <a:rPr lang="zh-CN" altLang="en-US" sz="2800" b="1" smtClean="0"/>
              <a:t>、</a:t>
            </a:r>
            <a:r>
              <a:rPr lang="en-US" altLang="zh-CN" sz="2800" b="1" smtClean="0"/>
              <a:t>36</a:t>
            </a:r>
            <a:r>
              <a:rPr lang="zh-CN" altLang="en-US" sz="2800" b="1" smtClean="0"/>
              <a:t>条的规定。</a:t>
            </a: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5F472A3D-379E-47BC-9AFD-A24D8763729D}" type="slidenum">
              <a:rPr lang="en-US" altLang="zh-CN" sz="1400" smtClean="0"/>
              <a:pPr eaLnBrk="1" hangingPunct="1">
                <a:spcBef>
                  <a:spcPct val="0"/>
                </a:spcBef>
                <a:buClrTx/>
                <a:buSzTx/>
                <a:buFontTx/>
                <a:buNone/>
              </a:pPr>
              <a:t>87</a:t>
            </a:fld>
            <a:endParaRPr lang="en-US" altLang="zh-CN" sz="1400" smtClean="0"/>
          </a:p>
        </p:txBody>
      </p:sp>
      <p:sp>
        <p:nvSpPr>
          <p:cNvPr id="92163" name="Rectangle 2"/>
          <p:cNvSpPr>
            <a:spLocks noGrp="1" noRot="1" noChangeArrowheads="1"/>
          </p:cNvSpPr>
          <p:nvPr>
            <p:ph type="title"/>
          </p:nvPr>
        </p:nvSpPr>
        <p:spPr>
          <a:xfrm>
            <a:off x="301625" y="609600"/>
            <a:ext cx="8540750" cy="731838"/>
          </a:xfrm>
        </p:spPr>
        <p:txBody>
          <a:bodyPr/>
          <a:lstStyle/>
          <a:p>
            <a:pPr eaLnBrk="1" hangingPunct="1"/>
            <a:r>
              <a:rPr lang="zh-CN" altLang="en-US" sz="3600" b="1" smtClean="0">
                <a:latin typeface="华文中宋" pitchFamily="2" charset="-122"/>
                <a:ea typeface="华文中宋" pitchFamily="2" charset="-122"/>
              </a:rPr>
              <a:t>第四节  无形资产</a:t>
            </a:r>
          </a:p>
        </p:txBody>
      </p:sp>
      <p:sp>
        <p:nvSpPr>
          <p:cNvPr id="92164" name="Rectangle 3"/>
          <p:cNvSpPr>
            <a:spLocks noGrp="1" noRot="1" noChangeArrowheads="1"/>
          </p:cNvSpPr>
          <p:nvPr>
            <p:ph type="body" idx="1"/>
          </p:nvPr>
        </p:nvSpPr>
        <p:spPr>
          <a:xfrm>
            <a:off x="395288" y="1484313"/>
            <a:ext cx="8540750" cy="4968875"/>
          </a:xfrm>
        </p:spPr>
        <p:txBody>
          <a:bodyPr/>
          <a:lstStyle/>
          <a:p>
            <a:pPr eaLnBrk="1" hangingPunct="1">
              <a:lnSpc>
                <a:spcPct val="110000"/>
              </a:lnSpc>
              <a:buFont typeface="Wingdings" pitchFamily="2" charset="2"/>
              <a:buNone/>
            </a:pPr>
            <a:r>
              <a:rPr lang="zh-CN" altLang="en-US" sz="2400" b="1" smtClean="0">
                <a:solidFill>
                  <a:schemeClr val="tx2"/>
                </a:solidFill>
                <a:ea typeface="黑体" pitchFamily="2" charset="-122"/>
              </a:rPr>
              <a:t>一、无形资产的定义及构成（第</a:t>
            </a:r>
            <a:r>
              <a:rPr lang="en-US" altLang="zh-CN" sz="2400" b="1" smtClean="0">
                <a:solidFill>
                  <a:schemeClr val="tx2"/>
                </a:solidFill>
                <a:ea typeface="黑体" pitchFamily="2" charset="-122"/>
              </a:rPr>
              <a:t>38</a:t>
            </a:r>
            <a:r>
              <a:rPr lang="zh-CN" altLang="en-US" sz="2400" b="1" smtClean="0">
                <a:solidFill>
                  <a:schemeClr val="tx2"/>
                </a:solidFill>
                <a:ea typeface="黑体" pitchFamily="2" charset="-122"/>
              </a:rPr>
              <a:t>条）</a:t>
            </a:r>
          </a:p>
          <a:p>
            <a:pPr eaLnBrk="1" hangingPunct="1">
              <a:lnSpc>
                <a:spcPct val="110000"/>
              </a:lnSpc>
            </a:pPr>
            <a:r>
              <a:rPr lang="zh-CN" altLang="en-US" sz="2400" b="1" smtClean="0"/>
              <a:t>无形资产，是指小企业为生产产品、提供劳务、出租或经营管理而持有的、没有实物形态的</a:t>
            </a:r>
            <a:r>
              <a:rPr lang="zh-CN" altLang="en-US" sz="2400" b="1" smtClean="0">
                <a:solidFill>
                  <a:schemeClr val="hlink"/>
                </a:solidFill>
              </a:rPr>
              <a:t>可辨认</a:t>
            </a:r>
            <a:r>
              <a:rPr lang="zh-CN" altLang="en-US" sz="2400" b="1" smtClean="0"/>
              <a:t>非货币性资产。</a:t>
            </a:r>
          </a:p>
          <a:p>
            <a:pPr eaLnBrk="1" hangingPunct="1">
              <a:lnSpc>
                <a:spcPct val="110000"/>
              </a:lnSpc>
            </a:pPr>
            <a:r>
              <a:rPr lang="zh-CN" altLang="en-US" sz="2400" b="1" smtClean="0"/>
              <a:t>小企业的无形资产包括：</a:t>
            </a:r>
            <a:r>
              <a:rPr lang="zh-CN" altLang="en-US" sz="2400" b="1" smtClean="0">
                <a:solidFill>
                  <a:schemeClr val="hlink"/>
                </a:solidFill>
              </a:rPr>
              <a:t>土地使用权、</a:t>
            </a:r>
            <a:r>
              <a:rPr lang="zh-CN" altLang="en-US" sz="2400" b="1" smtClean="0"/>
              <a:t>专利权、商标权、著作权、非专利技术等。</a:t>
            </a:r>
          </a:p>
          <a:p>
            <a:pPr eaLnBrk="1" hangingPunct="1">
              <a:lnSpc>
                <a:spcPct val="110000"/>
              </a:lnSpc>
            </a:pPr>
            <a:r>
              <a:rPr lang="zh-CN" altLang="en-US" sz="2400" b="1" smtClean="0"/>
              <a:t>自行开发建造厂房等建筑物，相关的</a:t>
            </a:r>
            <a:r>
              <a:rPr lang="zh-CN" altLang="en-US" sz="2400" b="1" smtClean="0">
                <a:solidFill>
                  <a:schemeClr val="hlink"/>
                </a:solidFill>
              </a:rPr>
              <a:t>土地使用权</a:t>
            </a:r>
            <a:r>
              <a:rPr lang="zh-CN" altLang="en-US" sz="2400" b="1" smtClean="0"/>
              <a:t>与</a:t>
            </a:r>
            <a:r>
              <a:rPr lang="zh-CN" altLang="en-US" sz="2400" b="1" smtClean="0">
                <a:solidFill>
                  <a:schemeClr val="hlink"/>
                </a:solidFill>
              </a:rPr>
              <a:t>建筑物</a:t>
            </a:r>
            <a:r>
              <a:rPr lang="zh-CN" altLang="en-US" sz="2400" b="1" smtClean="0"/>
              <a:t>应当分别进行处理。外购土地及建筑物支付的价款应当在建筑物与土地使用权之间按照合理的方法进行分配；难以合理分配的，应当</a:t>
            </a:r>
            <a:r>
              <a:rPr lang="zh-CN" altLang="en-US" sz="2400" b="1" smtClean="0">
                <a:solidFill>
                  <a:schemeClr val="hlink"/>
                </a:solidFill>
              </a:rPr>
              <a:t>全部作为固定资产。</a:t>
            </a:r>
          </a:p>
          <a:p>
            <a:pPr eaLnBrk="1" hangingPunct="1">
              <a:lnSpc>
                <a:spcPct val="110000"/>
              </a:lnSpc>
              <a:buFont typeface="Wingdings" pitchFamily="2" charset="2"/>
              <a:buNone/>
            </a:pPr>
            <a:r>
              <a:rPr lang="zh-CN" altLang="en-US" sz="2400" b="1" smtClean="0"/>
              <a:t>注：</a:t>
            </a:r>
            <a:r>
              <a:rPr lang="en-US" altLang="zh-CN" sz="2400" b="1" smtClean="0"/>
              <a:t>1</a:t>
            </a:r>
            <a:r>
              <a:rPr lang="zh-CN" altLang="en-US" sz="2400" b="1" smtClean="0"/>
              <a:t>、本条与企业会计准则、企业所得税法不同之处，不包括商誉。</a:t>
            </a: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Rot="1" noChangeArrowheads="1"/>
          </p:cNvSpPr>
          <p:nvPr>
            <p:ph type="title"/>
          </p:nvPr>
        </p:nvSpPr>
        <p:spPr>
          <a:xfrm>
            <a:off x="301625" y="549275"/>
            <a:ext cx="8540750" cy="647700"/>
          </a:xfrm>
        </p:spPr>
        <p:txBody>
          <a:bodyPr/>
          <a:lstStyle/>
          <a:p>
            <a:pPr algn="l"/>
            <a:r>
              <a:rPr lang="en-US" altLang="zh-CN" sz="2800" b="1" smtClean="0">
                <a:solidFill>
                  <a:schemeClr val="tx1"/>
                </a:solidFill>
              </a:rPr>
              <a:t>2</a:t>
            </a:r>
            <a:r>
              <a:rPr lang="zh-CN" altLang="en-US" sz="2800" b="1" smtClean="0">
                <a:solidFill>
                  <a:schemeClr val="tx1"/>
                </a:solidFill>
              </a:rPr>
              <a:t>、土地使用权的会计处理把握以下原则：</a:t>
            </a:r>
          </a:p>
        </p:txBody>
      </p:sp>
      <p:sp>
        <p:nvSpPr>
          <p:cNvPr id="93187" name="Rectangle 3"/>
          <p:cNvSpPr>
            <a:spLocks noGrp="1" noRot="1" noChangeArrowheads="1"/>
          </p:cNvSpPr>
          <p:nvPr>
            <p:ph type="body" idx="1"/>
          </p:nvPr>
        </p:nvSpPr>
        <p:spPr>
          <a:xfrm>
            <a:off x="323850" y="1268413"/>
            <a:ext cx="8569325" cy="5256212"/>
          </a:xfrm>
        </p:spPr>
        <p:txBody>
          <a:bodyPr/>
          <a:lstStyle/>
          <a:p>
            <a:pPr>
              <a:buFont typeface="Wingdings" pitchFamily="2" charset="2"/>
              <a:buNone/>
            </a:pPr>
            <a:r>
              <a:rPr lang="zh-CN" altLang="en-US" sz="2400" b="1" smtClean="0"/>
              <a:t>（</a:t>
            </a:r>
            <a:r>
              <a:rPr lang="en-US" altLang="zh-CN" sz="2400" b="1" smtClean="0"/>
              <a:t>1</a:t>
            </a:r>
            <a:r>
              <a:rPr lang="zh-CN" altLang="en-US" sz="2400" b="1" smtClean="0"/>
              <a:t>）小企业取得的土地使用权应确认为无形资产。</a:t>
            </a:r>
          </a:p>
          <a:p>
            <a:pPr>
              <a:buFont typeface="Wingdings" pitchFamily="2" charset="2"/>
              <a:buNone/>
            </a:pPr>
            <a:r>
              <a:rPr lang="zh-CN" altLang="en-US" sz="2400" b="1" smtClean="0"/>
              <a:t>（</a:t>
            </a:r>
            <a:r>
              <a:rPr lang="en-US" altLang="zh-CN" sz="2400" b="1" smtClean="0"/>
              <a:t>2</a:t>
            </a:r>
            <a:r>
              <a:rPr lang="zh-CN" altLang="en-US" sz="2400" b="1" smtClean="0"/>
              <a:t>）土地使用权用于自行开发建造厂房等建筑物，相关的土地使用权不与地上建筑物合并计算其成本，而仍作为无形资产核算，土地使用权与地上建筑物分别进行摊销和计提折旧</a:t>
            </a:r>
          </a:p>
          <a:p>
            <a:pPr>
              <a:buFont typeface="Wingdings" pitchFamily="2" charset="2"/>
              <a:buNone/>
            </a:pPr>
            <a:r>
              <a:rPr lang="zh-CN" altLang="en-US" sz="2400" b="1" smtClean="0"/>
              <a:t>（</a:t>
            </a:r>
            <a:r>
              <a:rPr lang="en-US" altLang="zh-CN" sz="2400" b="1" smtClean="0"/>
              <a:t>3</a:t>
            </a:r>
            <a:r>
              <a:rPr lang="zh-CN" altLang="en-US" sz="2400" b="1" smtClean="0"/>
              <a:t>）小企业（房地产开发经营）将土地使用权用于建造对外出售的房屋建筑物，相关的土地使用权应当计入所建造的房屋建筑物的成本。</a:t>
            </a:r>
          </a:p>
          <a:p>
            <a:pPr>
              <a:buFont typeface="Wingdings" pitchFamily="2" charset="2"/>
              <a:buNone/>
            </a:pPr>
            <a:r>
              <a:rPr lang="zh-CN" altLang="en-US" sz="2400" b="1" smtClean="0"/>
              <a:t>（</a:t>
            </a:r>
            <a:r>
              <a:rPr lang="en-US" altLang="zh-CN" sz="2400" b="1" smtClean="0"/>
              <a:t>4</a:t>
            </a:r>
            <a:r>
              <a:rPr lang="zh-CN" altLang="en-US" sz="2400" b="1" smtClean="0"/>
              <a:t>）小企业外购的房屋建筑物，实际支付的价款中包含了土地和建筑物的价值，应当按照合理的方法在建筑物和土地使用权之间进行分配；如果确实无法合理分配的，全部作为固定资产处理。</a:t>
            </a:r>
          </a:p>
          <a:p>
            <a:pPr>
              <a:buFont typeface="Wingdings" pitchFamily="2" charset="2"/>
              <a:buNone/>
            </a:pPr>
            <a:r>
              <a:rPr lang="zh-CN" altLang="en-US" sz="2400" b="1" smtClean="0"/>
              <a:t>     合理的分配方法通常是按照土地使用权和建筑物的市场价格或评估价值的相应比例进行分配。</a:t>
            </a: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DD96EC1F-5DF2-4B7F-9A15-A440D0D3485A}" type="slidenum">
              <a:rPr lang="en-US" altLang="zh-CN" sz="1400" smtClean="0"/>
              <a:pPr eaLnBrk="1" hangingPunct="1">
                <a:spcBef>
                  <a:spcPct val="0"/>
                </a:spcBef>
                <a:buClrTx/>
                <a:buSzTx/>
                <a:buFontTx/>
                <a:buNone/>
              </a:pPr>
              <a:t>89</a:t>
            </a:fld>
            <a:endParaRPr lang="en-US" altLang="zh-CN" sz="1400" smtClean="0"/>
          </a:p>
        </p:txBody>
      </p:sp>
      <p:sp>
        <p:nvSpPr>
          <p:cNvPr id="94211" name="Rectangle 2"/>
          <p:cNvSpPr>
            <a:spLocks noGrp="1" noRot="1" noChangeArrowheads="1"/>
          </p:cNvSpPr>
          <p:nvPr>
            <p:ph type="title"/>
          </p:nvPr>
        </p:nvSpPr>
        <p:spPr>
          <a:xfrm>
            <a:off x="323850" y="620713"/>
            <a:ext cx="8540750" cy="576262"/>
          </a:xfrm>
        </p:spPr>
        <p:txBody>
          <a:bodyPr/>
          <a:lstStyle/>
          <a:p>
            <a:pPr algn="l" eaLnBrk="1" hangingPunct="1"/>
            <a:r>
              <a:rPr lang="zh-CN" altLang="en-US" sz="2400" b="1" smtClean="0">
                <a:ea typeface="黑体" pitchFamily="2" charset="-122"/>
              </a:rPr>
              <a:t>二、取得无形资产的会计处理（第</a:t>
            </a:r>
            <a:r>
              <a:rPr lang="en-US" altLang="zh-CN" sz="2400" b="1" smtClean="0">
                <a:ea typeface="黑体" pitchFamily="2" charset="-122"/>
              </a:rPr>
              <a:t>39</a:t>
            </a:r>
            <a:r>
              <a:rPr lang="zh-CN" altLang="en-US" sz="2400" b="1" smtClean="0">
                <a:ea typeface="黑体" pitchFamily="2" charset="-122"/>
              </a:rPr>
              <a:t>条）</a:t>
            </a:r>
            <a:endParaRPr lang="zh-CN" altLang="zh-CN" sz="2400" b="1" smtClean="0">
              <a:ea typeface="黑体" pitchFamily="2" charset="-122"/>
            </a:endParaRPr>
          </a:p>
        </p:txBody>
      </p:sp>
      <p:sp>
        <p:nvSpPr>
          <p:cNvPr id="94212" name="Rectangle 3"/>
          <p:cNvSpPr>
            <a:spLocks noGrp="1" noRot="1" noChangeArrowheads="1"/>
          </p:cNvSpPr>
          <p:nvPr>
            <p:ph type="body" idx="1"/>
          </p:nvPr>
        </p:nvSpPr>
        <p:spPr>
          <a:xfrm>
            <a:off x="323850" y="1196975"/>
            <a:ext cx="8540750" cy="5184775"/>
          </a:xfrm>
        </p:spPr>
        <p:txBody>
          <a:bodyPr/>
          <a:lstStyle/>
          <a:p>
            <a:pPr eaLnBrk="1" hangingPunct="1">
              <a:lnSpc>
                <a:spcPct val="115000"/>
              </a:lnSpc>
            </a:pPr>
            <a:r>
              <a:rPr lang="zh-CN" altLang="en-US" sz="2400" b="1" smtClean="0"/>
              <a:t>无形资产应当按照</a:t>
            </a:r>
            <a:r>
              <a:rPr lang="zh-CN" altLang="en-US" sz="2400" b="1" smtClean="0">
                <a:solidFill>
                  <a:schemeClr val="hlink"/>
                </a:solidFill>
              </a:rPr>
              <a:t>成本</a:t>
            </a:r>
            <a:r>
              <a:rPr lang="zh-CN" altLang="en-US" sz="2400" b="1" smtClean="0"/>
              <a:t>进行计量。</a:t>
            </a:r>
          </a:p>
          <a:p>
            <a:pPr eaLnBrk="1" hangingPunct="1">
              <a:lnSpc>
                <a:spcPct val="115000"/>
              </a:lnSpc>
            </a:pPr>
            <a:r>
              <a:rPr lang="zh-CN" altLang="en-US" sz="2400" b="1" smtClean="0"/>
              <a:t>（一）</a:t>
            </a:r>
            <a:r>
              <a:rPr lang="zh-CN" altLang="en-US" sz="2400" b="1" smtClean="0">
                <a:solidFill>
                  <a:schemeClr val="hlink"/>
                </a:solidFill>
              </a:rPr>
              <a:t>外购</a:t>
            </a:r>
            <a:r>
              <a:rPr lang="zh-CN" altLang="en-US" sz="2400" b="1" smtClean="0"/>
              <a:t>无形资产的成本包括：购买价款、相关税费和相关的其他支出（含相关的</a:t>
            </a:r>
            <a:r>
              <a:rPr lang="zh-CN" altLang="en-US" sz="2400" b="1" smtClean="0">
                <a:solidFill>
                  <a:schemeClr val="hlink"/>
                </a:solidFill>
              </a:rPr>
              <a:t>借款费用</a:t>
            </a:r>
            <a:r>
              <a:rPr lang="zh-CN" altLang="en-US" sz="2400" b="1" smtClean="0"/>
              <a:t>）。</a:t>
            </a:r>
          </a:p>
          <a:p>
            <a:pPr eaLnBrk="1" hangingPunct="1">
              <a:lnSpc>
                <a:spcPct val="115000"/>
              </a:lnSpc>
            </a:pPr>
            <a:r>
              <a:rPr lang="zh-CN" altLang="en-US" sz="2400" b="1" smtClean="0"/>
              <a:t>（二）</a:t>
            </a:r>
            <a:r>
              <a:rPr lang="zh-CN" altLang="en-US" sz="2400" b="1" smtClean="0">
                <a:solidFill>
                  <a:schemeClr val="hlink"/>
                </a:solidFill>
              </a:rPr>
              <a:t>投资者投入</a:t>
            </a:r>
            <a:r>
              <a:rPr lang="zh-CN" altLang="en-US" sz="2400" b="1" smtClean="0"/>
              <a:t>的无形资产的成本，应当按照</a:t>
            </a:r>
            <a:r>
              <a:rPr lang="zh-CN" altLang="en-US" sz="2400" b="1" smtClean="0">
                <a:solidFill>
                  <a:schemeClr val="hlink"/>
                </a:solidFill>
              </a:rPr>
              <a:t>评估价值</a:t>
            </a:r>
            <a:r>
              <a:rPr lang="zh-CN" altLang="en-US" sz="2400" b="1" smtClean="0"/>
              <a:t>和相关税费确定。</a:t>
            </a:r>
          </a:p>
          <a:p>
            <a:pPr eaLnBrk="1" hangingPunct="1">
              <a:lnSpc>
                <a:spcPct val="115000"/>
              </a:lnSpc>
            </a:pPr>
            <a:r>
              <a:rPr lang="zh-CN" altLang="en-US" sz="2400" b="1" smtClean="0"/>
              <a:t>（三）</a:t>
            </a:r>
            <a:r>
              <a:rPr lang="zh-CN" altLang="en-US" sz="2400" b="1" smtClean="0">
                <a:solidFill>
                  <a:schemeClr val="hlink"/>
                </a:solidFill>
              </a:rPr>
              <a:t>自行开发</a:t>
            </a:r>
            <a:r>
              <a:rPr lang="zh-CN" altLang="en-US" sz="2400" b="1" smtClean="0"/>
              <a:t>的无形资产的成本，</a:t>
            </a:r>
            <a:r>
              <a:rPr lang="zh-CN" altLang="en-US" sz="2400" b="1" smtClean="0">
                <a:solidFill>
                  <a:schemeClr val="hlink"/>
                </a:solidFill>
              </a:rPr>
              <a:t>由符合资本化条件后至达到预定用途前</a:t>
            </a:r>
            <a:r>
              <a:rPr lang="zh-CN" altLang="en-US" sz="2400" b="1" smtClean="0"/>
              <a:t>发生的支出（含相关的</a:t>
            </a:r>
            <a:r>
              <a:rPr lang="zh-CN" altLang="en-US" sz="2400" b="1" smtClean="0">
                <a:solidFill>
                  <a:schemeClr val="hlink"/>
                </a:solidFill>
              </a:rPr>
              <a:t>借款费用</a:t>
            </a:r>
            <a:r>
              <a:rPr lang="zh-CN" altLang="en-US" sz="2400" b="1" smtClean="0"/>
              <a:t>）构成。</a:t>
            </a:r>
          </a:p>
          <a:p>
            <a:pPr eaLnBrk="1" hangingPunct="1">
              <a:lnSpc>
                <a:spcPct val="115000"/>
              </a:lnSpc>
              <a:buFont typeface="Wingdings" pitchFamily="2" charset="2"/>
              <a:buNone/>
            </a:pPr>
            <a:endParaRPr lang="zh-CN" altLang="en-US" sz="2400" b="1" smtClean="0"/>
          </a:p>
          <a:p>
            <a:pPr eaLnBrk="1" hangingPunct="1">
              <a:lnSpc>
                <a:spcPct val="115000"/>
              </a:lnSpc>
              <a:buFont typeface="Wingdings" pitchFamily="2" charset="2"/>
              <a:buNone/>
            </a:pPr>
            <a:r>
              <a:rPr lang="zh-CN" altLang="en-US" sz="2400" b="1" smtClean="0"/>
              <a:t>注：通过捐赠、非货币性资产交换债务重组等其他方式取得的无形资产，按同类或类似无形资产的市场价格或评估价值确定。</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p:cNvSpPr>
            <a:spLocks noGrp="1" noRot="1" noChangeArrowheads="1"/>
          </p:cNvSpPr>
          <p:nvPr>
            <p:ph type="body" idx="1"/>
          </p:nvPr>
        </p:nvSpPr>
        <p:spPr>
          <a:xfrm>
            <a:off x="301625" y="692150"/>
            <a:ext cx="8540750" cy="5407025"/>
          </a:xfrm>
        </p:spPr>
        <p:txBody>
          <a:bodyPr/>
          <a:lstStyle/>
          <a:p>
            <a:pPr eaLnBrk="1" hangingPunct="1">
              <a:lnSpc>
                <a:spcPct val="90000"/>
              </a:lnSpc>
            </a:pPr>
            <a:r>
              <a:rPr lang="zh-CN" altLang="en-US" smtClean="0"/>
              <a:t> </a:t>
            </a:r>
            <a:r>
              <a:rPr lang="en-US" altLang="zh-CN" b="1" smtClean="0"/>
              <a:t>2</a:t>
            </a:r>
            <a:r>
              <a:rPr lang="zh-CN" altLang="en-US" b="1" smtClean="0"/>
              <a:t>、科目名称变更、核算内容发生变化</a:t>
            </a:r>
          </a:p>
          <a:p>
            <a:pPr eaLnBrk="1" hangingPunct="1">
              <a:lnSpc>
                <a:spcPct val="90000"/>
              </a:lnSpc>
              <a:buFont typeface="Wingdings" pitchFamily="2" charset="2"/>
              <a:buNone/>
            </a:pPr>
            <a:r>
              <a:rPr lang="zh-CN" altLang="en-US" b="1" smtClean="0"/>
              <a:t>      应付工资、应付福利费</a:t>
            </a:r>
            <a:r>
              <a:rPr lang="en-US" altLang="zh-CN" b="1" smtClean="0"/>
              <a:t>——</a:t>
            </a:r>
            <a:r>
              <a:rPr lang="zh-CN" altLang="en-US" b="1" smtClean="0"/>
              <a:t>应付职工薪酬</a:t>
            </a:r>
          </a:p>
          <a:p>
            <a:pPr eaLnBrk="1" hangingPunct="1">
              <a:lnSpc>
                <a:spcPct val="90000"/>
              </a:lnSpc>
              <a:buFont typeface="Wingdings" pitchFamily="2" charset="2"/>
              <a:buNone/>
            </a:pPr>
            <a:r>
              <a:rPr lang="zh-CN" altLang="en-US" b="1" smtClean="0"/>
              <a:t>    </a:t>
            </a:r>
            <a:r>
              <a:rPr lang="en-US" altLang="zh-CN" b="1" smtClean="0"/>
              <a:t>3</a:t>
            </a:r>
            <a:r>
              <a:rPr lang="zh-CN" altLang="en-US" b="1" smtClean="0"/>
              <a:t>、取消了一些会计科目</a:t>
            </a:r>
          </a:p>
          <a:p>
            <a:pPr eaLnBrk="1" hangingPunct="1">
              <a:lnSpc>
                <a:spcPct val="90000"/>
              </a:lnSpc>
              <a:buFont typeface="Wingdings" pitchFamily="2" charset="2"/>
              <a:buNone/>
            </a:pPr>
            <a:r>
              <a:rPr lang="zh-CN" altLang="en-US" b="1" smtClean="0"/>
              <a:t>       短期投资跌价准备、坏账准备、存货跌价    准备、委托代销商品、待摊费用、其他应交款、预提费用等</a:t>
            </a:r>
          </a:p>
          <a:p>
            <a:pPr eaLnBrk="1" hangingPunct="1">
              <a:lnSpc>
                <a:spcPct val="90000"/>
              </a:lnSpc>
              <a:buFont typeface="Wingdings" pitchFamily="2" charset="2"/>
              <a:buNone/>
            </a:pPr>
            <a:r>
              <a:rPr lang="zh-CN" altLang="en-US" b="1" smtClean="0"/>
              <a:t>    </a:t>
            </a:r>
            <a:r>
              <a:rPr lang="en-US" altLang="zh-CN" b="1" smtClean="0"/>
              <a:t>4</a:t>
            </a:r>
            <a:r>
              <a:rPr lang="zh-CN" altLang="en-US" b="1" smtClean="0"/>
              <a:t>、新增设了一些会计科目</a:t>
            </a:r>
          </a:p>
          <a:p>
            <a:pPr eaLnBrk="1" hangingPunct="1">
              <a:lnSpc>
                <a:spcPct val="90000"/>
              </a:lnSpc>
              <a:buFont typeface="Wingdings" pitchFamily="2" charset="2"/>
              <a:buNone/>
            </a:pPr>
            <a:r>
              <a:rPr lang="zh-CN" altLang="en-US" b="1" smtClean="0"/>
              <a:t>        应收股利、应收利息、预付账款、材料采购、材料成本差异、累计摊销、待处理财产损溢、预收账款、递延收益、研发支出、消耗性生物资产、生产性生物资产等</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Rot="1" noChangeArrowheads="1"/>
          </p:cNvSpPr>
          <p:nvPr>
            <p:ph type="title"/>
          </p:nvPr>
        </p:nvSpPr>
        <p:spPr>
          <a:xfrm>
            <a:off x="301625" y="609600"/>
            <a:ext cx="8540750" cy="658813"/>
          </a:xfrm>
        </p:spPr>
        <p:txBody>
          <a:bodyPr/>
          <a:lstStyle/>
          <a:p>
            <a:pPr algn="l"/>
            <a:r>
              <a:rPr lang="zh-CN" altLang="en-US" sz="2400" b="1" smtClean="0">
                <a:ea typeface="黑体" pitchFamily="2" charset="-122"/>
              </a:rPr>
              <a:t>关于自行开发无形资产的成本确定</a:t>
            </a:r>
          </a:p>
        </p:txBody>
      </p:sp>
      <p:sp>
        <p:nvSpPr>
          <p:cNvPr id="95235" name="Rectangle 3"/>
          <p:cNvSpPr>
            <a:spLocks noGrp="1" noRot="1" noChangeArrowheads="1"/>
          </p:cNvSpPr>
          <p:nvPr>
            <p:ph type="body" idx="1"/>
          </p:nvPr>
        </p:nvSpPr>
        <p:spPr>
          <a:xfrm>
            <a:off x="323850" y="1341438"/>
            <a:ext cx="8540750" cy="4967287"/>
          </a:xfrm>
        </p:spPr>
        <p:txBody>
          <a:bodyPr/>
          <a:lstStyle/>
          <a:p>
            <a:pPr>
              <a:lnSpc>
                <a:spcPct val="90000"/>
              </a:lnSpc>
              <a:buFont typeface="Wingdings" pitchFamily="2" charset="2"/>
              <a:buNone/>
            </a:pPr>
            <a:r>
              <a:rPr lang="zh-CN" altLang="en-US" sz="2000" b="1" smtClean="0"/>
              <a:t>（一）小企业自行研究开发项目应划分为</a:t>
            </a:r>
            <a:r>
              <a:rPr lang="zh-CN" altLang="en-US" sz="2000" b="1" smtClean="0">
                <a:solidFill>
                  <a:schemeClr val="hlink"/>
                </a:solidFill>
              </a:rPr>
              <a:t>研究阶段</a:t>
            </a:r>
            <a:r>
              <a:rPr lang="zh-CN" altLang="en-US" sz="2000" b="1" smtClean="0"/>
              <a:t>和</a:t>
            </a:r>
            <a:r>
              <a:rPr lang="zh-CN" altLang="en-US" sz="2000" b="1" smtClean="0">
                <a:solidFill>
                  <a:schemeClr val="hlink"/>
                </a:solidFill>
              </a:rPr>
              <a:t>开发阶段</a:t>
            </a:r>
          </a:p>
          <a:p>
            <a:pPr>
              <a:lnSpc>
                <a:spcPct val="90000"/>
              </a:lnSpc>
              <a:buFont typeface="Wingdings" pitchFamily="2" charset="2"/>
              <a:buNone/>
            </a:pPr>
            <a:r>
              <a:rPr lang="zh-CN" altLang="en-US" sz="2000" b="1" smtClean="0"/>
              <a:t>（二）在研究阶段的支出全部费用化，直接计入当期损益（管理费用）</a:t>
            </a:r>
          </a:p>
          <a:p>
            <a:pPr>
              <a:lnSpc>
                <a:spcPct val="90000"/>
              </a:lnSpc>
              <a:buFont typeface="Wingdings" pitchFamily="2" charset="2"/>
              <a:buNone/>
            </a:pPr>
            <a:r>
              <a:rPr lang="zh-CN" altLang="en-US" sz="2000" b="1" smtClean="0"/>
              <a:t>（三）在开发阶段的支出符合资本化条件的，计入无形资产的成本；不符合资本化条件的，计入当期损益（管理费用）</a:t>
            </a:r>
          </a:p>
          <a:p>
            <a:pPr>
              <a:lnSpc>
                <a:spcPct val="90000"/>
              </a:lnSpc>
              <a:buFont typeface="Wingdings" pitchFamily="2" charset="2"/>
              <a:buNone/>
            </a:pPr>
            <a:endParaRPr lang="en-US" altLang="zh-CN" sz="2000" b="1" smtClean="0"/>
          </a:p>
          <a:p>
            <a:pPr>
              <a:lnSpc>
                <a:spcPct val="90000"/>
              </a:lnSpc>
              <a:buFont typeface="Wingdings" pitchFamily="2" charset="2"/>
              <a:buNone/>
            </a:pPr>
            <a:r>
              <a:rPr lang="en-US" altLang="zh-CN" sz="2000" b="1" smtClean="0"/>
              <a:t>1</a:t>
            </a:r>
            <a:r>
              <a:rPr lang="zh-CN" altLang="en-US" sz="2000" b="1" smtClean="0"/>
              <a:t>、资本化的条件（见</a:t>
            </a:r>
            <a:r>
              <a:rPr lang="en-US" altLang="zh-CN" sz="2000" b="1" smtClean="0"/>
              <a:t>40</a:t>
            </a:r>
            <a:r>
              <a:rPr lang="zh-CN" altLang="en-US" sz="2000" b="1" smtClean="0"/>
              <a:t>条规定）</a:t>
            </a:r>
          </a:p>
          <a:p>
            <a:pPr>
              <a:lnSpc>
                <a:spcPct val="90000"/>
              </a:lnSpc>
              <a:buFont typeface="Wingdings" pitchFamily="2" charset="2"/>
              <a:buNone/>
            </a:pPr>
            <a:r>
              <a:rPr lang="en-US" altLang="zh-CN" sz="2000" b="1" smtClean="0"/>
              <a:t>2</a:t>
            </a:r>
            <a:r>
              <a:rPr lang="zh-CN" altLang="en-US" sz="2000" b="1" smtClean="0"/>
              <a:t>、资本化成本的构成。由</a:t>
            </a:r>
            <a:r>
              <a:rPr lang="zh-CN" altLang="en-US" sz="2000" b="1" smtClean="0">
                <a:solidFill>
                  <a:schemeClr val="hlink"/>
                </a:solidFill>
              </a:rPr>
              <a:t>符合资本化条件后至达到预定用途前</a:t>
            </a:r>
            <a:r>
              <a:rPr lang="zh-CN" altLang="en-US" sz="2000" b="1" smtClean="0"/>
              <a:t>发生的支出（含相关的借款费用）构成。具体包括：开发时耗费的材料、所使用固定资产的折旧费、参与开发人员的职工薪酬、开发过程中使用的非专有技术等的摊销费、按规定资本化的借款费用，以及其他直接相关的支出。对同一项无形资产在达到资本化条件之前已经费用化的支出不再调整</a:t>
            </a:r>
          </a:p>
          <a:p>
            <a:pPr>
              <a:lnSpc>
                <a:spcPct val="90000"/>
              </a:lnSpc>
              <a:buFont typeface="Wingdings" pitchFamily="2" charset="2"/>
              <a:buNone/>
            </a:pPr>
            <a:r>
              <a:rPr lang="en-US" altLang="zh-CN" sz="2000" b="1" smtClean="0"/>
              <a:t>3</a:t>
            </a:r>
            <a:r>
              <a:rPr lang="zh-CN" altLang="en-US" sz="2000" b="1" smtClean="0"/>
              <a:t>、在达到预定用途后发生的支出全部费用化，计入当期损益</a:t>
            </a: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24C61D25-6D5D-4CC0-B2F7-341CDEE6EA6F}" type="slidenum">
              <a:rPr lang="en-US" altLang="zh-CN" sz="1400" smtClean="0"/>
              <a:pPr eaLnBrk="1" hangingPunct="1">
                <a:spcBef>
                  <a:spcPct val="0"/>
                </a:spcBef>
                <a:buClrTx/>
                <a:buSzTx/>
                <a:buFontTx/>
                <a:buNone/>
              </a:pPr>
              <a:t>91</a:t>
            </a:fld>
            <a:endParaRPr lang="en-US" altLang="zh-CN" sz="1400" smtClean="0"/>
          </a:p>
        </p:txBody>
      </p:sp>
      <p:sp>
        <p:nvSpPr>
          <p:cNvPr id="96259" name="Rectangle 2"/>
          <p:cNvSpPr>
            <a:spLocks noGrp="1" noRot="1" noChangeArrowheads="1"/>
          </p:cNvSpPr>
          <p:nvPr>
            <p:ph type="title"/>
          </p:nvPr>
        </p:nvSpPr>
        <p:spPr>
          <a:xfrm>
            <a:off x="323850" y="765175"/>
            <a:ext cx="8540750" cy="587375"/>
          </a:xfrm>
        </p:spPr>
        <p:txBody>
          <a:bodyPr/>
          <a:lstStyle/>
          <a:p>
            <a:pPr algn="l" eaLnBrk="1" hangingPunct="1"/>
            <a:r>
              <a:rPr lang="zh-CN" altLang="en-US" sz="2400" b="1" smtClean="0">
                <a:ea typeface="黑体" pitchFamily="2" charset="-122"/>
              </a:rPr>
              <a:t>三、无形资产开发支出资本化的条件（第</a:t>
            </a:r>
            <a:r>
              <a:rPr lang="en-US" altLang="zh-CN" sz="2400" b="1" smtClean="0">
                <a:ea typeface="黑体" pitchFamily="2" charset="-122"/>
              </a:rPr>
              <a:t>40</a:t>
            </a:r>
            <a:r>
              <a:rPr lang="zh-CN" altLang="en-US" sz="2400" b="1" smtClean="0">
                <a:ea typeface="黑体" pitchFamily="2" charset="-122"/>
              </a:rPr>
              <a:t>条）</a:t>
            </a:r>
            <a:endParaRPr lang="zh-CN" altLang="zh-CN" sz="2400" b="1" smtClean="0">
              <a:ea typeface="黑体" pitchFamily="2" charset="-122"/>
            </a:endParaRPr>
          </a:p>
        </p:txBody>
      </p:sp>
      <p:sp>
        <p:nvSpPr>
          <p:cNvPr id="96260" name="Rectangle 3"/>
          <p:cNvSpPr>
            <a:spLocks noGrp="1" noRot="1" noChangeArrowheads="1"/>
          </p:cNvSpPr>
          <p:nvPr>
            <p:ph type="body" idx="1"/>
          </p:nvPr>
        </p:nvSpPr>
        <p:spPr>
          <a:xfrm>
            <a:off x="323850" y="1557338"/>
            <a:ext cx="8540750" cy="4751387"/>
          </a:xfrm>
        </p:spPr>
        <p:txBody>
          <a:bodyPr/>
          <a:lstStyle/>
          <a:p>
            <a:pPr eaLnBrk="1" hangingPunct="1">
              <a:lnSpc>
                <a:spcPct val="80000"/>
              </a:lnSpc>
            </a:pPr>
            <a:r>
              <a:rPr lang="zh-CN" altLang="en-US" sz="2400" b="1" smtClean="0"/>
              <a:t>小企业自行开发无形资产发生的支出，</a:t>
            </a:r>
            <a:r>
              <a:rPr lang="zh-CN" altLang="en-US" sz="2400" b="1" smtClean="0">
                <a:solidFill>
                  <a:schemeClr val="hlink"/>
                </a:solidFill>
              </a:rPr>
              <a:t>同时满足下列条件</a:t>
            </a:r>
            <a:r>
              <a:rPr lang="zh-CN" altLang="en-US" sz="2400" b="1" smtClean="0"/>
              <a:t>的，才能确认为无形资产：</a:t>
            </a:r>
          </a:p>
          <a:p>
            <a:pPr eaLnBrk="1" hangingPunct="1">
              <a:lnSpc>
                <a:spcPct val="80000"/>
              </a:lnSpc>
              <a:buFont typeface="Wingdings" pitchFamily="2" charset="2"/>
              <a:buNone/>
            </a:pPr>
            <a:r>
              <a:rPr lang="zh-CN" altLang="en-US" sz="2400" b="1" smtClean="0"/>
              <a:t>（一）完成该无形资产以使其能够使用或出售在技术上具有可</a:t>
            </a:r>
          </a:p>
          <a:p>
            <a:pPr eaLnBrk="1" hangingPunct="1">
              <a:lnSpc>
                <a:spcPct val="80000"/>
              </a:lnSpc>
              <a:buFont typeface="Wingdings" pitchFamily="2" charset="2"/>
              <a:buNone/>
            </a:pPr>
            <a:r>
              <a:rPr lang="zh-CN" altLang="en-US" sz="2400" b="1" smtClean="0"/>
              <a:t>           行性；</a:t>
            </a:r>
          </a:p>
          <a:p>
            <a:pPr eaLnBrk="1" hangingPunct="1">
              <a:lnSpc>
                <a:spcPct val="80000"/>
              </a:lnSpc>
              <a:buFont typeface="Wingdings" pitchFamily="2" charset="2"/>
              <a:buNone/>
            </a:pPr>
            <a:r>
              <a:rPr lang="zh-CN" altLang="en-US" sz="2400" b="1" smtClean="0"/>
              <a:t>（二）具有完成该无形资产并使用或出售的意图；</a:t>
            </a:r>
          </a:p>
          <a:p>
            <a:pPr eaLnBrk="1" hangingPunct="1">
              <a:lnSpc>
                <a:spcPct val="80000"/>
              </a:lnSpc>
              <a:buFont typeface="Wingdings" pitchFamily="2" charset="2"/>
              <a:buNone/>
            </a:pPr>
            <a:r>
              <a:rPr lang="zh-CN" altLang="en-US" sz="2400" b="1" smtClean="0"/>
              <a:t>（三）能够证明运用该无形资产生产的产品存在市场或无形资</a:t>
            </a:r>
          </a:p>
          <a:p>
            <a:pPr eaLnBrk="1" hangingPunct="1">
              <a:lnSpc>
                <a:spcPct val="80000"/>
              </a:lnSpc>
              <a:buFont typeface="Wingdings" pitchFamily="2" charset="2"/>
              <a:buNone/>
            </a:pPr>
            <a:r>
              <a:rPr lang="zh-CN" altLang="en-US" sz="2400" b="1" smtClean="0"/>
              <a:t>           产自身存在市场，无形资产将在内部使用的，应当证明</a:t>
            </a:r>
          </a:p>
          <a:p>
            <a:pPr eaLnBrk="1" hangingPunct="1">
              <a:lnSpc>
                <a:spcPct val="80000"/>
              </a:lnSpc>
              <a:buFont typeface="Wingdings" pitchFamily="2" charset="2"/>
              <a:buNone/>
            </a:pPr>
            <a:r>
              <a:rPr lang="zh-CN" altLang="en-US" sz="2400" b="1" smtClean="0"/>
              <a:t>          其有用性；</a:t>
            </a:r>
          </a:p>
          <a:p>
            <a:pPr eaLnBrk="1" hangingPunct="1">
              <a:lnSpc>
                <a:spcPct val="80000"/>
              </a:lnSpc>
              <a:buFont typeface="Wingdings" pitchFamily="2" charset="2"/>
              <a:buNone/>
            </a:pPr>
            <a:r>
              <a:rPr lang="zh-CN" altLang="en-US" sz="2400" b="1" smtClean="0"/>
              <a:t>（四）有足够的技术、财务资源和其他资源支持，以完成该无</a:t>
            </a:r>
          </a:p>
          <a:p>
            <a:pPr eaLnBrk="1" hangingPunct="1">
              <a:lnSpc>
                <a:spcPct val="80000"/>
              </a:lnSpc>
              <a:buFont typeface="Wingdings" pitchFamily="2" charset="2"/>
              <a:buNone/>
            </a:pPr>
            <a:r>
              <a:rPr lang="zh-CN" altLang="en-US" sz="2400" b="1" smtClean="0"/>
              <a:t>           形资产的开发，并有能力使用或出售该无形资产；</a:t>
            </a:r>
          </a:p>
          <a:p>
            <a:pPr eaLnBrk="1" hangingPunct="1">
              <a:lnSpc>
                <a:spcPct val="80000"/>
              </a:lnSpc>
              <a:buFont typeface="Wingdings" pitchFamily="2" charset="2"/>
              <a:buNone/>
            </a:pPr>
            <a:r>
              <a:rPr lang="zh-CN" altLang="en-US" sz="2400" b="1" smtClean="0"/>
              <a:t>（五）归属于该无形资产开发阶段的支出能够可靠地计量。</a:t>
            </a: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Rot="1" noChangeArrowheads="1"/>
          </p:cNvSpPr>
          <p:nvPr>
            <p:ph type="title"/>
          </p:nvPr>
        </p:nvSpPr>
        <p:spPr>
          <a:xfrm>
            <a:off x="301625" y="549275"/>
            <a:ext cx="8540750" cy="576263"/>
          </a:xfrm>
        </p:spPr>
        <p:txBody>
          <a:bodyPr/>
          <a:lstStyle/>
          <a:p>
            <a:pPr algn="l"/>
            <a:r>
              <a:rPr lang="zh-CN" altLang="en-US" sz="2400" b="1" smtClean="0">
                <a:ea typeface="黑体" pitchFamily="2" charset="-122"/>
              </a:rPr>
              <a:t>例</a:t>
            </a:r>
            <a:r>
              <a:rPr lang="en-US" altLang="zh-CN" sz="2400" b="1" smtClean="0">
                <a:ea typeface="黑体" pitchFamily="2" charset="-122"/>
              </a:rPr>
              <a:t>11</a:t>
            </a:r>
            <a:r>
              <a:rPr lang="zh-CN" altLang="en-US" sz="2400" b="1" smtClean="0">
                <a:ea typeface="黑体" pitchFamily="2" charset="-122"/>
              </a:rPr>
              <a:t>：</a:t>
            </a:r>
          </a:p>
        </p:txBody>
      </p:sp>
      <p:sp>
        <p:nvSpPr>
          <p:cNvPr id="97283" name="Rectangle 3"/>
          <p:cNvSpPr>
            <a:spLocks noGrp="1" noRot="1" noChangeArrowheads="1"/>
          </p:cNvSpPr>
          <p:nvPr>
            <p:ph type="body" idx="1"/>
          </p:nvPr>
        </p:nvSpPr>
        <p:spPr>
          <a:xfrm>
            <a:off x="323850" y="1125538"/>
            <a:ext cx="8540750" cy="5327650"/>
          </a:xfrm>
        </p:spPr>
        <p:txBody>
          <a:bodyPr/>
          <a:lstStyle/>
          <a:p>
            <a:r>
              <a:rPr lang="zh-CN" altLang="en-US" sz="2000" b="1" smtClean="0"/>
              <a:t>公司自行开发研究一项专利技术，研究开发过程中发生材料费</a:t>
            </a:r>
            <a:r>
              <a:rPr lang="en-US" altLang="zh-CN" sz="2000" b="1" smtClean="0"/>
              <a:t>40</a:t>
            </a:r>
            <a:r>
              <a:rPr lang="zh-CN" altLang="en-US" sz="2000" b="1" smtClean="0"/>
              <a:t>万、人工工资</a:t>
            </a:r>
            <a:r>
              <a:rPr lang="en-US" altLang="zh-CN" sz="2000" b="1" smtClean="0"/>
              <a:t>10</a:t>
            </a:r>
            <a:r>
              <a:rPr lang="zh-CN" altLang="en-US" sz="2000" b="1" smtClean="0"/>
              <a:t>万，其他费用</a:t>
            </a:r>
            <a:r>
              <a:rPr lang="en-US" altLang="zh-CN" sz="2000" b="1" smtClean="0"/>
              <a:t>30</a:t>
            </a:r>
            <a:r>
              <a:rPr lang="zh-CN" altLang="en-US" sz="2000" b="1" smtClean="0"/>
              <a:t>万，总计</a:t>
            </a:r>
            <a:r>
              <a:rPr lang="en-US" altLang="zh-CN" sz="2000" b="1" smtClean="0"/>
              <a:t>80</a:t>
            </a:r>
            <a:r>
              <a:rPr lang="zh-CN" altLang="en-US" sz="2000" b="1" smtClean="0"/>
              <a:t>万，其中，符合资本化条件的支出</a:t>
            </a:r>
            <a:r>
              <a:rPr lang="en-US" altLang="zh-CN" sz="2000" b="1" smtClean="0"/>
              <a:t>50</a:t>
            </a:r>
            <a:r>
              <a:rPr lang="zh-CN" altLang="en-US" sz="2000" b="1" smtClean="0"/>
              <a:t>万。年末，该专利技术达到预定用途，不考虑相关税费。分录：</a:t>
            </a:r>
          </a:p>
          <a:p>
            <a:pPr>
              <a:buFont typeface="Wingdings" pitchFamily="2" charset="2"/>
              <a:buNone/>
            </a:pPr>
            <a:r>
              <a:rPr lang="zh-CN" altLang="en-US" sz="2000" b="1" smtClean="0"/>
              <a:t>（</a:t>
            </a:r>
            <a:r>
              <a:rPr lang="en-US" altLang="zh-CN" sz="2000" b="1" smtClean="0"/>
              <a:t>1</a:t>
            </a:r>
            <a:r>
              <a:rPr lang="zh-CN" altLang="en-US" sz="2000" b="1" smtClean="0"/>
              <a:t>）相关费用发生时：</a:t>
            </a:r>
          </a:p>
          <a:p>
            <a:pPr>
              <a:buFont typeface="Wingdings" pitchFamily="2" charset="2"/>
              <a:buNone/>
            </a:pPr>
            <a:r>
              <a:rPr lang="zh-CN" altLang="en-US" sz="2000" b="1" smtClean="0"/>
              <a:t>         借：研发支出</a:t>
            </a:r>
            <a:r>
              <a:rPr lang="en-US" altLang="zh-CN" sz="2000" b="1" smtClean="0"/>
              <a:t>—</a:t>
            </a:r>
            <a:r>
              <a:rPr lang="zh-CN" altLang="en-US" sz="2000" b="1" smtClean="0"/>
              <a:t>费用化支出     </a:t>
            </a:r>
            <a:r>
              <a:rPr lang="en-US" altLang="zh-CN" sz="2000" b="1" smtClean="0"/>
              <a:t>30</a:t>
            </a:r>
            <a:r>
              <a:rPr lang="zh-CN" altLang="en-US" sz="2000" b="1" smtClean="0"/>
              <a:t>万</a:t>
            </a:r>
          </a:p>
          <a:p>
            <a:pPr>
              <a:buFont typeface="Wingdings" pitchFamily="2" charset="2"/>
              <a:buNone/>
            </a:pPr>
            <a:r>
              <a:rPr lang="zh-CN" altLang="en-US" sz="2000" b="1" smtClean="0"/>
              <a:t>                               </a:t>
            </a:r>
            <a:r>
              <a:rPr lang="en-US" altLang="zh-CN" sz="2000" b="1" smtClean="0"/>
              <a:t>—</a:t>
            </a:r>
            <a:r>
              <a:rPr lang="zh-CN" altLang="en-US" sz="2000" b="1" smtClean="0"/>
              <a:t>资本化支出     </a:t>
            </a:r>
            <a:r>
              <a:rPr lang="en-US" altLang="zh-CN" sz="2000" b="1" smtClean="0"/>
              <a:t>50</a:t>
            </a:r>
            <a:r>
              <a:rPr lang="zh-CN" altLang="en-US" sz="2000" b="1" smtClean="0"/>
              <a:t>万</a:t>
            </a:r>
          </a:p>
          <a:p>
            <a:pPr>
              <a:buFont typeface="Wingdings" pitchFamily="2" charset="2"/>
              <a:buNone/>
            </a:pPr>
            <a:r>
              <a:rPr lang="zh-CN" altLang="en-US" sz="2000" b="1" smtClean="0"/>
              <a:t>             贷：原材料                               </a:t>
            </a:r>
            <a:r>
              <a:rPr lang="en-US" altLang="zh-CN" sz="2000" b="1" smtClean="0"/>
              <a:t>40</a:t>
            </a:r>
            <a:r>
              <a:rPr lang="zh-CN" altLang="en-US" sz="2000" b="1" smtClean="0"/>
              <a:t>万</a:t>
            </a:r>
          </a:p>
          <a:p>
            <a:pPr>
              <a:buFont typeface="Wingdings" pitchFamily="2" charset="2"/>
              <a:buNone/>
            </a:pPr>
            <a:r>
              <a:rPr lang="zh-CN" altLang="en-US" sz="2000" b="1" smtClean="0"/>
              <a:t>                    应付职工薪酬                    </a:t>
            </a:r>
            <a:r>
              <a:rPr lang="en-US" altLang="zh-CN" sz="2000" b="1" smtClean="0"/>
              <a:t>10</a:t>
            </a:r>
            <a:r>
              <a:rPr lang="zh-CN" altLang="en-US" sz="2000" b="1" smtClean="0"/>
              <a:t>万</a:t>
            </a:r>
          </a:p>
          <a:p>
            <a:pPr>
              <a:buFont typeface="Wingdings" pitchFamily="2" charset="2"/>
              <a:buNone/>
            </a:pPr>
            <a:r>
              <a:rPr lang="zh-CN" altLang="en-US" sz="2000" b="1" smtClean="0"/>
              <a:t>                    银行存款                           </a:t>
            </a:r>
            <a:r>
              <a:rPr lang="en-US" altLang="zh-CN" sz="2000" b="1" smtClean="0"/>
              <a:t>30</a:t>
            </a:r>
            <a:r>
              <a:rPr lang="zh-CN" altLang="en-US" sz="2000" b="1" smtClean="0"/>
              <a:t>万</a:t>
            </a:r>
          </a:p>
          <a:p>
            <a:pPr>
              <a:buFont typeface="Wingdings" pitchFamily="2" charset="2"/>
              <a:buNone/>
            </a:pPr>
            <a:r>
              <a:rPr lang="zh-CN" altLang="en-US" sz="2000" b="1" smtClean="0"/>
              <a:t>（</a:t>
            </a:r>
            <a:r>
              <a:rPr lang="en-US" altLang="zh-CN" sz="2000" b="1" smtClean="0"/>
              <a:t>2</a:t>
            </a:r>
            <a:r>
              <a:rPr lang="zh-CN" altLang="en-US" sz="2000" b="1" smtClean="0"/>
              <a:t>）年末开发项目形成无形资产时：</a:t>
            </a:r>
          </a:p>
          <a:p>
            <a:pPr>
              <a:buFont typeface="Wingdings" pitchFamily="2" charset="2"/>
              <a:buNone/>
            </a:pPr>
            <a:r>
              <a:rPr lang="zh-CN" altLang="en-US" sz="2000" b="1" smtClean="0"/>
              <a:t>         借：无形资产                         </a:t>
            </a:r>
            <a:r>
              <a:rPr lang="en-US" altLang="zh-CN" sz="2000" b="1" smtClean="0"/>
              <a:t>50</a:t>
            </a:r>
            <a:r>
              <a:rPr lang="zh-CN" altLang="en-US" sz="2000" b="1" smtClean="0"/>
              <a:t>万</a:t>
            </a:r>
          </a:p>
          <a:p>
            <a:pPr>
              <a:buFont typeface="Wingdings" pitchFamily="2" charset="2"/>
              <a:buNone/>
            </a:pPr>
            <a:r>
              <a:rPr lang="zh-CN" altLang="en-US" sz="2000" b="1" smtClean="0"/>
              <a:t>                管理费用                         </a:t>
            </a:r>
            <a:r>
              <a:rPr lang="en-US" altLang="zh-CN" sz="2000" b="1" smtClean="0"/>
              <a:t>30</a:t>
            </a:r>
            <a:r>
              <a:rPr lang="zh-CN" altLang="en-US" sz="2000" b="1" smtClean="0"/>
              <a:t>万</a:t>
            </a:r>
          </a:p>
          <a:p>
            <a:pPr>
              <a:buFont typeface="Wingdings" pitchFamily="2" charset="2"/>
              <a:buNone/>
            </a:pPr>
            <a:r>
              <a:rPr lang="zh-CN" altLang="en-US" sz="2000" b="1" smtClean="0"/>
              <a:t>             贷：研发支出</a:t>
            </a:r>
            <a:r>
              <a:rPr lang="en-US" altLang="zh-CN" sz="2000" b="1" smtClean="0"/>
              <a:t>—</a:t>
            </a:r>
            <a:r>
              <a:rPr lang="zh-CN" altLang="en-US" sz="2000" b="1" smtClean="0"/>
              <a:t>资本化支出    </a:t>
            </a:r>
            <a:r>
              <a:rPr lang="en-US" altLang="zh-CN" sz="2000" b="1" smtClean="0"/>
              <a:t>50</a:t>
            </a:r>
            <a:r>
              <a:rPr lang="zh-CN" altLang="en-US" sz="2000" b="1" smtClean="0"/>
              <a:t>万</a:t>
            </a:r>
          </a:p>
          <a:p>
            <a:pPr>
              <a:buFont typeface="Wingdings" pitchFamily="2" charset="2"/>
              <a:buNone/>
            </a:pPr>
            <a:r>
              <a:rPr lang="zh-CN" altLang="en-US" sz="2000" b="1" smtClean="0"/>
              <a:t>                                   </a:t>
            </a:r>
            <a:r>
              <a:rPr lang="en-US" altLang="zh-CN" sz="2000" b="1" smtClean="0"/>
              <a:t>—</a:t>
            </a:r>
            <a:r>
              <a:rPr lang="zh-CN" altLang="en-US" sz="2000" b="1" smtClean="0"/>
              <a:t>费用化支出    </a:t>
            </a:r>
            <a:r>
              <a:rPr lang="en-US" altLang="zh-CN" sz="2000" b="1" smtClean="0"/>
              <a:t>30</a:t>
            </a:r>
            <a:r>
              <a:rPr lang="zh-CN" altLang="en-US" sz="2000" b="1" smtClean="0"/>
              <a:t>万</a:t>
            </a: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DF6DF7F6-C582-4459-A24A-50A158511A41}" type="slidenum">
              <a:rPr lang="en-US" altLang="zh-CN" sz="1400" smtClean="0"/>
              <a:pPr eaLnBrk="1" hangingPunct="1">
                <a:spcBef>
                  <a:spcPct val="0"/>
                </a:spcBef>
                <a:buClrTx/>
                <a:buSzTx/>
                <a:buFontTx/>
                <a:buNone/>
              </a:pPr>
              <a:t>93</a:t>
            </a:fld>
            <a:endParaRPr lang="en-US" altLang="zh-CN" sz="1400" smtClean="0"/>
          </a:p>
        </p:txBody>
      </p:sp>
      <p:sp>
        <p:nvSpPr>
          <p:cNvPr id="98307" name="Rectangle 2"/>
          <p:cNvSpPr>
            <a:spLocks noGrp="1" noRot="1" noChangeArrowheads="1"/>
          </p:cNvSpPr>
          <p:nvPr>
            <p:ph type="title"/>
          </p:nvPr>
        </p:nvSpPr>
        <p:spPr>
          <a:xfrm>
            <a:off x="301625" y="609600"/>
            <a:ext cx="8540750" cy="587375"/>
          </a:xfrm>
        </p:spPr>
        <p:txBody>
          <a:bodyPr/>
          <a:lstStyle/>
          <a:p>
            <a:pPr algn="l" eaLnBrk="1" hangingPunct="1"/>
            <a:r>
              <a:rPr lang="zh-CN" altLang="en-US" sz="2400" b="1" smtClean="0">
                <a:ea typeface="黑体" pitchFamily="2" charset="-122"/>
              </a:rPr>
              <a:t>三、无形资产摊销的会计处理（第</a:t>
            </a:r>
            <a:r>
              <a:rPr lang="en-US" altLang="zh-CN" sz="2400" b="1" smtClean="0">
                <a:ea typeface="黑体" pitchFamily="2" charset="-122"/>
              </a:rPr>
              <a:t>41</a:t>
            </a:r>
            <a:r>
              <a:rPr lang="zh-CN" altLang="en-US" sz="2400" b="1" smtClean="0">
                <a:ea typeface="黑体" pitchFamily="2" charset="-122"/>
              </a:rPr>
              <a:t>条）</a:t>
            </a:r>
            <a:endParaRPr lang="zh-CN" altLang="zh-CN" sz="2400" b="1" smtClean="0">
              <a:ea typeface="黑体" pitchFamily="2" charset="-122"/>
            </a:endParaRPr>
          </a:p>
        </p:txBody>
      </p:sp>
      <p:sp>
        <p:nvSpPr>
          <p:cNvPr id="98308" name="Rectangle 3"/>
          <p:cNvSpPr>
            <a:spLocks noGrp="1" noRot="1" noChangeArrowheads="1"/>
          </p:cNvSpPr>
          <p:nvPr>
            <p:ph type="body" idx="1"/>
          </p:nvPr>
        </p:nvSpPr>
        <p:spPr>
          <a:xfrm>
            <a:off x="323850" y="1268413"/>
            <a:ext cx="8540750" cy="5040312"/>
          </a:xfrm>
        </p:spPr>
        <p:txBody>
          <a:bodyPr/>
          <a:lstStyle/>
          <a:p>
            <a:pPr eaLnBrk="1" hangingPunct="1">
              <a:lnSpc>
                <a:spcPct val="110000"/>
              </a:lnSpc>
            </a:pPr>
            <a:r>
              <a:rPr lang="zh-CN" altLang="en-US" sz="2400" b="1" smtClean="0"/>
              <a:t>无形资产应当在其使用寿命内采用</a:t>
            </a:r>
            <a:r>
              <a:rPr lang="zh-CN" altLang="en-US" sz="2400" b="1" smtClean="0">
                <a:solidFill>
                  <a:schemeClr val="hlink"/>
                </a:solidFill>
              </a:rPr>
              <a:t>年限平均法</a:t>
            </a:r>
            <a:r>
              <a:rPr lang="zh-CN" altLang="en-US" sz="2400" b="1" smtClean="0"/>
              <a:t>进行摊销，根据其</a:t>
            </a:r>
            <a:r>
              <a:rPr lang="zh-CN" altLang="en-US" sz="2400" b="1" smtClean="0">
                <a:solidFill>
                  <a:schemeClr val="hlink"/>
                </a:solidFill>
              </a:rPr>
              <a:t>受益对象</a:t>
            </a:r>
            <a:r>
              <a:rPr lang="zh-CN" altLang="en-US" sz="2400" b="1" smtClean="0"/>
              <a:t>计入相关资产成本或者当期损益。</a:t>
            </a:r>
          </a:p>
          <a:p>
            <a:pPr eaLnBrk="1" hangingPunct="1">
              <a:lnSpc>
                <a:spcPct val="110000"/>
              </a:lnSpc>
            </a:pPr>
            <a:r>
              <a:rPr lang="zh-CN" altLang="en-US" sz="2400" b="1" smtClean="0"/>
              <a:t>无形资产的摊销期</a:t>
            </a:r>
            <a:r>
              <a:rPr lang="zh-CN" altLang="en-US" sz="2400" b="1" smtClean="0">
                <a:solidFill>
                  <a:schemeClr val="hlink"/>
                </a:solidFill>
              </a:rPr>
              <a:t>自其可供使用时开始至停止使用或出售时止</a:t>
            </a:r>
            <a:r>
              <a:rPr lang="zh-CN" altLang="en-US" sz="2400" b="1" smtClean="0"/>
              <a:t>。有关</a:t>
            </a:r>
            <a:r>
              <a:rPr lang="zh-CN" altLang="en-US" sz="2400" b="1" smtClean="0">
                <a:solidFill>
                  <a:schemeClr val="hlink"/>
                </a:solidFill>
              </a:rPr>
              <a:t>法律规定或合同</a:t>
            </a:r>
            <a:r>
              <a:rPr lang="zh-CN" altLang="en-US" sz="2400" b="1" smtClean="0"/>
              <a:t>约定了使用年限的，可以按照规定或约定的使用年限分期摊销。</a:t>
            </a:r>
          </a:p>
          <a:p>
            <a:pPr eaLnBrk="1" hangingPunct="1">
              <a:lnSpc>
                <a:spcPct val="110000"/>
              </a:lnSpc>
            </a:pPr>
            <a:r>
              <a:rPr lang="zh-CN" altLang="en-US" sz="2400" b="1" smtClean="0"/>
              <a:t>小企业不能可靠估计无形资产使用寿命的，摊销期不得低于</a:t>
            </a:r>
            <a:r>
              <a:rPr lang="en-US" altLang="zh-CN" sz="2400" b="1" smtClean="0"/>
              <a:t>10</a:t>
            </a:r>
            <a:r>
              <a:rPr lang="zh-CN" altLang="en-US" sz="2400" b="1" smtClean="0"/>
              <a:t>年。</a:t>
            </a:r>
          </a:p>
          <a:p>
            <a:pPr eaLnBrk="1" hangingPunct="1">
              <a:lnSpc>
                <a:spcPct val="110000"/>
              </a:lnSpc>
              <a:buFont typeface="Wingdings" pitchFamily="2" charset="2"/>
              <a:buNone/>
            </a:pPr>
            <a:r>
              <a:rPr lang="zh-CN" altLang="en-US" sz="2400" b="1" smtClean="0"/>
              <a:t>注：</a:t>
            </a:r>
            <a:r>
              <a:rPr lang="en-US" altLang="zh-CN" sz="2400" b="1" smtClean="0"/>
              <a:t>1</a:t>
            </a:r>
            <a:r>
              <a:rPr lang="zh-CN" altLang="en-US" sz="2400" b="1" smtClean="0"/>
              <a:t>、本准则</a:t>
            </a:r>
            <a:r>
              <a:rPr lang="en-US" altLang="zh-CN" sz="2400" b="1" smtClean="0"/>
              <a:t> </a:t>
            </a:r>
            <a:r>
              <a:rPr lang="zh-CN" altLang="en-US" sz="2400" b="1" smtClean="0"/>
              <a:t>没有“使用寿命不确定的无形资产”概念。</a:t>
            </a:r>
          </a:p>
          <a:p>
            <a:pPr eaLnBrk="1" hangingPunct="1">
              <a:lnSpc>
                <a:spcPct val="110000"/>
              </a:lnSpc>
              <a:buFont typeface="Wingdings" pitchFamily="2" charset="2"/>
              <a:buNone/>
            </a:pPr>
            <a:r>
              <a:rPr lang="en-US" altLang="zh-CN" sz="2400" b="1" smtClean="0"/>
              <a:t>       2</a:t>
            </a:r>
            <a:r>
              <a:rPr lang="zh-CN" altLang="en-US" sz="2400" b="1" smtClean="0"/>
              <a:t>、摊销期计算方法为“算头不算尾”，即包括可供使用的当月，但不包括停止使用或出售的当月。</a:t>
            </a: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F359AD91-8527-40E3-98DE-B8ACDB82947B}" type="slidenum">
              <a:rPr lang="en-US" altLang="zh-CN" sz="1400" smtClean="0"/>
              <a:pPr eaLnBrk="1" hangingPunct="1">
                <a:spcBef>
                  <a:spcPct val="0"/>
                </a:spcBef>
                <a:buClrTx/>
                <a:buSzTx/>
                <a:buFontTx/>
                <a:buNone/>
              </a:pPr>
              <a:t>94</a:t>
            </a:fld>
            <a:endParaRPr lang="en-US" altLang="zh-CN" sz="1400" smtClean="0"/>
          </a:p>
        </p:txBody>
      </p:sp>
      <p:sp>
        <p:nvSpPr>
          <p:cNvPr id="99331" name="Rectangle 2"/>
          <p:cNvSpPr>
            <a:spLocks noGrp="1" noRot="1" noChangeArrowheads="1"/>
          </p:cNvSpPr>
          <p:nvPr>
            <p:ph type="title"/>
          </p:nvPr>
        </p:nvSpPr>
        <p:spPr>
          <a:xfrm>
            <a:off x="301625" y="609600"/>
            <a:ext cx="8540750" cy="515938"/>
          </a:xfrm>
        </p:spPr>
        <p:txBody>
          <a:bodyPr/>
          <a:lstStyle/>
          <a:p>
            <a:pPr algn="l" eaLnBrk="1" hangingPunct="1"/>
            <a:r>
              <a:rPr lang="zh-CN" altLang="en-US" sz="2400" b="1" smtClean="0">
                <a:ea typeface="黑体" pitchFamily="2" charset="-122"/>
              </a:rPr>
              <a:t>关于具体确定无形资产摊销期的把握：</a:t>
            </a:r>
            <a:endParaRPr lang="zh-CN" altLang="zh-CN" sz="2400" b="1" smtClean="0">
              <a:ea typeface="黑体" pitchFamily="2" charset="-122"/>
            </a:endParaRPr>
          </a:p>
        </p:txBody>
      </p:sp>
      <p:sp>
        <p:nvSpPr>
          <p:cNvPr id="99332" name="Rectangle 3"/>
          <p:cNvSpPr>
            <a:spLocks noGrp="1" noRot="1" noChangeArrowheads="1"/>
          </p:cNvSpPr>
          <p:nvPr>
            <p:ph type="body" idx="1"/>
          </p:nvPr>
        </p:nvSpPr>
        <p:spPr>
          <a:xfrm>
            <a:off x="250825" y="1196975"/>
            <a:ext cx="8540750" cy="4895850"/>
          </a:xfrm>
        </p:spPr>
        <p:txBody>
          <a:bodyPr/>
          <a:lstStyle/>
          <a:p>
            <a:pPr eaLnBrk="1" hangingPunct="1">
              <a:buFont typeface="Wingdings" pitchFamily="2" charset="2"/>
              <a:buNone/>
            </a:pPr>
            <a:r>
              <a:rPr lang="zh-CN" altLang="en-US" sz="2000" b="1" smtClean="0"/>
              <a:t>（一）有关法律或合同约定了使用年限的，可以按照规定或使用年限分期摊销</a:t>
            </a:r>
          </a:p>
          <a:p>
            <a:pPr eaLnBrk="1" hangingPunct="1">
              <a:buFont typeface="Wingdings" pitchFamily="2" charset="2"/>
              <a:buNone/>
            </a:pPr>
            <a:r>
              <a:rPr lang="en-US" altLang="zh-CN" sz="2000" b="1" smtClean="0"/>
              <a:t>1</a:t>
            </a:r>
            <a:r>
              <a:rPr lang="zh-CN" altLang="en-US" sz="2000" b="1" smtClean="0"/>
              <a:t>、确定摊销期的依据是法律规定或合同约定。</a:t>
            </a:r>
          </a:p>
          <a:p>
            <a:pPr eaLnBrk="1" hangingPunct="1">
              <a:buFont typeface="Wingdings" pitchFamily="2" charset="2"/>
              <a:buNone/>
            </a:pPr>
            <a:r>
              <a:rPr lang="en-US" altLang="zh-CN" sz="2000" b="1" smtClean="0"/>
              <a:t>2</a:t>
            </a:r>
            <a:r>
              <a:rPr lang="zh-CN" altLang="en-US" sz="2000" b="1" smtClean="0"/>
              <a:t>、法律有明确规定的，按照法律规定的期限。如土地使用权规定为</a:t>
            </a:r>
            <a:r>
              <a:rPr lang="en-US" altLang="zh-CN" sz="2000" b="1" smtClean="0"/>
              <a:t>50</a:t>
            </a:r>
            <a:r>
              <a:rPr lang="zh-CN" altLang="en-US" sz="2000" b="1" smtClean="0"/>
              <a:t>年，则摊销期为</a:t>
            </a:r>
            <a:r>
              <a:rPr lang="en-US" altLang="zh-CN" sz="2000" b="1" smtClean="0"/>
              <a:t>50</a:t>
            </a:r>
            <a:r>
              <a:rPr lang="zh-CN" altLang="en-US" sz="2000" b="1" smtClean="0"/>
              <a:t>年。</a:t>
            </a:r>
          </a:p>
          <a:p>
            <a:pPr eaLnBrk="1" hangingPunct="1">
              <a:buFont typeface="Wingdings" pitchFamily="2" charset="2"/>
              <a:buNone/>
            </a:pPr>
            <a:r>
              <a:rPr lang="en-US" altLang="zh-CN" sz="2000" b="1" smtClean="0"/>
              <a:t>3</a:t>
            </a:r>
            <a:r>
              <a:rPr lang="zh-CN" altLang="en-US" sz="2000" b="1" smtClean="0"/>
              <a:t>、合同有明确约定的，则按照合同约定的期限作为摊销期。如小企业以土地使用权出资，合作经营期为</a:t>
            </a:r>
            <a:r>
              <a:rPr lang="en-US" altLang="zh-CN" sz="2000" b="1" smtClean="0"/>
              <a:t>20</a:t>
            </a:r>
            <a:r>
              <a:rPr lang="zh-CN" altLang="en-US" sz="2000" b="1" smtClean="0"/>
              <a:t>年，则按</a:t>
            </a:r>
            <a:r>
              <a:rPr lang="en-US" altLang="zh-CN" sz="2000" b="1" smtClean="0"/>
              <a:t>20</a:t>
            </a:r>
            <a:r>
              <a:rPr lang="zh-CN" altLang="en-US" sz="2000" b="1" smtClean="0"/>
              <a:t>年</a:t>
            </a:r>
          </a:p>
          <a:p>
            <a:pPr eaLnBrk="1" hangingPunct="1">
              <a:buFont typeface="Wingdings" pitchFamily="2" charset="2"/>
              <a:buNone/>
            </a:pPr>
            <a:r>
              <a:rPr lang="en-US" altLang="zh-CN" sz="2000" b="1" smtClean="0"/>
              <a:t>4</a:t>
            </a:r>
            <a:r>
              <a:rPr lang="zh-CN" altLang="en-US" sz="2000" b="1" smtClean="0"/>
              <a:t>、如果既有法律规定，又有合同约定，则按照孰短原则掌握。</a:t>
            </a:r>
          </a:p>
          <a:p>
            <a:pPr eaLnBrk="1" hangingPunct="1">
              <a:buFont typeface="Wingdings" pitchFamily="2" charset="2"/>
              <a:buNone/>
            </a:pPr>
            <a:r>
              <a:rPr lang="en-US" altLang="zh-CN" sz="2000" b="1" smtClean="0"/>
              <a:t>5</a:t>
            </a:r>
            <a:r>
              <a:rPr lang="zh-CN" altLang="en-US" sz="2000" b="1" smtClean="0"/>
              <a:t>、既然遵循了法律规定或合同约定，则摊销期不受</a:t>
            </a:r>
            <a:r>
              <a:rPr lang="en-US" altLang="zh-CN" sz="2000" b="1" smtClean="0"/>
              <a:t>10</a:t>
            </a:r>
            <a:r>
              <a:rPr lang="zh-CN" altLang="en-US" sz="2000" b="1" smtClean="0"/>
              <a:t>年约束。</a:t>
            </a:r>
          </a:p>
          <a:p>
            <a:pPr eaLnBrk="1" hangingPunct="1">
              <a:buFont typeface="Wingdings" pitchFamily="2" charset="2"/>
              <a:buNone/>
            </a:pPr>
            <a:endParaRPr lang="zh-CN" altLang="en-US" sz="2000" b="1" smtClean="0"/>
          </a:p>
          <a:p>
            <a:pPr eaLnBrk="1" hangingPunct="1">
              <a:buFont typeface="Wingdings" pitchFamily="2" charset="2"/>
              <a:buNone/>
            </a:pPr>
            <a:r>
              <a:rPr lang="zh-CN" altLang="en-US" sz="2000" b="1" smtClean="0"/>
              <a:t>（二）小企业不能可靠估计使用寿命的，摊销期不低于</a:t>
            </a:r>
            <a:r>
              <a:rPr lang="en-US" altLang="zh-CN" sz="2000" b="1" smtClean="0"/>
              <a:t>10</a:t>
            </a:r>
            <a:r>
              <a:rPr lang="zh-CN" altLang="en-US" sz="2000" b="1" smtClean="0"/>
              <a:t>年</a:t>
            </a:r>
          </a:p>
          <a:p>
            <a:pPr eaLnBrk="1" hangingPunct="1">
              <a:buFont typeface="Wingdings" pitchFamily="2" charset="2"/>
              <a:buNone/>
            </a:pPr>
            <a:r>
              <a:rPr lang="en-US" altLang="zh-CN" sz="2000" b="1" smtClean="0"/>
              <a:t>1</a:t>
            </a:r>
            <a:r>
              <a:rPr lang="zh-CN" altLang="en-US" sz="2000" b="1" smtClean="0"/>
              <a:t>、不能可靠估计，是指没有法律规定或合同约定的使用年限。</a:t>
            </a:r>
          </a:p>
          <a:p>
            <a:pPr eaLnBrk="1" hangingPunct="1">
              <a:buFont typeface="Wingdings" pitchFamily="2" charset="2"/>
              <a:buNone/>
            </a:pPr>
            <a:r>
              <a:rPr lang="en-US" altLang="zh-CN" sz="2000" b="1" smtClean="0"/>
              <a:t>2</a:t>
            </a:r>
            <a:r>
              <a:rPr lang="zh-CN" altLang="en-US" sz="2000" b="1" smtClean="0"/>
              <a:t>、摊销期最短为</a:t>
            </a:r>
            <a:r>
              <a:rPr lang="en-US" altLang="zh-CN" sz="2000" b="1" smtClean="0"/>
              <a:t>10</a:t>
            </a:r>
            <a:r>
              <a:rPr lang="zh-CN" altLang="en-US" sz="2000" b="1" smtClean="0"/>
              <a:t>年，以提高资产质量，避免虚增资产。</a:t>
            </a: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2CBE2102-7C39-4560-9D40-DAEC16CEC3DC}" type="slidenum">
              <a:rPr lang="en-US" altLang="zh-CN" sz="1400" smtClean="0"/>
              <a:pPr eaLnBrk="1" hangingPunct="1">
                <a:spcBef>
                  <a:spcPct val="0"/>
                </a:spcBef>
                <a:buClrTx/>
                <a:buSzTx/>
                <a:buFontTx/>
                <a:buNone/>
              </a:pPr>
              <a:t>95</a:t>
            </a:fld>
            <a:endParaRPr lang="en-US" altLang="zh-CN" sz="1400" smtClean="0"/>
          </a:p>
        </p:txBody>
      </p:sp>
      <p:sp>
        <p:nvSpPr>
          <p:cNvPr id="100355" name="Rectangle 2"/>
          <p:cNvSpPr>
            <a:spLocks noGrp="1" noRot="1" noChangeArrowheads="1"/>
          </p:cNvSpPr>
          <p:nvPr>
            <p:ph type="title"/>
          </p:nvPr>
        </p:nvSpPr>
        <p:spPr>
          <a:xfrm>
            <a:off x="323850" y="836613"/>
            <a:ext cx="8540750" cy="658812"/>
          </a:xfrm>
        </p:spPr>
        <p:txBody>
          <a:bodyPr/>
          <a:lstStyle/>
          <a:p>
            <a:pPr algn="l" eaLnBrk="1" hangingPunct="1"/>
            <a:r>
              <a:rPr lang="zh-CN" altLang="en-US" sz="2400" b="1" smtClean="0">
                <a:ea typeface="黑体" pitchFamily="2" charset="-122"/>
              </a:rPr>
              <a:t>四、无形资产处置的会计处理（第</a:t>
            </a:r>
            <a:r>
              <a:rPr lang="en-US" altLang="zh-CN" sz="2400" b="1" smtClean="0">
                <a:ea typeface="黑体" pitchFamily="2" charset="-122"/>
              </a:rPr>
              <a:t>42</a:t>
            </a:r>
            <a:r>
              <a:rPr lang="zh-CN" altLang="en-US" sz="2400" b="1" smtClean="0">
                <a:ea typeface="黑体" pitchFamily="2" charset="-122"/>
              </a:rPr>
              <a:t>条）</a:t>
            </a:r>
            <a:endParaRPr lang="zh-CN" altLang="zh-CN" sz="2400" b="1" smtClean="0">
              <a:ea typeface="黑体" pitchFamily="2" charset="-122"/>
            </a:endParaRPr>
          </a:p>
        </p:txBody>
      </p:sp>
      <p:sp>
        <p:nvSpPr>
          <p:cNvPr id="100356" name="Rectangle 3"/>
          <p:cNvSpPr>
            <a:spLocks noGrp="1" noRot="1" noChangeArrowheads="1"/>
          </p:cNvSpPr>
          <p:nvPr>
            <p:ph type="body" idx="1"/>
          </p:nvPr>
        </p:nvSpPr>
        <p:spPr>
          <a:xfrm>
            <a:off x="323850" y="1557338"/>
            <a:ext cx="8540750" cy="4751387"/>
          </a:xfrm>
        </p:spPr>
        <p:txBody>
          <a:bodyPr/>
          <a:lstStyle/>
          <a:p>
            <a:pPr eaLnBrk="1" hangingPunct="1">
              <a:lnSpc>
                <a:spcPct val="110000"/>
              </a:lnSpc>
            </a:pPr>
            <a:r>
              <a:rPr lang="zh-CN" altLang="en-US" sz="2400" b="1" smtClean="0"/>
              <a:t>处置无形资产，处置收入扣除其账面价值、相关税费等后的净额，应当计入</a:t>
            </a:r>
            <a:r>
              <a:rPr lang="zh-CN" altLang="en-US" sz="2400" b="1" smtClean="0">
                <a:solidFill>
                  <a:schemeClr val="hlink"/>
                </a:solidFill>
              </a:rPr>
              <a:t>营业外收入</a:t>
            </a:r>
            <a:r>
              <a:rPr lang="zh-CN" altLang="en-US" sz="2400" b="1" smtClean="0"/>
              <a:t>或</a:t>
            </a:r>
            <a:r>
              <a:rPr lang="zh-CN" altLang="en-US" sz="2400" b="1" smtClean="0">
                <a:solidFill>
                  <a:schemeClr val="hlink"/>
                </a:solidFill>
              </a:rPr>
              <a:t>营业外支出</a:t>
            </a:r>
            <a:r>
              <a:rPr lang="zh-CN" altLang="en-US" sz="2400" b="1" smtClean="0"/>
              <a:t>。</a:t>
            </a:r>
          </a:p>
          <a:p>
            <a:pPr eaLnBrk="1" hangingPunct="1">
              <a:lnSpc>
                <a:spcPct val="110000"/>
              </a:lnSpc>
            </a:pPr>
            <a:r>
              <a:rPr lang="zh-CN" altLang="en-US" sz="2400" b="1" smtClean="0"/>
              <a:t>前款所称无形资产的账面价值，是指无形资产的成本扣减累计摊销后的金额。</a:t>
            </a:r>
          </a:p>
          <a:p>
            <a:pPr eaLnBrk="1" hangingPunct="1">
              <a:lnSpc>
                <a:spcPct val="110000"/>
              </a:lnSpc>
              <a:buFont typeface="Wingdings" pitchFamily="2" charset="2"/>
              <a:buNone/>
            </a:pPr>
            <a:r>
              <a:rPr lang="zh-CN" altLang="en-US" sz="2400" b="1" smtClean="0">
                <a:solidFill>
                  <a:schemeClr val="hlink"/>
                </a:solidFill>
              </a:rPr>
              <a:t>处置</a:t>
            </a:r>
            <a:r>
              <a:rPr lang="zh-CN" altLang="en-US" sz="2400" b="1" smtClean="0"/>
              <a:t>是指无形资产减少的情形，包括出售、报废、对外投资等。</a:t>
            </a:r>
          </a:p>
          <a:p>
            <a:pPr eaLnBrk="1" hangingPunct="1">
              <a:lnSpc>
                <a:spcPct val="110000"/>
              </a:lnSpc>
              <a:buFont typeface="Wingdings" pitchFamily="2" charset="2"/>
              <a:buNone/>
            </a:pPr>
            <a:r>
              <a:rPr lang="zh-CN" altLang="en-US" sz="2400" b="1" smtClean="0">
                <a:solidFill>
                  <a:schemeClr val="hlink"/>
                </a:solidFill>
              </a:rPr>
              <a:t>账面价值</a:t>
            </a:r>
            <a:r>
              <a:rPr lang="zh-CN" altLang="en-US" sz="2400" b="1" smtClean="0"/>
              <a:t>为无形资产成本扣减累计摊销后的金额。</a:t>
            </a:r>
          </a:p>
          <a:p>
            <a:pPr eaLnBrk="1" hangingPunct="1">
              <a:lnSpc>
                <a:spcPct val="110000"/>
              </a:lnSpc>
              <a:buFont typeface="Wingdings" pitchFamily="2" charset="2"/>
              <a:buNone/>
            </a:pPr>
            <a:r>
              <a:rPr lang="zh-CN" altLang="en-US" sz="2400" b="1" smtClean="0">
                <a:solidFill>
                  <a:schemeClr val="hlink"/>
                </a:solidFill>
              </a:rPr>
              <a:t>处置收入</a:t>
            </a:r>
            <a:r>
              <a:rPr lang="zh-CN" altLang="en-US" sz="2400" b="1" smtClean="0"/>
              <a:t>，即出售价款、用于对外投资的评估价值，报废的无处置的价值，处置收入为零。</a:t>
            </a: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Rot="1" noChangeArrowheads="1"/>
          </p:cNvSpPr>
          <p:nvPr>
            <p:ph type="title"/>
          </p:nvPr>
        </p:nvSpPr>
        <p:spPr>
          <a:xfrm>
            <a:off x="323850" y="908050"/>
            <a:ext cx="8540750" cy="442913"/>
          </a:xfrm>
        </p:spPr>
        <p:txBody>
          <a:bodyPr/>
          <a:lstStyle/>
          <a:p>
            <a:pPr algn="l"/>
            <a:r>
              <a:rPr lang="zh-CN" altLang="en-US" sz="2400" b="1" smtClean="0">
                <a:ea typeface="黑体" pitchFamily="2" charset="-122"/>
              </a:rPr>
              <a:t>例</a:t>
            </a:r>
            <a:r>
              <a:rPr lang="en-US" altLang="zh-CN" sz="2400" b="1" smtClean="0">
                <a:ea typeface="黑体" pitchFamily="2" charset="-122"/>
              </a:rPr>
              <a:t>12</a:t>
            </a:r>
            <a:r>
              <a:rPr lang="zh-CN" altLang="en-US" sz="2400" b="1" smtClean="0">
                <a:ea typeface="黑体" pitchFamily="2" charset="-122"/>
              </a:rPr>
              <a:t>：</a:t>
            </a:r>
          </a:p>
        </p:txBody>
      </p:sp>
      <p:sp>
        <p:nvSpPr>
          <p:cNvPr id="101379" name="Rectangle 3"/>
          <p:cNvSpPr>
            <a:spLocks noGrp="1" noRot="1" noChangeArrowheads="1"/>
          </p:cNvSpPr>
          <p:nvPr>
            <p:ph type="body" idx="1"/>
          </p:nvPr>
        </p:nvSpPr>
        <p:spPr>
          <a:xfrm>
            <a:off x="323850" y="1484313"/>
            <a:ext cx="8540750" cy="4968875"/>
          </a:xfrm>
        </p:spPr>
        <p:txBody>
          <a:bodyPr/>
          <a:lstStyle/>
          <a:p>
            <a:r>
              <a:rPr lang="zh-CN" altLang="en-US" sz="2400" b="1" smtClean="0"/>
              <a:t>公司出售一项专利权，该专利账面成本为</a:t>
            </a:r>
            <a:r>
              <a:rPr lang="en-US" altLang="zh-CN" sz="2400" b="1" smtClean="0"/>
              <a:t>600000</a:t>
            </a:r>
            <a:r>
              <a:rPr lang="zh-CN" altLang="en-US" sz="2400" b="1" smtClean="0"/>
              <a:t>元，已摊销</a:t>
            </a:r>
            <a:r>
              <a:rPr lang="en-US" altLang="zh-CN" sz="2400" b="1" smtClean="0"/>
              <a:t>220000</a:t>
            </a:r>
            <a:r>
              <a:rPr lang="zh-CN" altLang="en-US" sz="2400" b="1" smtClean="0"/>
              <a:t>元，应交税费</a:t>
            </a:r>
            <a:r>
              <a:rPr lang="en-US" altLang="zh-CN" sz="2400" b="1" smtClean="0"/>
              <a:t>25000</a:t>
            </a:r>
            <a:r>
              <a:rPr lang="zh-CN" altLang="en-US" sz="2400" b="1" smtClean="0"/>
              <a:t>元，实际转让价款为</a:t>
            </a:r>
            <a:r>
              <a:rPr lang="en-US" altLang="zh-CN" sz="2400" b="1" smtClean="0"/>
              <a:t>500000</a:t>
            </a:r>
            <a:r>
              <a:rPr lang="zh-CN" altLang="en-US" sz="2400" b="1" smtClean="0"/>
              <a:t>元，款项存入银行。分录：</a:t>
            </a:r>
          </a:p>
          <a:p>
            <a:pPr>
              <a:buFont typeface="Wingdings" pitchFamily="2" charset="2"/>
              <a:buNone/>
            </a:pPr>
            <a:r>
              <a:rPr lang="en-US" altLang="zh-CN" sz="2400" b="1" smtClean="0"/>
              <a:t>          </a:t>
            </a:r>
          </a:p>
          <a:p>
            <a:pPr>
              <a:buFont typeface="Wingdings" pitchFamily="2" charset="2"/>
              <a:buNone/>
            </a:pPr>
            <a:r>
              <a:rPr lang="en-US" altLang="zh-CN" sz="2400" b="1" smtClean="0"/>
              <a:t>            </a:t>
            </a:r>
            <a:r>
              <a:rPr lang="zh-CN" altLang="en-US" sz="2400" b="1" smtClean="0"/>
              <a:t>借：银行存款         </a:t>
            </a:r>
            <a:r>
              <a:rPr lang="en-US" altLang="zh-CN" sz="2400" b="1" smtClean="0"/>
              <a:t>500 000</a:t>
            </a:r>
          </a:p>
          <a:p>
            <a:pPr>
              <a:buFont typeface="Wingdings" pitchFamily="2" charset="2"/>
              <a:buNone/>
            </a:pPr>
            <a:r>
              <a:rPr lang="zh-CN" altLang="en-US" sz="2400" b="1" smtClean="0"/>
              <a:t>                   累计摊销         </a:t>
            </a:r>
            <a:r>
              <a:rPr lang="en-US" altLang="zh-CN" sz="2400" b="1" smtClean="0"/>
              <a:t>220 000</a:t>
            </a:r>
          </a:p>
          <a:p>
            <a:pPr>
              <a:buFont typeface="Wingdings" pitchFamily="2" charset="2"/>
              <a:buNone/>
            </a:pPr>
            <a:r>
              <a:rPr lang="zh-CN" altLang="en-US" sz="2400" b="1" smtClean="0"/>
              <a:t>                贷：无形资产           </a:t>
            </a:r>
            <a:r>
              <a:rPr lang="en-US" altLang="zh-CN" sz="2400" b="1" smtClean="0"/>
              <a:t>600 000</a:t>
            </a:r>
          </a:p>
          <a:p>
            <a:pPr>
              <a:buFont typeface="Wingdings" pitchFamily="2" charset="2"/>
              <a:buNone/>
            </a:pPr>
            <a:r>
              <a:rPr lang="en-US" altLang="zh-CN" sz="2400" b="1" smtClean="0"/>
              <a:t>                       </a:t>
            </a:r>
            <a:r>
              <a:rPr lang="zh-CN" altLang="en-US" sz="2400" b="1" smtClean="0"/>
              <a:t>应交税费             </a:t>
            </a:r>
            <a:r>
              <a:rPr lang="en-US" altLang="zh-CN" sz="2400" b="1" smtClean="0"/>
              <a:t>25 000</a:t>
            </a:r>
          </a:p>
          <a:p>
            <a:pPr>
              <a:buFont typeface="Wingdings" pitchFamily="2" charset="2"/>
              <a:buNone/>
            </a:pPr>
            <a:r>
              <a:rPr lang="en-US" altLang="zh-CN" sz="2400" b="1" smtClean="0"/>
              <a:t>                       </a:t>
            </a:r>
            <a:r>
              <a:rPr lang="zh-CN" altLang="en-US" sz="2400" b="1" smtClean="0"/>
              <a:t>营业外收入          </a:t>
            </a:r>
            <a:r>
              <a:rPr lang="en-US" altLang="zh-CN" sz="2400" b="1" smtClean="0"/>
              <a:t>95 000</a:t>
            </a: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SzPct val="75000"/>
              <a:buFont typeface="Wingdings" pitchFamily="2" charset="2"/>
              <a:buChar char="v"/>
              <a:defRPr sz="3200">
                <a:solidFill>
                  <a:schemeClr val="tx1"/>
                </a:solidFill>
                <a:latin typeface="Arial" charset="0"/>
                <a:ea typeface="宋体" pitchFamily="2" charset="-122"/>
              </a:defRPr>
            </a:lvl1pPr>
            <a:lvl2pPr marL="742950" indent="-285750" eaLnBrk="0" hangingPunct="0">
              <a:spcBef>
                <a:spcPct val="20000"/>
              </a:spcBef>
              <a:buClr>
                <a:schemeClr val="accent2"/>
              </a:buClr>
              <a:buSzPct val="85000"/>
              <a:buFont typeface="Wingdings" pitchFamily="2" charset="2"/>
              <a:buChar char=""/>
              <a:defRPr sz="2800">
                <a:solidFill>
                  <a:schemeClr val="tx1"/>
                </a:solidFill>
                <a:latin typeface="Arial" charset="0"/>
                <a:ea typeface="宋体" pitchFamily="2" charset="-122"/>
              </a:defRPr>
            </a:lvl2pPr>
            <a:lvl3pPr marL="1143000" indent="-228600" eaLnBrk="0" hangingPunct="0">
              <a:spcBef>
                <a:spcPct val="20000"/>
              </a:spcBef>
              <a:buClr>
                <a:schemeClr val="hlink"/>
              </a:buClr>
              <a:buSzPct val="85000"/>
              <a:buFont typeface="Wingdings" pitchFamily="2" charset="2"/>
              <a:buChar char="v"/>
              <a:defRPr sz="2400">
                <a:solidFill>
                  <a:schemeClr val="tx1"/>
                </a:solidFill>
                <a:latin typeface="Arial" charset="0"/>
                <a:ea typeface="宋体" pitchFamily="2" charset="-122"/>
              </a:defRPr>
            </a:lvl3pPr>
            <a:lvl4pPr marL="1600200" indent="-228600" eaLnBrk="0" hangingPunct="0">
              <a:spcBef>
                <a:spcPct val="20000"/>
              </a:spcBef>
              <a:buClr>
                <a:schemeClr val="accent2"/>
              </a:buClr>
              <a:buSzPct val="90000"/>
              <a:buFont typeface="Wingdings" pitchFamily="2" charset="2"/>
              <a:buChar char=""/>
              <a:defRPr sz="2000">
                <a:solidFill>
                  <a:schemeClr val="tx1"/>
                </a:solidFill>
                <a:latin typeface="Arial" charset="0"/>
                <a:ea typeface="宋体" pitchFamily="2" charset="-122"/>
              </a:defRPr>
            </a:lvl4pPr>
            <a:lvl5pPr marL="2057400" indent="-228600" eaLnBrk="0" hangingPunct="0">
              <a:spcBef>
                <a:spcPct val="20000"/>
              </a:spcBef>
              <a:buClr>
                <a:schemeClr val="hlink"/>
              </a:buClr>
              <a:buSzPct val="85000"/>
              <a:buFont typeface="Wingdings" pitchFamily="2" charset="2"/>
              <a:buChar char="v"/>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Arial" charset="0"/>
                <a:ea typeface="宋体" pitchFamily="2" charset="-122"/>
              </a:defRPr>
            </a:lvl9pPr>
          </a:lstStyle>
          <a:p>
            <a:pPr eaLnBrk="1" hangingPunct="1">
              <a:spcBef>
                <a:spcPct val="0"/>
              </a:spcBef>
              <a:buClrTx/>
              <a:buSzTx/>
              <a:buFontTx/>
              <a:buNone/>
            </a:pPr>
            <a:fld id="{70C8BD21-BBEE-47B8-9825-877F91B042A1}" type="slidenum">
              <a:rPr lang="en-US" altLang="zh-CN" sz="1400" smtClean="0"/>
              <a:pPr eaLnBrk="1" hangingPunct="1">
                <a:spcBef>
                  <a:spcPct val="0"/>
                </a:spcBef>
                <a:buClrTx/>
                <a:buSzTx/>
                <a:buFontTx/>
                <a:buNone/>
              </a:pPr>
              <a:t>97</a:t>
            </a:fld>
            <a:endParaRPr lang="en-US" altLang="zh-CN" sz="1400" smtClean="0"/>
          </a:p>
        </p:txBody>
      </p:sp>
      <p:sp>
        <p:nvSpPr>
          <p:cNvPr id="102403" name="Rectangle 2"/>
          <p:cNvSpPr>
            <a:spLocks noGrp="1" noRot="1" noChangeArrowheads="1"/>
          </p:cNvSpPr>
          <p:nvPr>
            <p:ph type="title"/>
          </p:nvPr>
        </p:nvSpPr>
        <p:spPr>
          <a:xfrm>
            <a:off x="323850" y="765175"/>
            <a:ext cx="8540750" cy="731838"/>
          </a:xfrm>
        </p:spPr>
        <p:txBody>
          <a:bodyPr/>
          <a:lstStyle/>
          <a:p>
            <a:pPr eaLnBrk="1" hangingPunct="1"/>
            <a:r>
              <a:rPr lang="zh-CN" altLang="en-US" sz="3600" b="1" smtClean="0">
                <a:latin typeface="华文中宋" pitchFamily="2" charset="-122"/>
                <a:ea typeface="华文中宋" pitchFamily="2" charset="-122"/>
              </a:rPr>
              <a:t>第五节  长期待摊费用</a:t>
            </a:r>
          </a:p>
        </p:txBody>
      </p:sp>
      <p:sp>
        <p:nvSpPr>
          <p:cNvPr id="102404" name="Rectangle 3"/>
          <p:cNvSpPr>
            <a:spLocks noGrp="1" noRot="1" noChangeArrowheads="1"/>
          </p:cNvSpPr>
          <p:nvPr>
            <p:ph type="body" idx="1"/>
          </p:nvPr>
        </p:nvSpPr>
        <p:spPr>
          <a:xfrm>
            <a:off x="323850" y="1916113"/>
            <a:ext cx="8540750" cy="4535487"/>
          </a:xfrm>
        </p:spPr>
        <p:txBody>
          <a:bodyPr/>
          <a:lstStyle/>
          <a:p>
            <a:pPr eaLnBrk="1" hangingPunct="1">
              <a:lnSpc>
                <a:spcPct val="110000"/>
              </a:lnSpc>
              <a:buFont typeface="Wingdings" pitchFamily="2" charset="2"/>
              <a:buNone/>
            </a:pPr>
            <a:r>
              <a:rPr lang="zh-CN" altLang="en-US" sz="2400" b="1" smtClean="0">
                <a:solidFill>
                  <a:schemeClr val="tx2"/>
                </a:solidFill>
                <a:ea typeface="黑体" pitchFamily="2" charset="-122"/>
              </a:rPr>
              <a:t>一、长期待摊费用的构成（第</a:t>
            </a:r>
            <a:r>
              <a:rPr lang="en-US" altLang="zh-CN" sz="2400" b="1" smtClean="0">
                <a:solidFill>
                  <a:schemeClr val="tx2"/>
                </a:solidFill>
                <a:ea typeface="黑体" pitchFamily="2" charset="-122"/>
              </a:rPr>
              <a:t>43</a:t>
            </a:r>
            <a:r>
              <a:rPr lang="zh-CN" altLang="en-US" sz="2400" b="1" smtClean="0">
                <a:solidFill>
                  <a:schemeClr val="tx2"/>
                </a:solidFill>
                <a:ea typeface="黑体" pitchFamily="2" charset="-122"/>
              </a:rPr>
              <a:t>条）</a:t>
            </a:r>
          </a:p>
          <a:p>
            <a:pPr eaLnBrk="1" hangingPunct="1">
              <a:lnSpc>
                <a:spcPct val="110000"/>
              </a:lnSpc>
            </a:pPr>
            <a:r>
              <a:rPr lang="zh-CN" altLang="en-US" b="1" smtClean="0"/>
              <a:t> </a:t>
            </a:r>
            <a:r>
              <a:rPr lang="zh-CN" altLang="en-US" sz="2400" b="1" smtClean="0"/>
              <a:t>小企业的长期待摊费用包括：</a:t>
            </a:r>
          </a:p>
          <a:p>
            <a:pPr eaLnBrk="1" hangingPunct="1">
              <a:lnSpc>
                <a:spcPct val="110000"/>
              </a:lnSpc>
              <a:buFont typeface="Wingdings" pitchFamily="2" charset="2"/>
              <a:buNone/>
            </a:pPr>
            <a:r>
              <a:rPr lang="zh-CN" altLang="en-US" sz="2400" b="1" smtClean="0"/>
              <a:t>（一）已提足折旧的固定资产的改建支出</a:t>
            </a:r>
          </a:p>
          <a:p>
            <a:pPr eaLnBrk="1" hangingPunct="1">
              <a:lnSpc>
                <a:spcPct val="110000"/>
              </a:lnSpc>
              <a:buFont typeface="Wingdings" pitchFamily="2" charset="2"/>
              <a:buNone/>
            </a:pPr>
            <a:r>
              <a:rPr lang="zh-CN" altLang="en-US" sz="2400" b="1" smtClean="0"/>
              <a:t>（二）经营租入固定资产的改建支出</a:t>
            </a:r>
          </a:p>
          <a:p>
            <a:pPr eaLnBrk="1" hangingPunct="1">
              <a:lnSpc>
                <a:spcPct val="110000"/>
              </a:lnSpc>
              <a:buFont typeface="Wingdings" pitchFamily="2" charset="2"/>
              <a:buNone/>
            </a:pPr>
            <a:r>
              <a:rPr lang="zh-CN" altLang="en-US" sz="2400" b="1" smtClean="0"/>
              <a:t>注：上述两种情形改建支出，同本准则第</a:t>
            </a:r>
            <a:r>
              <a:rPr lang="en-US" altLang="zh-CN" sz="2400" b="1" smtClean="0"/>
              <a:t>33</a:t>
            </a:r>
            <a:r>
              <a:rPr lang="zh-CN" altLang="en-US" sz="2400" b="1" smtClean="0"/>
              <a:t>条的规定，仅指改变房屋或者建筑物结构、延长使用年限等发生的支出。否则，发生的相关支出不得作为长期待摊费用，而应直接计入发生当期的损益（管理费用或销售费用）。</a:t>
            </a: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rrowheads="1"/>
          </p:cNvSpPr>
          <p:nvPr>
            <p:ph type="title"/>
          </p:nvPr>
        </p:nvSpPr>
        <p:spPr>
          <a:xfrm>
            <a:off x="323850" y="981075"/>
            <a:ext cx="8540750" cy="504825"/>
          </a:xfrm>
        </p:spPr>
        <p:txBody>
          <a:bodyPr/>
          <a:lstStyle/>
          <a:p>
            <a:pPr algn="l"/>
            <a:r>
              <a:rPr lang="zh-CN" altLang="en-US" sz="2800" b="1" smtClean="0">
                <a:solidFill>
                  <a:schemeClr val="tx1"/>
                </a:solidFill>
              </a:rPr>
              <a:t>（三）固定资产的大修理支出</a:t>
            </a:r>
          </a:p>
        </p:txBody>
      </p:sp>
      <p:sp>
        <p:nvSpPr>
          <p:cNvPr id="103427" name="Rectangle 3"/>
          <p:cNvSpPr>
            <a:spLocks noGrp="1" noRot="1" noChangeArrowheads="1"/>
          </p:cNvSpPr>
          <p:nvPr>
            <p:ph type="body" idx="1"/>
          </p:nvPr>
        </p:nvSpPr>
        <p:spPr>
          <a:xfrm>
            <a:off x="250825" y="1700213"/>
            <a:ext cx="8540750" cy="4681537"/>
          </a:xfrm>
        </p:spPr>
        <p:txBody>
          <a:bodyPr/>
          <a:lstStyle/>
          <a:p>
            <a:pPr eaLnBrk="1" hangingPunct="1">
              <a:lnSpc>
                <a:spcPct val="110000"/>
              </a:lnSpc>
            </a:pPr>
            <a:r>
              <a:rPr lang="zh-CN" altLang="en-US" sz="2400" b="1" smtClean="0"/>
              <a:t>固定资产的大修理支出，是指</a:t>
            </a:r>
            <a:r>
              <a:rPr lang="zh-CN" altLang="en-US" sz="2400" b="1" smtClean="0">
                <a:solidFill>
                  <a:schemeClr val="hlink"/>
                </a:solidFill>
              </a:rPr>
              <a:t>同时符合</a:t>
            </a:r>
            <a:r>
              <a:rPr lang="zh-CN" altLang="en-US" sz="2400" b="1" smtClean="0"/>
              <a:t>下列条件的支出：</a:t>
            </a:r>
          </a:p>
          <a:p>
            <a:pPr eaLnBrk="1" hangingPunct="1">
              <a:lnSpc>
                <a:spcPct val="110000"/>
              </a:lnSpc>
              <a:buFont typeface="Wingdings" pitchFamily="2" charset="2"/>
              <a:buNone/>
            </a:pPr>
            <a:r>
              <a:rPr lang="en-US" altLang="zh-CN" sz="2400" b="1" smtClean="0"/>
              <a:t>1</a:t>
            </a:r>
            <a:r>
              <a:rPr lang="zh-CN" altLang="en-US" sz="2400" b="1" smtClean="0"/>
              <a:t>、修理支出达到取得固定资产时的计税基础</a:t>
            </a:r>
            <a:r>
              <a:rPr lang="en-US" altLang="zh-CN" sz="2400" b="1" smtClean="0"/>
              <a:t>50%</a:t>
            </a:r>
            <a:r>
              <a:rPr lang="zh-CN" altLang="en-US" sz="2400" b="1" smtClean="0"/>
              <a:t>以上；</a:t>
            </a:r>
          </a:p>
          <a:p>
            <a:pPr eaLnBrk="1" hangingPunct="1">
              <a:lnSpc>
                <a:spcPct val="110000"/>
              </a:lnSpc>
              <a:buFont typeface="Wingdings" pitchFamily="2" charset="2"/>
              <a:buNone/>
            </a:pPr>
            <a:r>
              <a:rPr lang="en-US" altLang="zh-CN" sz="2400" b="1" smtClean="0"/>
              <a:t>2</a:t>
            </a:r>
            <a:r>
              <a:rPr lang="zh-CN" altLang="en-US" sz="2400" b="1" smtClean="0"/>
              <a:t>、修理后固定资产的使用寿命延长</a:t>
            </a:r>
            <a:r>
              <a:rPr lang="en-US" altLang="zh-CN" sz="2400" b="1" smtClean="0"/>
              <a:t>2</a:t>
            </a:r>
            <a:r>
              <a:rPr lang="zh-CN" altLang="en-US" sz="2400" b="1" smtClean="0"/>
              <a:t>年以上。</a:t>
            </a:r>
          </a:p>
          <a:p>
            <a:pPr eaLnBrk="1" hangingPunct="1">
              <a:lnSpc>
                <a:spcPct val="110000"/>
              </a:lnSpc>
              <a:buFont typeface="Wingdings" pitchFamily="2" charset="2"/>
              <a:buNone/>
            </a:pPr>
            <a:endParaRPr lang="zh-CN" altLang="en-US" sz="2400" b="1" smtClean="0"/>
          </a:p>
          <a:p>
            <a:pPr eaLnBrk="1" hangingPunct="1">
              <a:lnSpc>
                <a:spcPct val="110000"/>
              </a:lnSpc>
              <a:buFont typeface="Wingdings" pitchFamily="2" charset="2"/>
              <a:buNone/>
            </a:pPr>
            <a:r>
              <a:rPr lang="zh-CN" altLang="en-US" sz="2400" b="1" smtClean="0"/>
              <a:t>对于上述条件</a:t>
            </a:r>
            <a:r>
              <a:rPr lang="en-US" altLang="zh-CN" sz="2400" b="1" smtClean="0"/>
              <a:t>1</a:t>
            </a:r>
            <a:r>
              <a:rPr lang="zh-CN" altLang="en-US" sz="2400" b="1" smtClean="0"/>
              <a:t>应把握以下</a:t>
            </a:r>
            <a:r>
              <a:rPr lang="en-US" altLang="zh-CN" sz="2400" b="1" smtClean="0"/>
              <a:t>4</a:t>
            </a:r>
            <a:r>
              <a:rPr lang="zh-CN" altLang="en-US" sz="2400" b="1" smtClean="0"/>
              <a:t>点：</a:t>
            </a:r>
          </a:p>
          <a:p>
            <a:pPr eaLnBrk="1" hangingPunct="1">
              <a:lnSpc>
                <a:spcPct val="110000"/>
              </a:lnSpc>
              <a:buFont typeface="Wingdings" pitchFamily="2" charset="2"/>
              <a:buNone/>
            </a:pPr>
            <a:r>
              <a:rPr lang="zh-CN" altLang="en-US" sz="2400" b="1" smtClean="0"/>
              <a:t>（</a:t>
            </a:r>
            <a:r>
              <a:rPr lang="en-US" altLang="zh-CN" sz="2400" b="1" smtClean="0"/>
              <a:t>1</a:t>
            </a:r>
            <a:r>
              <a:rPr lang="zh-CN" altLang="en-US" sz="2400" b="1" smtClean="0"/>
              <a:t>）修理支出包括日常修理费（按准则第</a:t>
            </a:r>
            <a:r>
              <a:rPr lang="en-US" altLang="zh-CN" sz="2400" b="1" smtClean="0"/>
              <a:t>32</a:t>
            </a:r>
            <a:r>
              <a:rPr lang="zh-CN" altLang="en-US" sz="2400" b="1" smtClean="0"/>
              <a:t>条规定处理）和其他修理支出。</a:t>
            </a:r>
          </a:p>
          <a:p>
            <a:pPr eaLnBrk="1" hangingPunct="1">
              <a:lnSpc>
                <a:spcPct val="110000"/>
              </a:lnSpc>
              <a:buFont typeface="Wingdings" pitchFamily="2" charset="2"/>
              <a:buNone/>
            </a:pPr>
            <a:r>
              <a:rPr lang="zh-CN" altLang="en-US" sz="2400" b="1" smtClean="0"/>
              <a:t>（</a:t>
            </a:r>
            <a:r>
              <a:rPr lang="en-US" altLang="zh-CN" sz="2400" b="1" smtClean="0"/>
              <a:t>2</a:t>
            </a:r>
            <a:r>
              <a:rPr lang="zh-CN" altLang="en-US" sz="2400" b="1" smtClean="0"/>
              <a:t>）其他修理支出其金额须达到计税基础的</a:t>
            </a:r>
            <a:r>
              <a:rPr lang="en-US" altLang="zh-CN" sz="2400" b="1" smtClean="0"/>
              <a:t>50%</a:t>
            </a:r>
            <a:r>
              <a:rPr lang="zh-CN" altLang="en-US" sz="2400" b="1" smtClean="0"/>
              <a:t>以上，否则，比照日常修理费处理。</a:t>
            </a: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Rot="1" noChangeArrowheads="1"/>
          </p:cNvSpPr>
          <p:nvPr>
            <p:ph type="title"/>
          </p:nvPr>
        </p:nvSpPr>
        <p:spPr>
          <a:xfrm>
            <a:off x="323850" y="692150"/>
            <a:ext cx="8540750" cy="73025"/>
          </a:xfrm>
        </p:spPr>
        <p:txBody>
          <a:bodyPr/>
          <a:lstStyle/>
          <a:p>
            <a:pPr algn="l"/>
            <a:endParaRPr lang="zh-CN" altLang="en-US" sz="2000" b="1" smtClean="0">
              <a:solidFill>
                <a:schemeClr val="tx1"/>
              </a:solidFill>
            </a:endParaRPr>
          </a:p>
        </p:txBody>
      </p:sp>
      <p:sp>
        <p:nvSpPr>
          <p:cNvPr id="104451" name="Rectangle 3"/>
          <p:cNvSpPr>
            <a:spLocks noGrp="1" noRot="1" noChangeArrowheads="1"/>
          </p:cNvSpPr>
          <p:nvPr>
            <p:ph type="body" idx="1"/>
          </p:nvPr>
        </p:nvSpPr>
        <p:spPr>
          <a:xfrm>
            <a:off x="323850" y="1052513"/>
            <a:ext cx="8540750" cy="4824412"/>
          </a:xfrm>
        </p:spPr>
        <p:txBody>
          <a:bodyPr/>
          <a:lstStyle/>
          <a:p>
            <a:pPr eaLnBrk="1" hangingPunct="1">
              <a:lnSpc>
                <a:spcPct val="110000"/>
              </a:lnSpc>
              <a:buFont typeface="Wingdings" pitchFamily="2" charset="2"/>
              <a:buNone/>
            </a:pPr>
            <a:r>
              <a:rPr lang="zh-CN" altLang="en-US" sz="2400" b="1" smtClean="0"/>
              <a:t>（</a:t>
            </a:r>
            <a:r>
              <a:rPr lang="en-US" altLang="zh-CN" sz="2400" b="1" smtClean="0"/>
              <a:t>3</a:t>
            </a:r>
            <a:r>
              <a:rPr lang="zh-CN" altLang="en-US" sz="2400" b="1" smtClean="0"/>
              <a:t>）计税基础实际上就是固定资产成本或原价。</a:t>
            </a:r>
          </a:p>
          <a:p>
            <a:pPr eaLnBrk="1" hangingPunct="1">
              <a:lnSpc>
                <a:spcPct val="110000"/>
              </a:lnSpc>
              <a:buFont typeface="Wingdings" pitchFamily="2" charset="2"/>
              <a:buNone/>
            </a:pPr>
            <a:r>
              <a:rPr lang="zh-CN" altLang="en-US" sz="2400" b="1" smtClean="0"/>
              <a:t>（</a:t>
            </a:r>
            <a:r>
              <a:rPr lang="en-US" altLang="zh-CN" sz="2400" b="1" smtClean="0"/>
              <a:t>4</a:t>
            </a:r>
            <a:r>
              <a:rPr lang="zh-CN" altLang="en-US" sz="2400" b="1" smtClean="0"/>
              <a:t>）修理支出通常一次性发生，非多次发生的累计金额，但分步骤完成的可视同一次性发生。</a:t>
            </a:r>
            <a:endParaRPr lang="zh-CN" altLang="en-US" sz="1600" b="1" smtClean="0"/>
          </a:p>
          <a:p>
            <a:endParaRPr lang="zh-CN" altLang="en-US" sz="2800" b="1" smtClean="0"/>
          </a:p>
          <a:p>
            <a:r>
              <a:rPr lang="zh-CN" altLang="en-US" sz="2800" b="1" smtClean="0"/>
              <a:t>（四）其他长期待摊费用</a:t>
            </a:r>
          </a:p>
          <a:p>
            <a:pPr>
              <a:buFont typeface="Wingdings" pitchFamily="2" charset="2"/>
              <a:buNone/>
            </a:pPr>
            <a:r>
              <a:rPr lang="zh-CN" altLang="en-US" sz="2400" b="1" smtClean="0"/>
              <a:t>注：此为兜底规定，以应对小企业实务中可能出现的其他情况而作的规定。从目前来看，本准则作为长期待摊费用核算的仅限于上述三种情况。</a:t>
            </a:r>
          </a:p>
          <a:p>
            <a:pPr>
              <a:buFont typeface="Wingdings" pitchFamily="2" charset="2"/>
              <a:buNone/>
            </a:pPr>
            <a:endParaRPr lang="zh-CN" altLang="en-US" sz="2400" b="1"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诗情画意">
  <a:themeElements>
    <a:clrScheme name="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fontScheme name="诗情画意">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诗情画意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诗情画意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诗情画意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诗情画意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诗情画意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诗情画意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诗情画意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诗情画意">
  <a:themeElements>
    <a:clrScheme name="1_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fontScheme name="1_诗情画意">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1_诗情画意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1_诗情画意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1_诗情画意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1_诗情画意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1_诗情画意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1_诗情画意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1_诗情画意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CDESIGNL</Template>
  <TotalTime>5884</TotalTime>
  <Words>23862</Words>
  <Application>Microsoft Office PowerPoint</Application>
  <PresentationFormat>全屏显示(4:3)</PresentationFormat>
  <Paragraphs>2093</Paragraphs>
  <Slides>224</Slides>
  <Notes>3</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224</vt:i4>
      </vt:variant>
    </vt:vector>
  </HeadingPairs>
  <TitlesOfParts>
    <vt:vector size="238" baseType="lpstr">
      <vt:lpstr>Arial</vt:lpstr>
      <vt:lpstr>宋体</vt:lpstr>
      <vt:lpstr>Wingdings</vt:lpstr>
      <vt:lpstr>华文行楷</vt:lpstr>
      <vt:lpstr>华文楷体</vt:lpstr>
      <vt:lpstr>仿宋_GB2312</vt:lpstr>
      <vt:lpstr>华文中宋</vt:lpstr>
      <vt:lpstr>黑体</vt:lpstr>
      <vt:lpstr>Calibri</vt:lpstr>
      <vt:lpstr>Times New Roman</vt:lpstr>
      <vt:lpstr>Garamond</vt:lpstr>
      <vt:lpstr>Verdana</vt:lpstr>
      <vt:lpstr>诗情画意</vt:lpstr>
      <vt:lpstr>1_诗情画意</vt:lpstr>
      <vt:lpstr> 小企业会计准则讲解   </vt:lpstr>
      <vt:lpstr>第一章：绪论</vt:lpstr>
      <vt:lpstr>第一节    小企业准则制定的背景与意义</vt:lpstr>
      <vt:lpstr>PowerPoint 演示文稿</vt:lpstr>
      <vt:lpstr>PowerPoint 演示文稿</vt:lpstr>
      <vt:lpstr>第二节     小企业会计准则的基本概念</vt:lpstr>
      <vt:lpstr>PowerPoint 演示文稿</vt:lpstr>
      <vt:lpstr>PowerPoint 演示文稿</vt:lpstr>
      <vt:lpstr>PowerPoint 演示文稿</vt:lpstr>
      <vt:lpstr>PowerPoint 演示文稿</vt:lpstr>
      <vt:lpstr>第三节      小企业会计准则的框架与总则</vt:lpstr>
      <vt:lpstr>PowerPoint 演示文稿</vt:lpstr>
      <vt:lpstr>PowerPoint 演示文稿</vt:lpstr>
      <vt:lpstr>第2条：本准则适用范围</vt:lpstr>
      <vt:lpstr>第3条：小企业执行本准则和企业会计准则的关系</vt:lpstr>
      <vt:lpstr>原则：自由选择、单项标准、一以贯之</vt:lpstr>
      <vt:lpstr>（三）转为执行《企业会计准则》情形 1、小企业公开发行股票或债券的。 2、因经营规模或企业性质变化导致不符合第2条规定而成为大中型企业或金融企业的，应从次年1月1日起转为执行。</vt:lpstr>
      <vt:lpstr>第4条：由本准则转换为企业会计准则的衔接规定</vt:lpstr>
      <vt:lpstr>第90条：本准则实施时间</vt:lpstr>
      <vt:lpstr>第二章        资产</vt:lpstr>
      <vt:lpstr>一、《小企业会计准则》与《小企业会计制度》  对资产确认与计量的比较如下：</vt:lpstr>
      <vt:lpstr>PowerPoint 演示文稿</vt:lpstr>
      <vt:lpstr>二、资产的定义与分类（第5条）</vt:lpstr>
      <vt:lpstr>三、资产的计量属性（第6条）</vt:lpstr>
      <vt:lpstr>第一节   流动资产</vt:lpstr>
      <vt:lpstr>二、货币资金            </vt:lpstr>
      <vt:lpstr>PowerPoint 演示文稿</vt:lpstr>
      <vt:lpstr>PowerPoint 演示文稿</vt:lpstr>
      <vt:lpstr>三、短期投资的会计处理（第8条）</vt:lpstr>
      <vt:lpstr> （二）短期投资的会计处理</vt:lpstr>
      <vt:lpstr>2、短期投资持有期间取得现金股利或利息</vt:lpstr>
      <vt:lpstr>3、出售短期投资</vt:lpstr>
      <vt:lpstr>PowerPoint 演示文稿</vt:lpstr>
      <vt:lpstr>例1：</vt:lpstr>
      <vt:lpstr>四、应收及预付账款的会计处理（第9条）</vt:lpstr>
      <vt:lpstr>（二）应收及预付账款坏账损失的会计处理（第10条）</vt:lpstr>
      <vt:lpstr>说明：</vt:lpstr>
      <vt:lpstr>例2：</vt:lpstr>
      <vt:lpstr>PowerPoint 演示文稿</vt:lpstr>
      <vt:lpstr>五、存货的会计处理（第11—15条）</vt:lpstr>
      <vt:lpstr>PowerPoint 演示文稿</vt:lpstr>
      <vt:lpstr>PowerPoint 演示文稿</vt:lpstr>
      <vt:lpstr>（二）取得存货的会计处理（第12条）</vt:lpstr>
      <vt:lpstr>2、通过进一步加工取得存货的成本包括：直接材料、直接人工以及按照一定方法分配的制造费用</vt:lpstr>
      <vt:lpstr>PowerPoint 演示文稿</vt:lpstr>
      <vt:lpstr>注：下列费用不计入存货成本，发生时计入当期损益</vt:lpstr>
      <vt:lpstr>例3：</vt:lpstr>
      <vt:lpstr>（三）发出存货的会计处理（第13条）</vt:lpstr>
      <vt:lpstr>（四）生产成本的核算（第14条）</vt:lpstr>
      <vt:lpstr>（五）存货清查会计处理（第15条）</vt:lpstr>
      <vt:lpstr>例4：</vt:lpstr>
      <vt:lpstr>（六）存货新旧准则的变化</vt:lpstr>
      <vt:lpstr>PowerPoint 演示文稿</vt:lpstr>
      <vt:lpstr>第二节   长期投资</vt:lpstr>
      <vt:lpstr>二、长期债券投资的会计处理</vt:lpstr>
      <vt:lpstr>（二）取得长期债券投资的会计处理（第18条）</vt:lpstr>
      <vt:lpstr>（三）长期债券投资持有期间的会计处理（第19条）</vt:lpstr>
      <vt:lpstr>（四）长期债券投资到期或处置会计处理（第20条）</vt:lpstr>
      <vt:lpstr>（五）长期债券投资损失会计处理（第21条）</vt:lpstr>
      <vt:lpstr>例5：</vt:lpstr>
      <vt:lpstr>三、长期股权投资的会计处理</vt:lpstr>
      <vt:lpstr>PowerPoint 演示文稿</vt:lpstr>
      <vt:lpstr>（三）长期股权投资持有期间的会计处理（第24条）</vt:lpstr>
      <vt:lpstr>（四）长期股权投资处置的会计处理（第25条）</vt:lpstr>
      <vt:lpstr>（五）长期股权投资损失的会计处理（第26条）</vt:lpstr>
      <vt:lpstr>第三节  固定资产和生产性生物资产</vt:lpstr>
      <vt:lpstr>（二）取得固定资产的会计处理（第28条）</vt:lpstr>
      <vt:lpstr>PowerPoint 演示文稿</vt:lpstr>
      <vt:lpstr>关于借款费用资本化问题</vt:lpstr>
      <vt:lpstr>关于借款费用资本化问题</vt:lpstr>
      <vt:lpstr>关于借款费用资本化问题</vt:lpstr>
      <vt:lpstr>例8：</vt:lpstr>
      <vt:lpstr>PowerPoint 演示文稿</vt:lpstr>
      <vt:lpstr>（三）固定资产折旧会计处理</vt:lpstr>
      <vt:lpstr>4、折旧方法选择以及使用寿命和净残值的确定（第30条）</vt:lpstr>
      <vt:lpstr>5、折旧具体时限（第31条）</vt:lpstr>
      <vt:lpstr>（四）固定资产日常修理费处理（第32条）</vt:lpstr>
      <vt:lpstr>（五）固定资产改建支出处理（第33条）</vt:lpstr>
      <vt:lpstr>（六）处置固定资产会计处理（第34条）</vt:lpstr>
      <vt:lpstr>例10：</vt:lpstr>
      <vt:lpstr>（七）固定资产新旧准则的变化</vt:lpstr>
      <vt:lpstr>二、生产性生物资产的会计处理</vt:lpstr>
      <vt:lpstr>（二）取得生产性生物资产的会计处理（第36条）</vt:lpstr>
      <vt:lpstr>PowerPoint 演示文稿</vt:lpstr>
      <vt:lpstr>（三）生产性生物资产折旧会计处理（第37条）</vt:lpstr>
      <vt:lpstr>（四）处置生产性生物资产会计处理</vt:lpstr>
      <vt:lpstr>第四节  无形资产</vt:lpstr>
      <vt:lpstr>2、土地使用权的会计处理把握以下原则：</vt:lpstr>
      <vt:lpstr>二、取得无形资产的会计处理（第39条）</vt:lpstr>
      <vt:lpstr>关于自行开发无形资产的成本确定</vt:lpstr>
      <vt:lpstr>三、无形资产开发支出资本化的条件（第40条）</vt:lpstr>
      <vt:lpstr>例11：</vt:lpstr>
      <vt:lpstr>三、无形资产摊销的会计处理（第41条）</vt:lpstr>
      <vt:lpstr>关于具体确定无形资产摊销期的把握：</vt:lpstr>
      <vt:lpstr>四、无形资产处置的会计处理（第42条）</vt:lpstr>
      <vt:lpstr>例12：</vt:lpstr>
      <vt:lpstr>第五节  长期待摊费用</vt:lpstr>
      <vt:lpstr>（三）固定资产的大修理支出</vt:lpstr>
      <vt:lpstr>PowerPoint 演示文稿</vt:lpstr>
      <vt:lpstr>二、长期待摊费用摊销的会计处理（第44条）</vt:lpstr>
      <vt:lpstr>摊销期的具体确定：</vt:lpstr>
      <vt:lpstr>例13：</vt:lpstr>
      <vt:lpstr>PowerPoint 演示文稿</vt:lpstr>
      <vt:lpstr>PowerPoint 演示文稿</vt:lpstr>
      <vt:lpstr>新旧准则中负债确认与计量的比较</vt:lpstr>
      <vt:lpstr>第一节  负债的定义与分类  （第四十五条）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第二节   流动负债    （第46条-50条）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第三节     非流动负债（第51条至第52条）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第四章     所有者权益  </vt:lpstr>
      <vt:lpstr>新旧准则中所有者权益确认与计量的比较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第五章   收   入</vt:lpstr>
      <vt:lpstr>新旧准则中收入确认与计量的比较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小企业会计准则</dc:title>
  <dc:creator>zxl</dc:creator>
  <cp:lastModifiedBy>贺亚梅</cp:lastModifiedBy>
  <cp:revision>1260</cp:revision>
  <dcterms:created xsi:type="dcterms:W3CDTF">2012-01-11T12:43:18Z</dcterms:created>
  <dcterms:modified xsi:type="dcterms:W3CDTF">2026-03-11T00:58:11Z</dcterms:modified>
</cp:coreProperties>
</file>